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5.xml" ContentType="application/vnd.openxmlformats-officedocument.presentationml.notesSlide+xml"/>
  <Override PartName="/ppt/charts/chart1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2.xml" ContentType="application/vnd.openxmlformats-officedocument.drawingml.chart+xml"/>
  <Override PartName="/ppt/drawings/drawing3.xml" ContentType="application/vnd.openxmlformats-officedocument.drawingml.chartshapes+xml"/>
  <Override PartName="/ppt/charts/chart13.xml" ContentType="application/vnd.openxmlformats-officedocument.drawingml.chart+xml"/>
  <Override PartName="/ppt/drawings/drawing4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9"/>
  </p:notesMasterIdLst>
  <p:sldIdLst>
    <p:sldId id="256" r:id="rId3"/>
    <p:sldId id="426" r:id="rId4"/>
    <p:sldId id="427" r:id="rId5"/>
    <p:sldId id="344" r:id="rId6"/>
    <p:sldId id="372" r:id="rId7"/>
    <p:sldId id="261" r:id="rId8"/>
    <p:sldId id="262" r:id="rId9"/>
    <p:sldId id="386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408" r:id="rId19"/>
    <p:sldId id="417" r:id="rId20"/>
    <p:sldId id="409" r:id="rId21"/>
    <p:sldId id="410" r:id="rId22"/>
    <p:sldId id="412" r:id="rId23"/>
    <p:sldId id="411" r:id="rId24"/>
    <p:sldId id="418" r:id="rId25"/>
    <p:sldId id="278" r:id="rId26"/>
    <p:sldId id="280" r:id="rId27"/>
    <p:sldId id="281" r:id="rId28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34" autoAdjust="0"/>
    <p:restoredTop sz="83610" autoAdjust="0"/>
  </p:normalViewPr>
  <p:slideViewPr>
    <p:cSldViewPr snapToGrid="0">
      <p:cViewPr varScale="1">
        <p:scale>
          <a:sx n="61" d="100"/>
          <a:sy n="61" d="100"/>
        </p:scale>
        <p:origin x="402" y="54"/>
      </p:cViewPr>
      <p:guideLst/>
    </p:cSldViewPr>
  </p:slideViewPr>
  <p:outlineViewPr>
    <p:cViewPr>
      <p:scale>
        <a:sx n="33" d="100"/>
        <a:sy n="33" d="100"/>
      </p:scale>
      <p:origin x="0" y="-11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6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90618204541068"/>
          <c:y val="3.5155298492534341E-2"/>
          <c:w val="0.88709376202872137"/>
          <c:h val="0.573750875536880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 на 01 января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aseline="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Лист1!$A$2:$A$7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2030 прогноз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27612</c:v>
                </c:pt>
                <c:pt idx="1">
                  <c:v>27139</c:v>
                </c:pt>
                <c:pt idx="2">
                  <c:v>26898</c:v>
                </c:pt>
                <c:pt idx="3">
                  <c:v>26605</c:v>
                </c:pt>
                <c:pt idx="4">
                  <c:v>26162</c:v>
                </c:pt>
                <c:pt idx="5">
                  <c:v>25800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83-4693-AF30-FE0DDFA9B91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в трудоспособном возрасте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Lbls>
            <c:dLbl>
              <c:idx val="0"/>
              <c:spPr>
                <a:solidFill>
                  <a:srgbClr val="FFFF00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4AE-4640-984D-13735DBF2E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aseline="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Лист1!$A$2:$A$7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2030 прогноз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14096</c:v>
                </c:pt>
                <c:pt idx="1">
                  <c:v>13629</c:v>
                </c:pt>
                <c:pt idx="2">
                  <c:v>13804</c:v>
                </c:pt>
                <c:pt idx="3">
                  <c:v>13568</c:v>
                </c:pt>
                <c:pt idx="4">
                  <c:v>13100</c:v>
                </c:pt>
                <c:pt idx="5">
                  <c:v>16510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C83-4693-AF30-FE0DDFA9B91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65225760"/>
        <c:axId val="1665224128"/>
      </c:barChart>
      <c:catAx>
        <c:axId val="1665225760"/>
        <c:scaling>
          <c:orientation val="minMax"/>
        </c:scaling>
        <c:delete val="0"/>
        <c:axPos val="b"/>
        <c:numFmt formatCode="dd/mm/yyyy" sourceLinked="0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2060"/>
                </a:solidFill>
                <a:latin typeface="Oswald" pitchFamily="2" charset="-52"/>
              </a:defRPr>
            </a:pPr>
            <a:endParaRPr lang="ru-RU"/>
          </a:p>
        </c:txPr>
        <c:crossAx val="1665224128"/>
        <c:crosses val="autoZero"/>
        <c:auto val="1"/>
        <c:lblAlgn val="ctr"/>
        <c:lblOffset val="100"/>
        <c:noMultiLvlLbl val="0"/>
      </c:catAx>
      <c:valAx>
        <c:axId val="1665224128"/>
        <c:scaling>
          <c:orientation val="minMax"/>
          <c:max val="50000"/>
          <c:min val="1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Arial Narrow" panose="020B0606020202030204" pitchFamily="34" charset="0"/>
              </a:defRPr>
            </a:pPr>
            <a:endParaRPr lang="ru-RU"/>
          </a:p>
        </c:txPr>
        <c:crossAx val="1665225760"/>
        <c:crosses val="autoZero"/>
        <c:crossBetween val="between"/>
        <c:majorUnit val="10000"/>
      </c:valAx>
      <c:spPr>
        <a:ln>
          <a:noFill/>
        </a:ln>
      </c:spPr>
    </c:plotArea>
    <c:legend>
      <c:legendPos val="b"/>
      <c:layout>
        <c:manualLayout>
          <c:xMode val="edge"/>
          <c:yMode val="edge"/>
          <c:x val="4.8840643522164474E-2"/>
          <c:y val="0.8327946235226783"/>
          <c:w val="0.83761765355767204"/>
          <c:h val="0.13723115684702974"/>
        </c:manualLayout>
      </c:layout>
      <c:overlay val="0"/>
      <c:txPr>
        <a:bodyPr/>
        <a:lstStyle/>
        <a:p>
          <a:pPr>
            <a:defRPr sz="1000"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072188343004252"/>
          <c:y val="4.6622914250893516E-2"/>
          <c:w val="0.74474229890022603"/>
          <c:h val="0.7386175086623235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spPr>
            <a:solidFill>
              <a:schemeClr val="tx2"/>
            </a:solidFill>
            <a:effectLst/>
          </c:spPr>
          <c:invertIfNegative val="0"/>
          <c:dLbls>
            <c:dLbl>
              <c:idx val="0"/>
              <c:layout>
                <c:manualLayout>
                  <c:x val="0.11505807624346072"/>
                  <c:y val="-2.1881951180850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7AA-4560-9D16-C6A0881F9840}"/>
                </c:ext>
              </c:extLst>
            </c:dLbl>
            <c:dLbl>
              <c:idx val="1"/>
              <c:layout>
                <c:manualLayout>
                  <c:x val="0.11275691471859151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AA-4560-9D16-C6A0881F9840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01.01.2022</c:v>
                </c:pt>
                <c:pt idx="1">
                  <c:v>на 01.05.2022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1.7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13-4CE5-9325-2F4AEEF70F6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Имущество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1504811058331356"/>
                  <c:y val="-6.56412589071315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D6-452C-8003-B488DEA8C28F}"/>
                </c:ext>
              </c:extLst>
            </c:dLbl>
            <c:dLbl>
              <c:idx val="1"/>
              <c:layout>
                <c:manualLayout>
                  <c:x val="0.11277702723270633"/>
                  <c:y val="-2.18785052042861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D6-452C-8003-B488DEA8C28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01.01.2022</c:v>
                </c:pt>
                <c:pt idx="1">
                  <c:v>на 01.05.2022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2.4</c:v>
                </c:pt>
                <c:pt idx="1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13-4CE5-9325-2F4AEEF70F6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Земельный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.11504811058331356"/>
                  <c:y val="-0.109402863951122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CD6-452C-8003-B488DEA8C28F}"/>
                </c:ext>
              </c:extLst>
            </c:dLbl>
            <c:dLbl>
              <c:idx val="1"/>
              <c:layout>
                <c:manualLayout>
                  <c:x val="0.11505807624346072"/>
                  <c:y val="-6.56458535425500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AA-4560-9D16-C6A0881F9840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01.01.2022</c:v>
                </c:pt>
                <c:pt idx="1">
                  <c:v>на 01.05.2022</c:v>
                </c:pt>
              </c:strCache>
            </c:strRef>
          </c:cat>
          <c:val>
            <c:numRef>
              <c:f>Лист1!$D$2:$D$3</c:f>
              <c:numCache>
                <c:formatCode>0.0</c:formatCode>
                <c:ptCount val="2"/>
                <c:pt idx="0">
                  <c:v>2.4</c:v>
                </c:pt>
                <c:pt idx="1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13-4CE5-9325-2F4AEEF70F6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Транспортный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0.11960096771995835"/>
                  <c:y val="-5.207846948099572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13-4CE5-9325-2F4AEEF70F6D}"/>
                </c:ext>
              </c:extLst>
            </c:dLbl>
            <c:dLbl>
              <c:idx val="1"/>
              <c:layout>
                <c:manualLayout>
                  <c:x val="0.13246011199227681"/>
                  <c:y val="-9.634031545618128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F13-4CE5-9325-2F4AEEF70F6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13-4CE5-9325-2F4AEEF70F6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13-4CE5-9325-2F4AEEF70F6D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>
                    <a:latin typeface="Arial Narrow" panose="020B060602020203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01.01.2022</c:v>
                </c:pt>
                <c:pt idx="1">
                  <c:v>на 01.05.2022</c:v>
                </c:pt>
              </c:strCache>
            </c:strRef>
          </c:cat>
          <c:val>
            <c:numRef>
              <c:f>Лист1!$E$2:$E$3</c:f>
              <c:numCache>
                <c:formatCode>0.0</c:formatCode>
                <c:ptCount val="2"/>
                <c:pt idx="0">
                  <c:v>11.4</c:v>
                </c:pt>
                <c:pt idx="1">
                  <c:v>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F13-4CE5-9325-2F4AEEF70F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82237760"/>
        <c:axId val="1782238304"/>
      </c:barChart>
      <c:catAx>
        <c:axId val="17822377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9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1782238304"/>
        <c:crosses val="autoZero"/>
        <c:auto val="1"/>
        <c:lblAlgn val="ctr"/>
        <c:lblOffset val="100"/>
        <c:noMultiLvlLbl val="0"/>
      </c:catAx>
      <c:valAx>
        <c:axId val="17822383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crossAx val="1782237760"/>
        <c:crosses val="autoZero"/>
        <c:crossBetween val="between"/>
        <c:majorUnit val="30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3.5141494669361423E-2"/>
          <c:w val="0.304254768435822"/>
          <c:h val="0.864519353657240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Roboto Condensed Light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37270720910724E-2"/>
          <c:y val="0.27893745055261204"/>
          <c:w val="0.96850393049867334"/>
          <c:h val="0.638904845244659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FCD-4AA8-A0E5-D8867AB1172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FCD-4AA8-A0E5-D8867AB1172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FCD-4AA8-A0E5-D8867AB1172B}"/>
              </c:ext>
            </c:extLst>
          </c:dPt>
          <c:dLbls>
            <c:dLbl>
              <c:idx val="0"/>
              <c:layout>
                <c:manualLayout>
                  <c:x val="2.6246724584438794E-3"/>
                  <c:y val="5.19832957614171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CD-4AA8-A0E5-D8867AB1172B}"/>
                </c:ext>
              </c:extLst>
            </c:dLbl>
            <c:dLbl>
              <c:idx val="3"/>
              <c:layout>
                <c:manualLayout>
                  <c:x val="1.3123362292219458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FCD-4AA8-A0E5-D8867AB117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Всего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29.7</c:v>
                </c:pt>
                <c:pt idx="1">
                  <c:v>12.3</c:v>
                </c:pt>
                <c:pt idx="2">
                  <c:v>5.4</c:v>
                </c:pt>
                <c:pt idx="3">
                  <c:v>47.3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FCD-4AA8-A0E5-D8867AB117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overlap val="-27"/>
        <c:axId val="1781122176"/>
        <c:axId val="1781120000"/>
      </c:barChart>
      <c:catAx>
        <c:axId val="1781122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81120000"/>
        <c:crosses val="autoZero"/>
        <c:auto val="1"/>
        <c:lblAlgn val="ctr"/>
        <c:lblOffset val="100"/>
        <c:noMultiLvlLbl val="0"/>
      </c:catAx>
      <c:valAx>
        <c:axId val="17811200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81122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7.1162924641824971E-2"/>
          <c:w val="0.54611972089218663"/>
          <c:h val="0.7274953297989987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софинансирование мероприятий с участием средств ФБ и КБ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effectLst/>
          </c:spPr>
          <c:invertIfNegative val="0"/>
          <c:dLbls>
            <c:dLbl>
              <c:idx val="0"/>
              <c:layout>
                <c:manualLayout>
                  <c:x val="-2.9595392163331338E-18"/>
                  <c:y val="-0.10484217671682317"/>
                </c:manualLayout>
              </c:layout>
              <c:tx>
                <c:rich>
                  <a:bodyPr/>
                  <a:lstStyle/>
                  <a:p>
                    <a:fld id="{9862D160-D1CC-4239-AB14-60941D27CABD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 </a:t>
                    </a:r>
                    <a:r>
                      <a:rPr lang="en-US" b="0" i="1" dirty="0"/>
                      <a:t>(10%)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599-48E6-88F0-0B0C2692BFCC}"/>
                </c:ext>
              </c:extLst>
            </c:dLbl>
            <c:dLbl>
              <c:idx val="3"/>
              <c:layout>
                <c:manualLayout>
                  <c:x val="3.8743506395118618E-3"/>
                  <c:y val="-0.12443509652469942"/>
                </c:manualLayout>
              </c:layout>
              <c:tx>
                <c:rich>
                  <a:bodyPr/>
                  <a:lstStyle/>
                  <a:p>
                    <a:fld id="{28697586-9A11-4244-8AC4-7D406A2CEDB2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 </a:t>
                    </a:r>
                    <a:r>
                      <a:rPr lang="en-US" b="0" i="1" dirty="0"/>
                      <a:t>(13%)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599-48E6-88F0-0B0C2692BFC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1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61.7</c:v>
                </c:pt>
                <c:pt idx="3" formatCode="0.0">
                  <c:v>79.8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99-48E6-88F0-0B0C2692BFC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на содержание ОМСУ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1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0.0</c:formatCode>
                <c:ptCount val="5"/>
                <c:pt idx="1">
                  <c:v>78.7</c:v>
                </c:pt>
                <c:pt idx="4">
                  <c:v>86.3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599-48E6-88F0-0B0C2692BFC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Текущие расходы (содержание учреждений, пенсии за выслугу лет и пр.)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1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Лист1!$D$2:$D$6</c:f>
              <c:numCache>
                <c:formatCode>0.0</c:formatCode>
                <c:ptCount val="5"/>
                <c:pt idx="1">
                  <c:v>406.3</c:v>
                </c:pt>
                <c:pt idx="4">
                  <c:v>378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599-48E6-88F0-0B0C2692BFC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Бюджет развития (инвестиции, капремонты и др.)</c:v>
                </c:pt>
              </c:strCache>
            </c:strRef>
          </c:tx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1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Лист1!$E$2:$E$6</c:f>
              <c:numCache>
                <c:formatCode>0.0</c:formatCode>
                <c:ptCount val="5"/>
                <c:pt idx="1">
                  <c:v>51.5</c:v>
                </c:pt>
                <c:pt idx="4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599-48E6-88F0-0B0C2692BF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781118368"/>
        <c:axId val="1781118912"/>
      </c:barChart>
      <c:catAx>
        <c:axId val="1781118368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781118912"/>
        <c:crosses val="autoZero"/>
        <c:auto val="1"/>
        <c:lblAlgn val="ctr"/>
        <c:lblOffset val="100"/>
        <c:noMultiLvlLbl val="0"/>
      </c:catAx>
      <c:valAx>
        <c:axId val="17811189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81118368"/>
        <c:crosses val="autoZero"/>
        <c:crossBetween val="between"/>
        <c:majorUnit val="30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0768665065539571"/>
          <c:y val="1.6112864302951554E-2"/>
          <c:w val="0.29180968376146771"/>
          <c:h val="0.889185325365888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Roboto Condensed Light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149090442845828E-2"/>
          <c:y val="0.14799974556474188"/>
          <c:w val="0.91817011116528291"/>
          <c:h val="0.587114335805275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F0A-4A60-9A52-2B105FA0A82A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F0A-4A60-9A52-2B105FA0A82A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F0A-4A60-9A52-2B105FA0A82A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F0A-4A60-9A52-2B105FA0A82A}"/>
              </c:ext>
            </c:extLst>
          </c:dPt>
          <c:dLbls>
            <c:dLbl>
              <c:idx val="1"/>
              <c:layout>
                <c:manualLayout>
                  <c:x val="-2.6786283946210219E-2"/>
                  <c:y val="-3.579884002021409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0A-4A60-9A52-2B105FA0A82A}"/>
                </c:ext>
              </c:extLst>
            </c:dLbl>
            <c:dLbl>
              <c:idx val="2"/>
              <c:layout>
                <c:manualLayout>
                  <c:x val="-1.3393141973105094E-2"/>
                  <c:y val="3.1242984935100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F0A-4A60-9A52-2B105FA0A82A}"/>
                </c:ext>
              </c:extLst>
            </c:dLbl>
            <c:dLbl>
              <c:idx val="3"/>
              <c:layout>
                <c:manualLayout>
                  <c:x val="-2.6786283946210188E-2"/>
                  <c:y val="7.81074623377501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0A-4A60-9A52-2B105FA0A82A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8F0A-4A60-9A52-2B105FA0A8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ОМСУ</c:v>
                </c:pt>
                <c:pt idx="1">
                  <c:v>Дошкольное образование</c:v>
                </c:pt>
                <c:pt idx="2">
                  <c:v>Общее образование</c:v>
                </c:pt>
                <c:pt idx="3">
                  <c:v>Дополнительное образование</c:v>
                </c:pt>
                <c:pt idx="4">
                  <c:v>Культура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1">
                  <c:v>24.2</c:v>
                </c:pt>
                <c:pt idx="2">
                  <c:v>27.8</c:v>
                </c:pt>
                <c:pt idx="3">
                  <c:v>29.5</c:v>
                </c:pt>
                <c:pt idx="4">
                  <c:v>29.5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F0A-4A60-9A52-2B105FA0A82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Майские указы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F0A-4A60-9A52-2B105FA0A82A}"/>
              </c:ext>
            </c:extLst>
          </c:dPt>
          <c:dLbls>
            <c:dLbl>
              <c:idx val="0"/>
              <c:layout>
                <c:manualLayout>
                  <c:x val="-6.1811014041320625E-3"/>
                  <c:y val="2.0475490877725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F0A-4A60-9A52-2B105FA0A8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ОМСУ</c:v>
                </c:pt>
                <c:pt idx="1">
                  <c:v>Дошкольное образование</c:v>
                </c:pt>
                <c:pt idx="2">
                  <c:v>Общее образование</c:v>
                </c:pt>
                <c:pt idx="3">
                  <c:v>Дополнительное образование</c:v>
                </c:pt>
                <c:pt idx="4">
                  <c:v>Культура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37.5</c:v>
                </c:pt>
                <c:pt idx="1">
                  <c:v>29.1</c:v>
                </c:pt>
                <c:pt idx="2">
                  <c:v>29.5</c:v>
                </c:pt>
                <c:pt idx="3">
                  <c:v>29.7</c:v>
                </c:pt>
                <c:pt idx="4">
                  <c:v>30.1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F0A-4A60-9A52-2B105FA0A8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10"/>
        <c:axId val="1781116192"/>
        <c:axId val="1781122720"/>
      </c:barChart>
      <c:catAx>
        <c:axId val="17811161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81122720"/>
        <c:crosses val="autoZero"/>
        <c:auto val="1"/>
        <c:lblAlgn val="ctr"/>
        <c:lblOffset val="100"/>
        <c:noMultiLvlLbl val="0"/>
      </c:catAx>
      <c:valAx>
        <c:axId val="178112272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78111619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9362567833937653"/>
          <c:y val="0.88104698353967292"/>
          <c:w val="0.57345703647823232"/>
          <c:h val="0.1047522888817681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585473843797473"/>
          <c:y val="4.2331411991988373E-2"/>
          <c:w val="0.87414523831432012"/>
          <c:h val="0.61661573690091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Миграционный прирост (убыль)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diamond"/>
            <c:size val="10"/>
            <c:spPr>
              <a:solidFill>
                <a:srgbClr val="0070C0"/>
              </a:solidFill>
              <a:ln>
                <a:noFill/>
              </a:ln>
            </c:spPr>
          </c:marker>
          <c:dLbls>
            <c:dLbl>
              <c:idx val="0"/>
              <c:layout>
                <c:manualLayout>
                  <c:x val="-3.8860428639707546E-2"/>
                  <c:y val="6.97576060507857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05C-4157-9265-BE2D3501C1B5}"/>
                </c:ext>
              </c:extLst>
            </c:dLbl>
            <c:dLbl>
              <c:idx val="1"/>
              <c:layout>
                <c:manualLayout>
                  <c:x val="-5.9585990580884873E-2"/>
                  <c:y val="9.30101414010475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5C-4157-9265-BE2D3501C1B5}"/>
                </c:ext>
              </c:extLst>
            </c:dLbl>
            <c:dLbl>
              <c:idx val="2"/>
              <c:layout>
                <c:manualLayout>
                  <c:x val="-5.6995295338237703E-2"/>
                  <c:y val="9.3010141401047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5C-4157-9265-BE2D3501C1B5}"/>
                </c:ext>
              </c:extLst>
            </c:dLbl>
            <c:dLbl>
              <c:idx val="3"/>
              <c:layout>
                <c:manualLayout>
                  <c:x val="-5.181390485294346E-2"/>
                  <c:y val="-9.3010141401047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05C-4157-9265-BE2D3501C1B5}"/>
                </c:ext>
              </c:extLst>
            </c:dLbl>
            <c:dLbl>
              <c:idx val="4"/>
              <c:layout>
                <c:manualLayout>
                  <c:x val="-6.4767381066179214E-2"/>
                  <c:y val="0.116262676751309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899-4CEE-B67D-FFD11B32DF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rgbClr val="0070C0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-374</c:v>
                </c:pt>
                <c:pt idx="1">
                  <c:v>-347</c:v>
                </c:pt>
                <c:pt idx="2">
                  <c:v>-159</c:v>
                </c:pt>
                <c:pt idx="3">
                  <c:v>-101</c:v>
                </c:pt>
                <c:pt idx="4">
                  <c:v>-255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05C-4157-9265-BE2D3501C1B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Естественный прирост (убыль)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  <a:ln>
                <a:noFill/>
              </a:ln>
            </c:spPr>
          </c:marker>
          <c:dLbls>
            <c:dLbl>
              <c:idx val="0"/>
              <c:layout>
                <c:manualLayout>
                  <c:x val="-5.181390485294337E-2"/>
                  <c:y val="0.103296184204021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05C-4157-9265-BE2D3501C1B5}"/>
                </c:ext>
              </c:extLst>
            </c:dLbl>
            <c:dLbl>
              <c:idx val="1"/>
              <c:layout>
                <c:manualLayout>
                  <c:x val="-6.994877155147354E-2"/>
                  <c:y val="8.4970012773636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05C-4157-9265-BE2D3501C1B5}"/>
                </c:ext>
              </c:extLst>
            </c:dLbl>
            <c:dLbl>
              <c:idx val="2"/>
              <c:layout>
                <c:manualLayout>
                  <c:x val="-2.5906952426472635E-3"/>
                  <c:y val="-7.7793462558840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05C-4157-9265-BE2D3501C1B5}"/>
                </c:ext>
              </c:extLst>
            </c:dLbl>
            <c:dLbl>
              <c:idx val="3"/>
              <c:layout>
                <c:manualLayout>
                  <c:x val="-4.6632514367649126E-2"/>
                  <c:y val="8.525929628429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05C-4157-9265-BE2D3501C1B5}"/>
                </c:ext>
              </c:extLst>
            </c:dLbl>
            <c:dLbl>
              <c:idx val="4"/>
              <c:layout>
                <c:manualLayout>
                  <c:x val="-6.2176685823532037E-2"/>
                  <c:y val="-0.100760986517801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05C-4157-9265-BE2D3501C1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rgbClr val="7030A0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-70</c:v>
                </c:pt>
                <c:pt idx="1">
                  <c:v>-126</c:v>
                </c:pt>
                <c:pt idx="2">
                  <c:v>-82</c:v>
                </c:pt>
                <c:pt idx="3">
                  <c:v>-191</c:v>
                </c:pt>
                <c:pt idx="4">
                  <c:v>-188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05C-4157-9265-BE2D3501C1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5216512"/>
        <c:axId val="1665226304"/>
      </c:lineChart>
      <c:catAx>
        <c:axId val="1665216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solidFill>
            <a:schemeClr val="bg1">
              <a:alpha val="74000"/>
            </a:schemeClr>
          </a:solidFill>
          <a:ln>
            <a:noFill/>
          </a:ln>
        </c:spPr>
        <c:txPr>
          <a:bodyPr/>
          <a:lstStyle/>
          <a:p>
            <a:pPr>
              <a:defRPr sz="1200" b="0">
                <a:solidFill>
                  <a:srgbClr val="002060"/>
                </a:solidFill>
                <a:latin typeface="Oswald" pitchFamily="2" charset="-52"/>
              </a:defRPr>
            </a:pPr>
            <a:endParaRPr lang="ru-RU"/>
          </a:p>
        </c:txPr>
        <c:crossAx val="1665226304"/>
        <c:crosses val="autoZero"/>
        <c:auto val="1"/>
        <c:lblAlgn val="ctr"/>
        <c:lblOffset val="100"/>
        <c:noMultiLvlLbl val="0"/>
      </c:catAx>
      <c:valAx>
        <c:axId val="1665226304"/>
        <c:scaling>
          <c:orientation val="minMax"/>
        </c:scaling>
        <c:delete val="0"/>
        <c:axPos val="l"/>
        <c:majorGridlines>
          <c:spPr>
            <a:ln>
              <a:solidFill>
                <a:schemeClr val="tx2">
                  <a:alpha val="3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665216512"/>
        <c:crosses val="autoZero"/>
        <c:crossBetween val="between"/>
        <c:majorUnit val="250"/>
        <c:minorUnit val="50"/>
      </c:valAx>
    </c:plotArea>
    <c:legend>
      <c:legendPos val="b"/>
      <c:legendEntry>
        <c:idx val="0"/>
        <c:txPr>
          <a:bodyPr/>
          <a:lstStyle/>
          <a:p>
            <a:pPr>
              <a:defRPr sz="10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/>
            </a:pPr>
            <a:endParaRPr lang="ru-RU"/>
          </a:p>
        </c:txPr>
      </c:legendEntry>
      <c:layout>
        <c:manualLayout>
          <c:xMode val="edge"/>
          <c:yMode val="edge"/>
          <c:x val="9.0460653339989511E-2"/>
          <c:y val="0.87696624334526407"/>
          <c:w val="0.85578534197028078"/>
          <c:h val="0.11229217310680074"/>
        </c:manualLayout>
      </c:layout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49782708122496"/>
          <c:y val="5.1044027574736382E-2"/>
          <c:w val="0.88850218165912564"/>
          <c:h val="0.565235326851679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Рождаемость</c:v>
                </c:pt>
              </c:strCache>
            </c:strRef>
          </c:tx>
          <c:spPr>
            <a:solidFill>
              <a:srgbClr val="00B0F0"/>
            </a:solidFill>
            <a:ln w="15875" cap="flat" cmpd="sng" algn="ctr">
              <a:noFill/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00B0F0"/>
                    </a:solidFill>
                    <a:latin typeface="Arial Narrow" panose="020B0606020202030204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334</c:v>
                </c:pt>
                <c:pt idx="1">
                  <c:v>306</c:v>
                </c:pt>
                <c:pt idx="2">
                  <c:v>332</c:v>
                </c:pt>
                <c:pt idx="3">
                  <c:v>285</c:v>
                </c:pt>
                <c:pt idx="4">
                  <c:v>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D5-46F6-97F9-129EEB351B0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Смертность</c:v>
                </c:pt>
              </c:strCache>
            </c:strRef>
          </c:tx>
          <c:spPr>
            <a:solidFill>
              <a:srgbClr val="7030A0"/>
            </a:solidFill>
            <a:ln w="9525" cap="flat" cmpd="sng" algn="ctr">
              <a:noFill/>
              <a:prstDash val="solid"/>
            </a:ln>
            <a:effectLst>
              <a:outerShdw blurRad="40005" dist="22984" dir="5400000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r"/>
            </a:scene3d>
            <a:sp3d prstMaterial="matte">
              <a:bevelT w="19050" h="38100"/>
            </a:sp3d>
          </c:spPr>
          <c:invertIfNegative val="0"/>
          <c:dLbls>
            <c:dLbl>
              <c:idx val="4"/>
              <c:layout>
                <c:manualLayout>
                  <c:x val="8.6889378615415611E-3"/>
                  <c:y val="-3.2404700978037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796249653414476"/>
                      <c:h val="7.06065264145091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3D5-46F6-97F9-129EEB351B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7030A0"/>
                    </a:solidFill>
                    <a:latin typeface="Arial Narrow" panose="020B0606020202030204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404</c:v>
                </c:pt>
                <c:pt idx="1">
                  <c:v>432</c:v>
                </c:pt>
                <c:pt idx="2">
                  <c:v>414</c:v>
                </c:pt>
                <c:pt idx="3">
                  <c:v>476</c:v>
                </c:pt>
                <c:pt idx="4">
                  <c:v>458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D5-46F6-97F9-129EEB351B0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65228480"/>
        <c:axId val="1665220320"/>
      </c:barChart>
      <c:catAx>
        <c:axId val="1665228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/>
        </c:spPr>
        <c:txPr>
          <a:bodyPr/>
          <a:lstStyle/>
          <a:p>
            <a:pPr>
              <a:defRPr sz="1200">
                <a:solidFill>
                  <a:srgbClr val="002060"/>
                </a:solidFill>
                <a:latin typeface="Oswald" pitchFamily="2" charset="-52"/>
                <a:cs typeface="Arial" pitchFamily="34" charset="0"/>
              </a:defRPr>
            </a:pPr>
            <a:endParaRPr lang="ru-RU"/>
          </a:p>
        </c:txPr>
        <c:crossAx val="1665220320"/>
        <c:crosses val="autoZero"/>
        <c:auto val="1"/>
        <c:lblAlgn val="ctr"/>
        <c:lblOffset val="100"/>
        <c:noMultiLvlLbl val="0"/>
      </c:catAx>
      <c:valAx>
        <c:axId val="1665220320"/>
        <c:scaling>
          <c:orientation val="minMax"/>
          <c:max val="1000"/>
          <c:min val="0"/>
        </c:scaling>
        <c:delete val="1"/>
        <c:axPos val="l"/>
        <c:numFmt formatCode="General" sourceLinked="1"/>
        <c:majorTickMark val="none"/>
        <c:minorTickMark val="none"/>
        <c:tickLblPos val="none"/>
        <c:crossAx val="1665228480"/>
        <c:crosses val="autoZero"/>
        <c:crossBetween val="between"/>
        <c:majorUnit val="400"/>
        <c:minorUnit val="80"/>
      </c:valAx>
    </c:plotArea>
    <c:legend>
      <c:legendPos val="b"/>
      <c:layout>
        <c:manualLayout>
          <c:xMode val="edge"/>
          <c:yMode val="edge"/>
          <c:x val="0.29188768532131681"/>
          <c:y val="0.81951857330861921"/>
          <c:w val="0.48132445763734688"/>
          <c:h val="0.12287306939709111"/>
        </c:manualLayout>
      </c:layout>
      <c:overlay val="0"/>
      <c:txPr>
        <a:bodyPr/>
        <a:lstStyle/>
        <a:p>
          <a:pPr>
            <a:defRPr sz="1000"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2247995057042349"/>
          <c:y val="1.1656929929853375E-2"/>
          <c:w val="0.44268217848500624"/>
          <c:h val="0.9390775093017147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EAA-4854-8A3A-8AADAF3C5806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EAA-4854-8A3A-8AADAF3C5806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EAA-4854-8A3A-8AADAF3C58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EAA-4854-8A3A-8AADAF3C58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0FC-49D5-80EE-F9C0DB25099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0FC-49D5-80EE-F9C0DB250995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строительство</c:v>
                </c:pt>
                <c:pt idx="1">
                  <c:v>АПК</c:v>
                </c:pt>
                <c:pt idx="2">
                  <c:v>транспорт</c:v>
                </c:pt>
                <c:pt idx="3">
                  <c:v>обеспечение эл. энергией и паром</c:v>
                </c:pt>
                <c:pt idx="4">
                  <c:v>водоснабжение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63</c:v>
                </c:pt>
                <c:pt idx="1">
                  <c:v>12</c:v>
                </c:pt>
                <c:pt idx="2">
                  <c:v>8</c:v>
                </c:pt>
                <c:pt idx="3">
                  <c:v>7</c:v>
                </c:pt>
                <c:pt idx="4">
                  <c:v>4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EAA-4854-8A3A-8AADAF3C58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6386818877910273E-2"/>
          <c:y val="8.9886650418452479E-2"/>
          <c:w val="0.47254903695642403"/>
          <c:h val="0.91011334958154755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0" spc="-100" baseline="0">
              <a:solidFill>
                <a:schemeClr val="tx1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93571021842594"/>
          <c:y val="5.5828075110614619E-2"/>
          <c:w val="0.81383351114863822"/>
          <c:h val="0.67304925521040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Муниципальное образование</c:v>
                </c:pt>
              </c:strCache>
            </c:strRef>
          </c:tx>
          <c:spPr>
            <a:solidFill>
              <a:srgbClr val="00B050"/>
            </a:solidFill>
            <a:ln w="28575" cap="rnd">
              <a:noFill/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1.052962871700039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0A6-4C1A-9DF5-C98AB8D442AD}"/>
                </c:ext>
              </c:extLst>
            </c:dLbl>
            <c:dLbl>
              <c:idx val="1"/>
              <c:layout>
                <c:manualLayout>
                  <c:x val="-1.2635554460400471E-2"/>
                  <c:y val="-9.29392412453295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A6-4C1A-9DF5-C98AB8D442AD}"/>
                </c:ext>
              </c:extLst>
            </c:dLbl>
            <c:dLbl>
              <c:idx val="2"/>
              <c:layout>
                <c:manualLayout>
                  <c:x val="-8.4237029736003912E-3"/>
                  <c:y val="1.5208415163388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A6-4C1A-9DF5-C98AB8D442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Roboto Condensed Light" panose="02000000000000000000" pitchFamily="2" charset="0"/>
                    <a:cs typeface="Roboto Condensed Light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#,##0</c:formatCode>
                <c:ptCount val="3"/>
                <c:pt idx="0">
                  <c:v>32628.9</c:v>
                </c:pt>
                <c:pt idx="1">
                  <c:v>35798.5</c:v>
                </c:pt>
                <c:pt idx="2">
                  <c:v>38357.800000000003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0A6-4C1A-9DF5-C98AB8D442A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Пермский край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</c:spPr>
          <c:invertIfNegative val="0"/>
          <c:dLbls>
            <c:dLbl>
              <c:idx val="2"/>
              <c:layout>
                <c:manualLayout>
                  <c:x val="-1.5443277049546272E-16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0A6-4C1A-9DF5-C98AB8D442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Arial Narrow" panose="020B0606020202030204" pitchFamily="34" charset="0"/>
                    <a:ea typeface="Roboto Condensed Light" panose="02000000000000000000" pitchFamily="2" charset="0"/>
                    <a:cs typeface="Roboto Condensed Light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#,##0</c:formatCode>
                <c:ptCount val="3"/>
                <c:pt idx="0">
                  <c:v>42531.4</c:v>
                </c:pt>
                <c:pt idx="1">
                  <c:v>45193.8</c:v>
                </c:pt>
                <c:pt idx="2">
                  <c:v>49308.7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0A6-4C1A-9DF5-C98AB8D442AD}"/>
            </c:ext>
          </c:extLst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1.263555446040047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0A6-4C1A-9DF5-C98AB8D442AD}"/>
                </c:ext>
              </c:extLst>
            </c:dLbl>
            <c:dLbl>
              <c:idx val="1"/>
              <c:layout>
                <c:manualLayout>
                  <c:x val="1.052962871700039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0A6-4C1A-9DF5-C98AB8D442AD}"/>
                </c:ext>
              </c:extLst>
            </c:dLbl>
            <c:dLbl>
              <c:idx val="2"/>
              <c:layout>
                <c:manualLayout>
                  <c:x val="1.684740594720047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0A6-4C1A-9DF5-C98AB8D442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latin typeface="Arial Narrow" panose="020B0606020202030204" pitchFamily="34" charset="0"/>
                    <a:ea typeface="Roboto Condensed Light" panose="02000000000000000000" pitchFamily="2" charset="0"/>
                    <a:cs typeface="Roboto Condensed Light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0A6-4C1A-9DF5-C98AB8D442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5230112"/>
        <c:axId val="1665229568"/>
      </c:barChart>
      <c:catAx>
        <c:axId val="16652301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Oswald" pitchFamily="2" charset="-52"/>
                <a:ea typeface="+mn-ea"/>
                <a:cs typeface="+mn-cs"/>
              </a:defRPr>
            </a:pPr>
            <a:endParaRPr lang="ru-RU"/>
          </a:p>
        </c:txPr>
        <c:crossAx val="1665229568"/>
        <c:crosses val="autoZero"/>
        <c:auto val="1"/>
        <c:lblAlgn val="ctr"/>
        <c:lblOffset val="100"/>
        <c:noMultiLvlLbl val="0"/>
      </c:catAx>
      <c:valAx>
        <c:axId val="1665229568"/>
        <c:scaling>
          <c:orientation val="minMax"/>
          <c:max val="50000"/>
          <c:min val="3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pPr>
            <a:endParaRPr lang="ru-RU"/>
          </a:p>
        </c:txPr>
        <c:crossAx val="1665230112"/>
        <c:crosses val="autoZero"/>
        <c:crossBetween val="between"/>
        <c:majorUnit val="5000"/>
        <c:minorUnit val="2500"/>
      </c:valAx>
      <c:spPr>
        <a:noFill/>
        <a:ln w="25400"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3.7490950323035746E-2"/>
          <c:y val="0.87445592992473231"/>
          <c:w val="0.92211739391855074"/>
          <c:h val="0.108793409101357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587325160846606E-2"/>
          <c:y val="8.9111656862560062E-2"/>
          <c:w val="0.90810533228779755"/>
          <c:h val="0.6415828414869201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Муниципальное образование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circle"/>
            <c:size val="7"/>
            <c:spPr>
              <a:solidFill>
                <a:srgbClr val="00B050"/>
              </a:solidFill>
              <a:ln>
                <a:noFill/>
              </a:ln>
            </c:spPr>
          </c:marker>
          <c:dLbls>
            <c:dLbl>
              <c:idx val="1"/>
              <c:layout>
                <c:manualLayout>
                  <c:x val="-3.5441255913696859E-2"/>
                  <c:y val="-6.83347186813565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369-40BD-9FC1-E48C1EB47B9B}"/>
                </c:ext>
              </c:extLst>
            </c:dLbl>
            <c:dLbl>
              <c:idx val="2"/>
              <c:layout>
                <c:manualLayout>
                  <c:x val="-3.6940210955958987E-2"/>
                  <c:y val="5.68069273418467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69-40BD-9FC1-E48C1EB47B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Arial Narrow" panose="020B0606020202030204" pitchFamily="34" charset="0"/>
                    <a:cs typeface="Arial" pitchFamily="34" charset="0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 formatCode="0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3.17</c:v>
                </c:pt>
                <c:pt idx="1">
                  <c:v>3.5</c:v>
                </c:pt>
                <c:pt idx="2">
                  <c:v>2.0099999999999998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1369-40BD-9FC1-E48C1EB47B9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Пермский край</c:v>
                </c:pt>
              </c:strCache>
            </c:strRef>
          </c:tx>
          <c:spPr>
            <a:ln w="38100">
              <a:solidFill>
                <a:srgbClr val="00B0F0"/>
              </a:solidFill>
            </a:ln>
          </c:spPr>
          <c:marker>
            <c:symbol val="square"/>
            <c:size val="6"/>
            <c:spPr>
              <a:solidFill>
                <a:srgbClr val="00B0F0"/>
              </a:solidFill>
              <a:ln>
                <a:noFill/>
              </a:ln>
            </c:spPr>
          </c:marker>
          <c:dLbls>
            <c:dLbl>
              <c:idx val="1"/>
              <c:layout>
                <c:manualLayout>
                  <c:x val="-3.3679833679833765E-2"/>
                  <c:y val="8.65716698107092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69-40BD-9FC1-E48C1EB47B9B}"/>
                </c:ext>
              </c:extLst>
            </c:dLbl>
            <c:dLbl>
              <c:idx val="2"/>
              <c:layout>
                <c:manualLayout>
                  <c:x val="-4.7539847539847538E-2"/>
                  <c:y val="6.05194685843274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69-40BD-9FC1-E48C1EB47B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Arial Narrow" panose="020B0606020202030204" pitchFamily="34" charset="0"/>
                    <a:cs typeface="Arial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 formatCode="0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1.35</c:v>
                </c:pt>
                <c:pt idx="1">
                  <c:v>2.85</c:v>
                </c:pt>
                <c:pt idx="2">
                  <c:v>0.85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1369-40BD-9FC1-E48C1EB47B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5227936"/>
        <c:axId val="1665231744"/>
      </c:lineChart>
      <c:catAx>
        <c:axId val="1665227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chemeClr val="tx1"/>
                </a:solidFill>
                <a:latin typeface="Oswald" pitchFamily="2" charset="-52"/>
              </a:defRPr>
            </a:pPr>
            <a:endParaRPr lang="ru-RU"/>
          </a:p>
        </c:txPr>
        <c:crossAx val="1665231744"/>
        <c:crosses val="autoZero"/>
        <c:auto val="1"/>
        <c:lblAlgn val="ctr"/>
        <c:lblOffset val="100"/>
        <c:noMultiLvlLbl val="0"/>
      </c:catAx>
      <c:valAx>
        <c:axId val="1665231744"/>
        <c:scaling>
          <c:orientation val="minMax"/>
          <c:min val="0.4"/>
        </c:scaling>
        <c:delete val="0"/>
        <c:axPos val="l"/>
        <c:majorGridlines>
          <c:spPr>
            <a:ln>
              <a:solidFill>
                <a:schemeClr val="bg1">
                  <a:lumMod val="50000"/>
                  <a:alpha val="31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pPr>
            <a:endParaRPr lang="ru-RU"/>
          </a:p>
        </c:txPr>
        <c:crossAx val="1665227936"/>
        <c:crosses val="autoZero"/>
        <c:crossBetween val="between"/>
      </c:valAx>
      <c:spPr>
        <a:ln>
          <a:solidFill>
            <a:schemeClr val="bg1">
              <a:lumMod val="75000"/>
            </a:schemeClr>
          </a:solidFill>
        </a:ln>
      </c:spPr>
    </c:plotArea>
    <c:legend>
      <c:legendPos val="b"/>
      <c:legendEntry>
        <c:idx val="0"/>
        <c:txPr>
          <a:bodyPr/>
          <a:lstStyle/>
          <a:p>
            <a:pPr>
              <a:defRPr sz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12534527258936709"/>
          <c:y val="0.89445740444585942"/>
          <c:w val="0.74006926369131099"/>
          <c:h val="0.10554259555414058"/>
        </c:manualLayout>
      </c:layout>
      <c:overlay val="0"/>
      <c:txPr>
        <a:bodyPr/>
        <a:lstStyle/>
        <a:p>
          <a:pPr>
            <a:defRPr sz="1200">
              <a:solidFill>
                <a:schemeClr val="tx1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816277997594571"/>
          <c:y val="0.2868648106149318"/>
          <c:w val="0.75164582586434414"/>
          <c:h val="0.429306536317995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rgbClr val="B00058"/>
            </a:solidFill>
            <a:effectLst/>
          </c:spPr>
          <c:invertIfNegative val="0"/>
          <c:dLbls>
            <c:dLbl>
              <c:idx val="0"/>
              <c:layout>
                <c:manualLayout>
                  <c:x val="-9.8686644648783808E-2"/>
                  <c:y val="-0.102448684905759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99D-4DE6-AF2A-3F9DB27D5A1A}"/>
                </c:ext>
              </c:extLst>
            </c:dLbl>
            <c:dLbl>
              <c:idx val="1"/>
              <c:layout>
                <c:manualLayout>
                  <c:x val="-8.9320420241217224E-2"/>
                  <c:y val="-4.2916088304082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99D-4DE6-AF2A-3F9DB27D5A1A}"/>
                </c:ext>
              </c:extLst>
            </c:dLbl>
            <c:dLbl>
              <c:idx val="2"/>
              <c:layout>
                <c:manualLayout>
                  <c:x val="-8.7511106221126247E-2"/>
                  <c:y val="-9.4474051615007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EE-4652-8373-6E3C0855F764}"/>
                </c:ext>
              </c:extLst>
            </c:dLbl>
            <c:dLbl>
              <c:idx val="3"/>
              <c:layout>
                <c:manualLayout>
                  <c:x val="-8.0743618349004925E-2"/>
                  <c:y val="-2.92710528302169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99D-4DE6-AF2A-3F9DB27D5A1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3.1</c:v>
                </c:pt>
                <c:pt idx="1">
                  <c:v>27.2</c:v>
                </c:pt>
                <c:pt idx="2">
                  <c:v>0.3</c:v>
                </c:pt>
                <c:pt idx="3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52-442D-B615-A53EB507B2E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Федеральный и краевой бюджет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dLbl>
              <c:idx val="0"/>
              <c:layout>
                <c:manualLayout>
                  <c:x val="-0.10334017558381503"/>
                  <c:y val="-0.1486658334788242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EE-4652-8373-6E3C0855F764}"/>
                </c:ext>
              </c:extLst>
            </c:dLbl>
            <c:dLbl>
              <c:idx val="1"/>
              <c:layout>
                <c:manualLayout>
                  <c:x val="-9.2447027894871608E-2"/>
                  <c:y val="-5.35349117806192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5EE-4652-8373-6E3C0855F764}"/>
                </c:ext>
              </c:extLst>
            </c:dLbl>
            <c:dLbl>
              <c:idx val="2"/>
              <c:layout>
                <c:manualLayout>
                  <c:x val="-9.8532998655862472E-2"/>
                  <c:y val="-0.1054195815276609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EE-4652-8373-6E3C0855F764}"/>
                </c:ext>
              </c:extLst>
            </c:dLbl>
            <c:dLbl>
              <c:idx val="3"/>
              <c:layout>
                <c:manualLayout>
                  <c:x val="-8.5316794195784362E-2"/>
                  <c:y val="-9.777165467302556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5EE-4652-8373-6E3C0855F7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rgbClr val="25406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Лист1!$C$2:$C$5</c:f>
              <c:numCache>
                <c:formatCode>#\ ##0.0</c:formatCode>
                <c:ptCount val="4"/>
                <c:pt idx="0">
                  <c:v>61.4</c:v>
                </c:pt>
                <c:pt idx="1">
                  <c:v>216.6</c:v>
                </c:pt>
                <c:pt idx="2">
                  <c:v>168.9</c:v>
                </c:pt>
                <c:pt idx="3">
                  <c:v>34.6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52-442D-B615-A53EB507B2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82238848"/>
        <c:axId val="1782235040"/>
      </c:barChart>
      <c:catAx>
        <c:axId val="17822388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9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1782235040"/>
        <c:crosses val="autoZero"/>
        <c:auto val="1"/>
        <c:lblAlgn val="ctr"/>
        <c:lblOffset val="30"/>
        <c:noMultiLvlLbl val="0"/>
      </c:catAx>
      <c:valAx>
        <c:axId val="1782235040"/>
        <c:scaling>
          <c:orientation val="minMax"/>
          <c:max val="23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one"/>
        <c:spPr>
          <a:ln>
            <a:noFill/>
          </a:ln>
        </c:spPr>
        <c:crossAx val="178223884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8.6974208630005254E-2"/>
          <c:w val="0.21535728786212549"/>
          <c:h val="0.73851039151185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Roboto Condensed Light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622331326024201"/>
          <c:y val="0"/>
          <c:w val="0.80248483748531418"/>
          <c:h val="0.8043680205853426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доходов</c:v>
                </c:pt>
              </c:strCache>
            </c:strRef>
          </c:tx>
          <c:spPr>
            <a:ln w="25400">
              <a:solidFill>
                <a:schemeClr val="tx2"/>
              </a:solidFill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fld id="{6B7DFA2A-F8B7-4A40-B40A-EC198FD0154B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E786-472E-A21A-70BA262C38C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5D2A32B-3AAE-4CFF-BAEE-A1FAF8F9C63F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F9F9-44F7-95F5-FE2D4D8803D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87CB5DD-1AE2-4C82-B768-EF4F5D7A5C4B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F9F9-44F7-95F5-FE2D4D8803D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C68A9D9-CE33-463C-9290-6007EB57E868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F9F9-44F7-95F5-FE2D4D8803D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3F9CBD6E-9AD9-4E73-AEAC-C294698C6CE5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F9F9-44F7-95F5-FE2D4D8803D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FF34EB0E-8483-4256-B2C1-B9193BFF0536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F9F9-44F7-95F5-FE2D4D8803DD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2019 (факт)</c:v>
                </c:pt>
                <c:pt idx="1">
                  <c:v>2020 (факт)</c:v>
                </c:pt>
                <c:pt idx="2">
                  <c:v>2021 (факт)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1273</c:v>
                </c:pt>
                <c:pt idx="1">
                  <c:v>1157</c:v>
                </c:pt>
                <c:pt idx="2">
                  <c:v>1319</c:v>
                </c:pt>
                <c:pt idx="3">
                  <c:v>1364</c:v>
                </c:pt>
                <c:pt idx="4">
                  <c:v>1203</c:v>
                </c:pt>
                <c:pt idx="5">
                  <c:v>1079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datalabelsRange>
                <c15:f>Лист1!$B$2:$B$7</c15:f>
                <c15:dlblRangeCache>
                  <c:ptCount val="6"/>
                  <c:pt idx="0">
                    <c:v>1 273</c:v>
                  </c:pt>
                  <c:pt idx="1">
                    <c:v>1 157</c:v>
                  </c:pt>
                  <c:pt idx="2">
                    <c:v>1 319</c:v>
                  </c:pt>
                  <c:pt idx="3">
                    <c:v>1 364</c:v>
                  </c:pt>
                  <c:pt idx="4">
                    <c:v>1 203</c:v>
                  </c:pt>
                  <c:pt idx="5">
                    <c:v>1 079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D275-4B1C-8CAE-F1334477C94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Собственные доходы (налоговые и неналоговые доходы и дотации)</c:v>
                </c:pt>
              </c:strCache>
            </c:strRef>
          </c:tx>
          <c:spPr>
            <a:ln w="25400">
              <a:solidFill>
                <a:srgbClr val="FF0000"/>
              </a:solidFill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125359498577338E-2"/>
                  <c:y val="6.7360017700000149E-2"/>
                </c:manualLayout>
              </c:layout>
              <c:tx>
                <c:rich>
                  <a:bodyPr/>
                  <a:lstStyle/>
                  <a:p>
                    <a:fld id="{AF459676-4889-41F6-B88D-CD0FB3D8E2BC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5EB0-4527-9038-56463C269464}"/>
                </c:ext>
              </c:extLst>
            </c:dLbl>
            <c:dLbl>
              <c:idx val="1"/>
              <c:layout>
                <c:manualLayout>
                  <c:x val="-2.7435487473685176E-2"/>
                  <c:y val="7.6982877371428657E-2"/>
                </c:manualLayout>
              </c:layout>
              <c:tx>
                <c:rich>
                  <a:bodyPr/>
                  <a:lstStyle/>
                  <a:p>
                    <a:fld id="{A6DEF796-DD24-4E89-A2AC-E400FA5822BA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5EB0-4527-9038-56463C269464}"/>
                </c:ext>
              </c:extLst>
            </c:dLbl>
            <c:dLbl>
              <c:idx val="2"/>
              <c:layout>
                <c:manualLayout>
                  <c:x val="-2.5228735490279909E-2"/>
                  <c:y val="7.698287737142874E-2"/>
                </c:manualLayout>
              </c:layout>
              <c:tx>
                <c:rich>
                  <a:bodyPr/>
                  <a:lstStyle/>
                  <a:p>
                    <a:fld id="{9ADD1249-369A-4C09-9DDB-FB57EED9B73D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5EB0-4527-9038-56463C269464}"/>
                </c:ext>
              </c:extLst>
            </c:dLbl>
            <c:dLbl>
              <c:idx val="3"/>
              <c:layout>
                <c:manualLayout>
                  <c:x val="-2.5228735490279989E-2"/>
                  <c:y val="8.6605737042857331E-2"/>
                </c:manualLayout>
              </c:layout>
              <c:tx>
                <c:rich>
                  <a:bodyPr/>
                  <a:lstStyle/>
                  <a:p>
                    <a:fld id="{39CD1064-EF24-4CB7-98CF-03294003CBCC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D275-4B1C-8CAE-F1334477C944}"/>
                </c:ext>
              </c:extLst>
            </c:dLbl>
            <c:dLbl>
              <c:idx val="4"/>
              <c:layout>
                <c:manualLayout>
                  <c:x val="-2.5228735490280072E-2"/>
                  <c:y val="7.698287737142874E-2"/>
                </c:manualLayout>
              </c:layout>
              <c:tx>
                <c:rich>
                  <a:bodyPr/>
                  <a:lstStyle/>
                  <a:p>
                    <a:fld id="{F5E17271-0E8D-4EEB-BE71-7883913EDCDA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D275-4B1C-8CAE-F1334477C944}"/>
                </c:ext>
              </c:extLst>
            </c:dLbl>
            <c:dLbl>
              <c:idx val="5"/>
              <c:layout>
                <c:manualLayout>
                  <c:x val="-2.5228735490279909E-2"/>
                  <c:y val="7.698287737142874E-2"/>
                </c:manualLayout>
              </c:layout>
              <c:tx>
                <c:rich>
                  <a:bodyPr/>
                  <a:lstStyle/>
                  <a:p>
                    <a:fld id="{79D143A5-7BB7-45B6-A3B8-9C8960B54F42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D275-4B1C-8CAE-F1334477C944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2019 (факт)</c:v>
                </c:pt>
                <c:pt idx="1">
                  <c:v>2020 (факт)</c:v>
                </c:pt>
                <c:pt idx="2">
                  <c:v>2021 (факт)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Лист1!$C$2:$C$7</c:f>
              <c:numCache>
                <c:formatCode>#,##0</c:formatCode>
                <c:ptCount val="6"/>
                <c:pt idx="0">
                  <c:v>480</c:v>
                </c:pt>
                <c:pt idx="1">
                  <c:v>529</c:v>
                </c:pt>
                <c:pt idx="2">
                  <c:v>592</c:v>
                </c:pt>
                <c:pt idx="3">
                  <c:v>559</c:v>
                </c:pt>
                <c:pt idx="4">
                  <c:v>553</c:v>
                </c:pt>
                <c:pt idx="5">
                  <c:v>561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datalabelsRange>
                <c15:f>Лист1!$C$2:$C$7</c15:f>
                <c15:dlblRangeCache>
                  <c:ptCount val="6"/>
                  <c:pt idx="0">
                    <c:v>480</c:v>
                  </c:pt>
                  <c:pt idx="1">
                    <c:v>529</c:v>
                  </c:pt>
                  <c:pt idx="2">
                    <c:v>592</c:v>
                  </c:pt>
                  <c:pt idx="3">
                    <c:v>559</c:v>
                  </c:pt>
                  <c:pt idx="4">
                    <c:v>553</c:v>
                  </c:pt>
                  <c:pt idx="5">
                    <c:v>561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D275-4B1C-8CAE-F1334477C9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82239936"/>
        <c:axId val="1782235584"/>
      </c:lineChart>
      <c:catAx>
        <c:axId val="17822399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9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1782235584"/>
        <c:crosses val="autoZero"/>
        <c:auto val="1"/>
        <c:lblAlgn val="ctr"/>
        <c:lblOffset val="30"/>
        <c:noMultiLvlLbl val="0"/>
      </c:catAx>
      <c:valAx>
        <c:axId val="1782235584"/>
        <c:scaling>
          <c:orientation val="minMax"/>
          <c:max val="4500"/>
          <c:min val="0"/>
        </c:scaling>
        <c:delete val="1"/>
        <c:axPos val="l"/>
        <c:majorGridlines>
          <c:spPr>
            <a:ln w="0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Arial Narrow" panose="020B0606020202030204" pitchFamily="34" charset="0"/>
                    <a:ea typeface="Roboto Condensed Light" panose="02000000000000000000" pitchFamily="2" charset="0"/>
                    <a:cs typeface="Roboto Condensed Light" panose="02000000000000000000" pitchFamily="2" charset="0"/>
                  </a:defRPr>
                </a:pPr>
                <a:r>
                  <a:rPr lang="ru-RU" sz="1200" b="1" dirty="0">
                    <a:solidFill>
                      <a:schemeClr val="tx1"/>
                    </a:solidFill>
                    <a:latin typeface="Arial Narrow" panose="020B0606020202030204" pitchFamily="34" charset="0"/>
                    <a:ea typeface="Roboto Condensed Light" panose="02000000000000000000" pitchFamily="2" charset="0"/>
                    <a:cs typeface="Roboto Condensed Light" panose="02000000000000000000" pitchFamily="2" charset="0"/>
                  </a:rPr>
                  <a:t>млн руб.</a:t>
                </a:r>
              </a:p>
            </c:rich>
          </c:tx>
          <c:layout>
            <c:manualLayout>
              <c:xMode val="edge"/>
              <c:yMode val="edge"/>
              <c:x val="0.90962343853865779"/>
              <c:y val="4.2416520233504139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none"/>
        <c:minorTickMark val="none"/>
        <c:tickLblPos val="nextTo"/>
        <c:crossAx val="1782239936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2.0436278447641863E-2"/>
          <c:y val="7.6921503227067672E-2"/>
          <c:w val="0.19084161204377303"/>
          <c:h val="0.816221565207376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ts val="1300"/>
            </a:lnSpc>
            <a:defRPr sz="11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Roboto Condensed Light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576291845237278"/>
          <c:y val="0"/>
          <c:w val="0.72143022913522792"/>
          <c:h val="0.848195977977321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МБТ и прочие поступления</c:v>
                </c:pt>
              </c:strCache>
            </c:strRef>
          </c:tx>
          <c:spPr>
            <a:solidFill>
              <a:schemeClr val="tx2"/>
            </a:solidFill>
            <a:effectLst/>
          </c:spPr>
          <c:invertIfNegative val="0"/>
          <c:dLbls>
            <c:dLbl>
              <c:idx val="0"/>
              <c:layout>
                <c:manualLayout>
                  <c:x val="7.4398251933986054E-2"/>
                  <c:y val="-1.389961305447293E-2"/>
                </c:manualLayout>
              </c:layout>
              <c:tx>
                <c:rich>
                  <a:bodyPr/>
                  <a:lstStyle/>
                  <a:p>
                    <a:fld id="{E890DF37-8D75-4FE9-83D1-0E03D4DA3385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E524-474E-8C35-D4E2E0B95D43}"/>
                </c:ext>
              </c:extLst>
            </c:dLbl>
            <c:dLbl>
              <c:idx val="1"/>
              <c:layout>
                <c:manualLayout>
                  <c:x val="8.6397969987854692E-2"/>
                  <c:y val="-6.9498065272364015E-3"/>
                </c:manualLayout>
              </c:layout>
              <c:tx>
                <c:rich>
                  <a:bodyPr/>
                  <a:lstStyle/>
                  <a:p>
                    <a:fld id="{5DA123FF-0ED3-43FC-BE6C-C0A26A385065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96F0-473C-8169-7629232A9E84}"/>
                </c:ext>
              </c:extLst>
            </c:dLbl>
            <c:dLbl>
              <c:idx val="2"/>
              <c:layout>
                <c:manualLayout>
                  <c:x val="8.3998026377081036E-2"/>
                  <c:y val="0"/>
                </c:manualLayout>
              </c:layout>
              <c:tx>
                <c:rich>
                  <a:bodyPr/>
                  <a:lstStyle/>
                  <a:p>
                    <a:fld id="{5598A3C6-0A0C-45DE-9643-7E93280F12C7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E524-474E-8C35-D4E2E0B95D43}"/>
                </c:ext>
              </c:extLst>
            </c:dLbl>
            <c:dLbl>
              <c:idx val="3"/>
              <c:layout>
                <c:manualLayout>
                  <c:x val="7.4398251933986054E-2"/>
                  <c:y val="-2.0849419581709203E-2"/>
                </c:manualLayout>
              </c:layout>
              <c:tx>
                <c:rich>
                  <a:bodyPr/>
                  <a:lstStyle/>
                  <a:p>
                    <a:fld id="{A7B2AE54-81C7-4061-ADE5-57F66E4CD3D2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E524-474E-8C35-D4E2E0B95D43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82</c:v>
                </c:pt>
                <c:pt idx="1">
                  <c:v>234</c:v>
                </c:pt>
                <c:pt idx="2">
                  <c:v>175</c:v>
                </c:pt>
                <c:pt idx="3">
                  <c:v>70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Лист1!$B$2:$B$5</c15:f>
                <c15:dlblRangeCache>
                  <c:ptCount val="4"/>
                  <c:pt idx="0">
                    <c:v>82</c:v>
                  </c:pt>
                  <c:pt idx="1">
                    <c:v>234</c:v>
                  </c:pt>
                  <c:pt idx="2">
                    <c:v>175</c:v>
                  </c:pt>
                  <c:pt idx="3">
                    <c:v>70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1167-4ECD-971E-28040205F48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13CDB4D-8AAB-419A-A2F9-D949177AA632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6F35-4F07-9561-34BA9DC932C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F4D580D-979E-44D9-ADAC-B93FB85E4BFB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3C93-4B1B-B1AD-B89F5B80641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E9274A8-8737-4C0E-84FB-09C85DC19D41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C93-4B1B-B1AD-B89F5B80641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C8C8816-5CA0-4C44-B214-AC8536BD75E0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3C93-4B1B-B1AD-B89F5B80641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Лист1!$C$2:$C$5</c:f>
              <c:numCache>
                <c:formatCode>#,##0</c:formatCode>
                <c:ptCount val="4"/>
                <c:pt idx="0">
                  <c:v>211</c:v>
                </c:pt>
                <c:pt idx="1">
                  <c:v>192</c:v>
                </c:pt>
                <c:pt idx="2">
                  <c:v>95</c:v>
                </c:pt>
                <c:pt idx="3">
                  <c:v>67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Лист1!$C$2:$C$5</c15:f>
                <c15:dlblRangeCache>
                  <c:ptCount val="4"/>
                  <c:pt idx="0">
                    <c:v>211</c:v>
                  </c:pt>
                  <c:pt idx="1">
                    <c:v>192</c:v>
                  </c:pt>
                  <c:pt idx="2">
                    <c:v>95</c:v>
                  </c:pt>
                  <c:pt idx="3">
                    <c:v>67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1-1167-4ECD-971E-28040205F48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BC41D2D-4B9A-4C7A-AE55-F15952FA49E2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6F35-4F07-9561-34BA9DC932C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B7CED2D-26CA-46DE-A964-E47C59F48EB1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3C93-4B1B-B1AD-B89F5B80641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9D0181F-927E-460D-B02A-B5C28485DF12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3C93-4B1B-B1AD-B89F5B80641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0C97CD17-F2A5-4B07-BBF4-249E1198AE29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3C93-4B1B-B1AD-B89F5B80641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Лист1!$D$2:$D$5</c:f>
              <c:numCache>
                <c:formatCode>#,##0</c:formatCode>
                <c:ptCount val="4"/>
                <c:pt idx="0">
                  <c:v>434</c:v>
                </c:pt>
                <c:pt idx="1">
                  <c:v>379</c:v>
                </c:pt>
                <c:pt idx="2">
                  <c:v>380</c:v>
                </c:pt>
                <c:pt idx="3">
                  <c:v>381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Лист1!$D$2:$D$5</c15:f>
                <c15:dlblRangeCache>
                  <c:ptCount val="4"/>
                  <c:pt idx="0">
                    <c:v>434</c:v>
                  </c:pt>
                  <c:pt idx="1">
                    <c:v>379</c:v>
                  </c:pt>
                  <c:pt idx="2">
                    <c:v>380</c:v>
                  </c:pt>
                  <c:pt idx="3">
                    <c:v>381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1167-4ECD-971E-28040205F48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2.2417759465785492E-3"/>
                  <c:y val="1.3559165080252705E-2"/>
                </c:manualLayout>
              </c:layout>
              <c:tx>
                <c:rich>
                  <a:bodyPr/>
                  <a:lstStyle/>
                  <a:p>
                    <a:fld id="{53F9472E-37AA-4B02-B9CF-FBFC99A5DB61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167-4ECD-971E-28040205F485}"/>
                </c:ext>
              </c:extLst>
            </c:dLbl>
            <c:dLbl>
              <c:idx val="1"/>
              <c:layout>
                <c:manualLayout>
                  <c:x val="-1.0073075410489281E-3"/>
                  <c:y val="-1.5184460325403373E-3"/>
                </c:manualLayout>
              </c:layout>
              <c:tx>
                <c:rich>
                  <a:bodyPr/>
                  <a:lstStyle/>
                  <a:p>
                    <a:fld id="{8D5B0416-A818-4F5D-A54B-8CDA89563207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1167-4ECD-971E-28040205F48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84E2182-C0B8-47A1-95D6-6D9DDF32ECC6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1167-4ECD-971E-28040205F48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BE3977F-163D-4D84-B391-4380F43DF695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1167-4ECD-971E-28040205F485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>
                    <a:latin typeface="Arial Narrow" panose="020B060602020203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Лист1!$E$2:$E$5</c:f>
              <c:numCache>
                <c:formatCode>#,##0</c:formatCode>
                <c:ptCount val="4"/>
                <c:pt idx="0">
                  <c:v>323</c:v>
                </c:pt>
                <c:pt idx="1">
                  <c:v>334</c:v>
                </c:pt>
                <c:pt idx="2">
                  <c:v>333</c:v>
                </c:pt>
                <c:pt idx="3">
                  <c:v>333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Лист1!$E$2:$E$5</c15:f>
                <c15:dlblRangeCache>
                  <c:ptCount val="4"/>
                  <c:pt idx="0">
                    <c:v>323</c:v>
                  </c:pt>
                  <c:pt idx="1">
                    <c:v>334</c:v>
                  </c:pt>
                  <c:pt idx="2">
                    <c:v>333</c:v>
                  </c:pt>
                  <c:pt idx="3">
                    <c:v>333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1167-4ECD-971E-28040205F4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82241568"/>
        <c:axId val="1782236128"/>
      </c:barChart>
      <c:catAx>
        <c:axId val="17822415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9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1782236128"/>
        <c:crosses val="autoZero"/>
        <c:auto val="1"/>
        <c:lblAlgn val="ctr"/>
        <c:lblOffset val="30"/>
        <c:noMultiLvlLbl val="0"/>
      </c:catAx>
      <c:valAx>
        <c:axId val="1782236128"/>
        <c:scaling>
          <c:orientation val="minMax"/>
          <c:max val="1500"/>
          <c:min val="0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1782241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7254018427601123E-3"/>
          <c:y val="5.9657477040775805E-3"/>
          <c:w val="0.24629492929298294"/>
          <c:h val="0.911339471490655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Roboto Condensed Light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0.12436</cdr:x>
      <cdr:y>0.0628</cdr:y>
    </cdr:from>
    <cdr:to>
      <cdr:x>0.93499</cdr:x>
      <cdr:y>0.35093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:a16="http://schemas.microsoft.com/office/drawing/2014/main" id="{EFFD069A-3EBF-80F4-B941-2020C75B6F7F}"/>
            </a:ext>
          </a:extLst>
        </cdr:cNvPr>
        <cdr:cNvCxnSpPr/>
      </cdr:nvCxnSpPr>
      <cdr:spPr>
        <a:xfrm xmlns:a="http://schemas.openxmlformats.org/drawingml/2006/main">
          <a:off x="614594" y="106433"/>
          <a:ext cx="4006175" cy="48832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0.4623</cdr:x>
      <cdr:y>0.16013</cdr:y>
    </cdr:from>
    <cdr:to>
      <cdr:x>0.60456</cdr:x>
      <cdr:y>0.31087</cdr:y>
    </cdr:to>
    <cdr:sp macro="" textlink="">
      <cdr:nvSpPr>
        <cdr:cNvPr id="2" name="TextBox 38">
          <a:extLst xmlns:a="http://schemas.openxmlformats.org/drawingml/2006/main">
            <a:ext uri="{FF2B5EF4-FFF2-40B4-BE49-F238E27FC236}">
              <a16:creationId xmlns:a16="http://schemas.microsoft.com/office/drawing/2014/main" id="{0DF8AA61-5332-4310-9E7F-8BFF15BBB2E2}"/>
            </a:ext>
          </a:extLst>
        </cdr:cNvPr>
        <cdr:cNvSpPr txBox="1"/>
      </cdr:nvSpPr>
      <cdr:spPr>
        <a:xfrm xmlns:a="http://schemas.openxmlformats.org/drawingml/2006/main">
          <a:off x="2617712" y="277906"/>
          <a:ext cx="805529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1088502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44251" algn="l" defTabSz="1088502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88502" algn="l" defTabSz="1088502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32753" algn="l" defTabSz="1088502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177004" algn="l" defTabSz="1088502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721254" algn="l" defTabSz="1088502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265505" algn="l" defTabSz="1088502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809756" algn="l" defTabSz="1088502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354007" algn="l" defTabSz="1088502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>
              <a:latin typeface="Arial Narrow" panose="020B0606020202030204" pitchFamily="34" charset="0"/>
            </a:rPr>
            <a:t>243,8</a:t>
          </a:r>
        </a:p>
      </cdr:txBody>
    </cdr:sp>
  </cdr:relSizeAnchor>
  <cdr:relSizeAnchor xmlns:cdr="http://schemas.openxmlformats.org/drawingml/2006/chartDrawing">
    <cdr:from>
      <cdr:x>0.64196</cdr:x>
      <cdr:y>0.28431</cdr:y>
    </cdr:from>
    <cdr:to>
      <cdr:x>0.79743</cdr:x>
      <cdr:y>0.43505</cdr:y>
    </cdr:to>
    <cdr:sp macro="" textlink="">
      <cdr:nvSpPr>
        <cdr:cNvPr id="3" name="TextBox 38">
          <a:extLst xmlns:a="http://schemas.openxmlformats.org/drawingml/2006/main">
            <a:ext uri="{FF2B5EF4-FFF2-40B4-BE49-F238E27FC236}">
              <a16:creationId xmlns:a16="http://schemas.microsoft.com/office/drawing/2014/main" id="{0DF8AA61-5332-4310-9E7F-8BFF15BBB2E2}"/>
            </a:ext>
          </a:extLst>
        </cdr:cNvPr>
        <cdr:cNvSpPr txBox="1"/>
      </cdr:nvSpPr>
      <cdr:spPr>
        <a:xfrm xmlns:a="http://schemas.openxmlformats.org/drawingml/2006/main">
          <a:off x="3635016" y="493413"/>
          <a:ext cx="880328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>
              <a:latin typeface="Arial Narrow" panose="020B0606020202030204" pitchFamily="34" charset="0"/>
            </a:rPr>
            <a:t>169,2</a:t>
          </a:r>
        </a:p>
      </cdr:txBody>
    </cdr:sp>
  </cdr:relSizeAnchor>
  <cdr:relSizeAnchor xmlns:cdr="http://schemas.openxmlformats.org/drawingml/2006/chartDrawing">
    <cdr:from>
      <cdr:x>0.68849</cdr:x>
      <cdr:y>0.07235</cdr:y>
    </cdr:from>
    <cdr:to>
      <cdr:x>0.74261</cdr:x>
      <cdr:y>0.19361</cdr:y>
    </cdr:to>
    <cdr:sp macro="" textlink="">
      <cdr:nvSpPr>
        <cdr:cNvPr id="4" name="Стрелка вниз 3"/>
        <cdr:cNvSpPr/>
      </cdr:nvSpPr>
      <cdr:spPr>
        <a:xfrm xmlns:a="http://schemas.openxmlformats.org/drawingml/2006/main">
          <a:off x="3898468" y="125561"/>
          <a:ext cx="306469" cy="210458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1088502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544251" algn="l" defTabSz="1088502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088502" algn="l" defTabSz="1088502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632753" algn="l" defTabSz="1088502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2177004" algn="l" defTabSz="1088502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721254" algn="l" defTabSz="1088502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3265505" algn="l" defTabSz="1088502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809756" algn="l" defTabSz="1088502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4354007" algn="l" defTabSz="1088502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0.64348</cdr:x>
      <cdr:y>0.15428</cdr:y>
    </cdr:from>
    <cdr:to>
      <cdr:x>0.78923</cdr:x>
      <cdr:y>0.31389</cdr:y>
    </cdr:to>
    <cdr:sp macro="" textlink="">
      <cdr:nvSpPr>
        <cdr:cNvPr id="5" name="TextBox 14"/>
        <cdr:cNvSpPr txBox="1"/>
      </cdr:nvSpPr>
      <cdr:spPr>
        <a:xfrm xmlns:a="http://schemas.openxmlformats.org/drawingml/2006/main">
          <a:off x="3643617" y="267760"/>
          <a:ext cx="825290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1088502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44251" algn="l" defTabSz="1088502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88502" algn="l" defTabSz="1088502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32753" algn="l" defTabSz="1088502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177004" algn="l" defTabSz="1088502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721254" algn="l" defTabSz="1088502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265505" algn="l" defTabSz="1088502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809756" algn="l" defTabSz="1088502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354007" algn="l" defTabSz="1088502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dirty="0">
              <a:solidFill>
                <a:srgbClr val="FF0000"/>
              </a:solidFill>
              <a:latin typeface="Arial Narrow" panose="020B0606020202030204" pitchFamily="34" charset="0"/>
            </a:rPr>
            <a:t>-30,6%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0.68613</cdr:x>
      <cdr:y>0.02613</cdr:y>
    </cdr:from>
    <cdr:to>
      <cdr:x>0.7053</cdr:x>
      <cdr:y>0.58925</cdr:y>
    </cdr:to>
    <cdr:sp macro="" textlink="">
      <cdr:nvSpPr>
        <cdr:cNvPr id="3" name="Левая фигурная скобка 2"/>
        <cdr:cNvSpPr/>
      </cdr:nvSpPr>
      <cdr:spPr>
        <a:xfrm xmlns:a="http://schemas.openxmlformats.org/drawingml/2006/main">
          <a:off x="6747324" y="50813"/>
          <a:ext cx="188535" cy="1095023"/>
        </a:xfrm>
        <a:prstGeom xmlns:a="http://schemas.openxmlformats.org/drawingml/2006/main" prst="lef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0.54991</cdr:x>
      <cdr:y>0.08937</cdr:y>
    </cdr:from>
    <cdr:to>
      <cdr:x>0.69274</cdr:x>
      <cdr:y>0.55644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688162" y="173787"/>
          <a:ext cx="957939" cy="9082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b="1" dirty="0"/>
            <a:t>Расходы не </a:t>
          </a:r>
          <a:r>
            <a:rPr lang="ru-RU" b="1" dirty="0" err="1"/>
            <a:t>софинансируемые</a:t>
          </a:r>
          <a:r>
            <a:rPr lang="ru-RU" b="1" dirty="0"/>
            <a:t> с ФБ и КБ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0.06372</cdr:x>
      <cdr:y>0.8219</cdr:y>
    </cdr:from>
    <cdr:to>
      <cdr:x>0.22631</cdr:x>
      <cdr:y>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69441" y="1598250"/>
          <a:ext cx="942681" cy="3463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dirty="0">
              <a:latin typeface="Oswald" pitchFamily="2" charset="-52"/>
            </a:rPr>
            <a:t>2021</a:t>
          </a:r>
        </a:p>
      </cdr:txBody>
    </cdr:sp>
  </cdr:relSizeAnchor>
  <cdr:relSizeAnchor xmlns:cdr="http://schemas.openxmlformats.org/drawingml/2006/chartDrawing">
    <cdr:from>
      <cdr:x>0.39152</cdr:x>
      <cdr:y>0.8219</cdr:y>
    </cdr:from>
    <cdr:to>
      <cdr:x>0.55601</cdr:x>
      <cdr:y>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269986" y="1598250"/>
          <a:ext cx="953685" cy="3463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dirty="0">
              <a:latin typeface="Oswald" pitchFamily="2" charset="-52"/>
            </a:rPr>
            <a:t>2022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0.09634</cdr:x>
      <cdr:y>0.73425</cdr:y>
    </cdr:from>
    <cdr:to>
      <cdr:x>0.23288</cdr:x>
      <cdr:y>0.83057</cdr:y>
    </cdr:to>
    <cdr:sp macro="" textlink="">
      <cdr:nvSpPr>
        <cdr:cNvPr id="2" name="TextBox 8">
          <a:extLst xmlns:a="http://schemas.openxmlformats.org/drawingml/2006/main">
            <a:ext uri="{FF2B5EF4-FFF2-40B4-BE49-F238E27FC236}">
              <a16:creationId xmlns:a16="http://schemas.microsoft.com/office/drawing/2014/main" id="{AB113A98-D73B-6773-743C-9444D5132023}"/>
            </a:ext>
          </a:extLst>
        </cdr:cNvPr>
        <cdr:cNvSpPr txBox="1"/>
      </cdr:nvSpPr>
      <cdr:spPr>
        <a:xfrm xmlns:a="http://schemas.openxmlformats.org/drawingml/2006/main">
          <a:off x="395896" y="1821680"/>
          <a:ext cx="561084" cy="23897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dirty="0">
              <a:latin typeface="Arial Narrow" panose="020B0606020202030204" pitchFamily="34" charset="0"/>
            </a:rPr>
            <a:t>ОМСУ</a:t>
          </a:r>
        </a:p>
      </cdr:txBody>
    </cdr:sp>
  </cdr:relSizeAnchor>
  <cdr:relSizeAnchor xmlns:cdr="http://schemas.openxmlformats.org/drawingml/2006/chartDrawing">
    <cdr:from>
      <cdr:x>0.40112</cdr:x>
      <cdr:y>0.72878</cdr:y>
    </cdr:from>
    <cdr:to>
      <cdr:x>0.64595</cdr:x>
      <cdr:y>0.88288</cdr:y>
    </cdr:to>
    <cdr:sp macro="" textlink="">
      <cdr:nvSpPr>
        <cdr:cNvPr id="3" name="TextBox 47">
          <a:extLst xmlns:a="http://schemas.openxmlformats.org/drawingml/2006/main">
            <a:ext uri="{FF2B5EF4-FFF2-40B4-BE49-F238E27FC236}">
              <a16:creationId xmlns:a16="http://schemas.microsoft.com/office/drawing/2014/main" id="{01AC4A37-D574-76AF-3B52-F921CD97B2B3}"/>
            </a:ext>
          </a:extLst>
        </cdr:cNvPr>
        <cdr:cNvSpPr txBox="1"/>
      </cdr:nvSpPr>
      <cdr:spPr>
        <a:xfrm xmlns:a="http://schemas.openxmlformats.org/drawingml/2006/main">
          <a:off x="1648309" y="1746618"/>
          <a:ext cx="1006074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dirty="0">
              <a:latin typeface="Arial Narrow" panose="020B0606020202030204" pitchFamily="34" charset="0"/>
            </a:rPr>
            <a:t>Общее Образование</a:t>
          </a:r>
          <a:endParaRPr lang="ru-RU" sz="900" dirty="0">
            <a:latin typeface="Arial Narrow" panose="020B0606020202030204" pitchFamily="34" charset="0"/>
          </a:endParaRPr>
        </a:p>
      </cdr:txBody>
    </cdr:sp>
  </cdr:relSizeAnchor>
  <cdr:relSizeAnchor xmlns:cdr="http://schemas.openxmlformats.org/drawingml/2006/chartDrawing">
    <cdr:from>
      <cdr:x>0.60517</cdr:x>
      <cdr:y>0.73168</cdr:y>
    </cdr:from>
    <cdr:to>
      <cdr:x>0.8021</cdr:x>
      <cdr:y>0.88579</cdr:y>
    </cdr:to>
    <cdr:sp macro="" textlink="">
      <cdr:nvSpPr>
        <cdr:cNvPr id="4" name="TextBox 58">
          <a:extLst xmlns:a="http://schemas.openxmlformats.org/drawingml/2006/main">
            <a:ext uri="{FF2B5EF4-FFF2-40B4-BE49-F238E27FC236}">
              <a16:creationId xmlns:a16="http://schemas.microsoft.com/office/drawing/2014/main" id="{BF63F289-160D-3737-86E5-20C30EA57630}"/>
            </a:ext>
          </a:extLst>
        </cdr:cNvPr>
        <cdr:cNvSpPr txBox="1"/>
      </cdr:nvSpPr>
      <cdr:spPr>
        <a:xfrm xmlns:a="http://schemas.openxmlformats.org/drawingml/2006/main">
          <a:off x="2486830" y="1753582"/>
          <a:ext cx="809229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dirty="0">
              <a:latin typeface="Arial Narrow" panose="020B0606020202030204" pitchFamily="34" charset="0"/>
            </a:rPr>
            <a:t>Доп. </a:t>
          </a:r>
        </a:p>
        <a:p xmlns:a="http://schemas.openxmlformats.org/drawingml/2006/main">
          <a:pPr algn="ctr"/>
          <a:r>
            <a:rPr lang="ru-RU" sz="900" b="1" dirty="0">
              <a:latin typeface="Arial Narrow" panose="020B0606020202030204" pitchFamily="34" charset="0"/>
            </a:rPr>
            <a:t>образование</a:t>
          </a:r>
          <a:endParaRPr lang="ru-RU" sz="900" dirty="0">
            <a:latin typeface="Arial Narrow" panose="020B0606020202030204" pitchFamily="34" charset="0"/>
          </a:endParaRPr>
        </a:p>
      </cdr:txBody>
    </cdr:sp>
  </cdr:relSizeAnchor>
  <cdr:relSizeAnchor xmlns:cdr="http://schemas.openxmlformats.org/drawingml/2006/chartDrawing">
    <cdr:from>
      <cdr:x>0.77542</cdr:x>
      <cdr:y>0.75502</cdr:y>
    </cdr:from>
    <cdr:to>
      <cdr:x>0.96746</cdr:x>
      <cdr:y>0.85133</cdr:y>
    </cdr:to>
    <cdr:sp macro="" textlink="">
      <cdr:nvSpPr>
        <cdr:cNvPr id="5" name="TextBox 59">
          <a:extLst xmlns:a="http://schemas.openxmlformats.org/drawingml/2006/main">
            <a:ext uri="{FF2B5EF4-FFF2-40B4-BE49-F238E27FC236}">
              <a16:creationId xmlns:a16="http://schemas.microsoft.com/office/drawing/2014/main" id="{F9166C9E-14F4-D7FA-CAC0-AEC98D54E0D5}"/>
            </a:ext>
          </a:extLst>
        </cdr:cNvPr>
        <cdr:cNvSpPr txBox="1"/>
      </cdr:nvSpPr>
      <cdr:spPr>
        <a:xfrm xmlns:a="http://schemas.openxmlformats.org/drawingml/2006/main">
          <a:off x="3186431" y="1809502"/>
          <a:ext cx="789166" cy="230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dirty="0">
              <a:latin typeface="Arial Narrow" panose="020B0606020202030204" pitchFamily="34" charset="0"/>
            </a:rPr>
            <a:t>Культура</a:t>
          </a:r>
          <a:endParaRPr lang="ru-RU" sz="900" dirty="0">
            <a:latin typeface="Arial Narrow" panose="020B0606020202030204" pitchFamily="34" charset="0"/>
          </a:endParaRPr>
        </a:p>
      </cdr:txBody>
    </cdr:sp>
  </cdr:relSizeAnchor>
  <cdr:relSizeAnchor xmlns:cdr="http://schemas.openxmlformats.org/drawingml/2006/chartDrawing">
    <cdr:from>
      <cdr:x>0.19967</cdr:x>
      <cdr:y>0.73535</cdr:y>
    </cdr:from>
    <cdr:to>
      <cdr:x>0.4445</cdr:x>
      <cdr:y>0.88945</cdr:y>
    </cdr:to>
    <cdr:sp macro="" textlink="">
      <cdr:nvSpPr>
        <cdr:cNvPr id="6" name="TextBox 73">
          <a:extLst xmlns:a="http://schemas.openxmlformats.org/drawingml/2006/main">
            <a:ext uri="{FF2B5EF4-FFF2-40B4-BE49-F238E27FC236}">
              <a16:creationId xmlns:a16="http://schemas.microsoft.com/office/drawing/2014/main" id="{FE4C86E6-FC81-9FE6-AD03-542D3E650015}"/>
            </a:ext>
          </a:extLst>
        </cdr:cNvPr>
        <cdr:cNvSpPr txBox="1"/>
      </cdr:nvSpPr>
      <cdr:spPr>
        <a:xfrm xmlns:a="http://schemas.openxmlformats.org/drawingml/2006/main">
          <a:off x="820524" y="1762374"/>
          <a:ext cx="1006074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dirty="0">
              <a:latin typeface="Arial Narrow" panose="020B0606020202030204" pitchFamily="34" charset="0"/>
            </a:rPr>
            <a:t>Дошкольное</a:t>
          </a:r>
        </a:p>
        <a:p xmlns:a="http://schemas.openxmlformats.org/drawingml/2006/main">
          <a:pPr algn="ctr"/>
          <a:r>
            <a:rPr lang="ru-RU" sz="900" b="1" dirty="0">
              <a:latin typeface="Arial Narrow" panose="020B0606020202030204" pitchFamily="34" charset="0"/>
            </a:rPr>
            <a:t>образование</a:t>
          </a:r>
          <a:endParaRPr lang="ru-RU" sz="900" dirty="0">
            <a:latin typeface="Arial Narrow" panose="020B060602020203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2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 </a:t>
            </a:r>
          </a:p>
        </p:txBody>
      </p:sp>
      <p:sp>
        <p:nvSpPr>
          <p:cNvPr id="12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 </a:t>
            </a:r>
          </a:p>
        </p:txBody>
      </p:sp>
      <p:sp>
        <p:nvSpPr>
          <p:cNvPr id="12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 </a:t>
            </a:r>
          </a:p>
        </p:txBody>
      </p:sp>
      <p:sp>
        <p:nvSpPr>
          <p:cNvPr id="12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A5BF6BE6-A58C-4A4D-ABDE-2CA518975B3E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2679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3488"/>
            <a:ext cx="5918200" cy="3330575"/>
          </a:xfrm>
          <a:prstGeom prst="rect">
            <a:avLst/>
          </a:prstGeom>
        </p:spPr>
      </p:sp>
      <p:sp>
        <p:nvSpPr>
          <p:cNvPr id="825" name="PlaceHolder 2"/>
          <p:cNvSpPr>
            <a:spLocks noGrp="1"/>
          </p:cNvSpPr>
          <p:nvPr>
            <p:ph type="body"/>
          </p:nvPr>
        </p:nvSpPr>
        <p:spPr>
          <a:xfrm>
            <a:off x="679680" y="4751280"/>
            <a:ext cx="5437800" cy="3886920"/>
          </a:xfrm>
          <a:prstGeom prst="rect">
            <a:avLst/>
          </a:prstGeom>
        </p:spPr>
        <p:txBody>
          <a:bodyPr lIns="91800" rIns="9180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26" name="TextShape 3"/>
          <p:cNvSpPr txBox="1"/>
          <p:nvPr/>
        </p:nvSpPr>
        <p:spPr>
          <a:xfrm>
            <a:off x="3850560" y="9377280"/>
            <a:ext cx="2945160" cy="495000"/>
          </a:xfrm>
          <a:prstGeom prst="rect">
            <a:avLst/>
          </a:prstGeom>
          <a:noFill/>
          <a:ln>
            <a:noFill/>
          </a:ln>
        </p:spPr>
        <p:txBody>
          <a:bodyPr lIns="91800" rIns="91800" anchor="b">
            <a:noAutofit/>
          </a:bodyPr>
          <a:lstStyle/>
          <a:p>
            <a:pPr algn="r">
              <a:lnSpc>
                <a:spcPct val="100000"/>
              </a:lnSpc>
            </a:pPr>
            <a:fld id="{57D18530-8538-481F-97C4-8B59568F7BB8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2084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3488"/>
            <a:ext cx="5918200" cy="3330575"/>
          </a:xfrm>
          <a:prstGeom prst="rect">
            <a:avLst/>
          </a:prstGeom>
        </p:spPr>
      </p:sp>
      <p:sp>
        <p:nvSpPr>
          <p:cNvPr id="852" name="PlaceHolder 2"/>
          <p:cNvSpPr>
            <a:spLocks noGrp="1"/>
          </p:cNvSpPr>
          <p:nvPr>
            <p:ph type="body"/>
          </p:nvPr>
        </p:nvSpPr>
        <p:spPr>
          <a:xfrm>
            <a:off x="679680" y="4751280"/>
            <a:ext cx="5437800" cy="3886920"/>
          </a:xfrm>
          <a:prstGeom prst="rect">
            <a:avLst/>
          </a:prstGeom>
        </p:spPr>
        <p:txBody>
          <a:bodyPr lIns="91800" rIns="91800"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853" name="TextShape 3"/>
          <p:cNvSpPr txBox="1"/>
          <p:nvPr/>
        </p:nvSpPr>
        <p:spPr>
          <a:xfrm>
            <a:off x="3850560" y="9377280"/>
            <a:ext cx="2945160" cy="495000"/>
          </a:xfrm>
          <a:prstGeom prst="rect">
            <a:avLst/>
          </a:prstGeom>
          <a:noFill/>
          <a:ln>
            <a:noFill/>
          </a:ln>
        </p:spPr>
        <p:txBody>
          <a:bodyPr lIns="91800" rIns="91800" anchor="b">
            <a:noAutofit/>
          </a:bodyPr>
          <a:lstStyle/>
          <a:p>
            <a:pPr algn="r">
              <a:lnSpc>
                <a:spcPct val="100000"/>
              </a:lnSpc>
            </a:pPr>
            <a:fld id="{4797238D-77B1-4976-A03B-E355A906F7A2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5939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3488"/>
            <a:ext cx="5918200" cy="3330575"/>
          </a:xfrm>
          <a:prstGeom prst="rect">
            <a:avLst/>
          </a:prstGeom>
        </p:spPr>
      </p:sp>
      <p:sp>
        <p:nvSpPr>
          <p:cNvPr id="855" name="PlaceHolder 2"/>
          <p:cNvSpPr>
            <a:spLocks noGrp="1"/>
          </p:cNvSpPr>
          <p:nvPr>
            <p:ph type="body"/>
          </p:nvPr>
        </p:nvSpPr>
        <p:spPr>
          <a:xfrm>
            <a:off x="679680" y="4751280"/>
            <a:ext cx="5437800" cy="3886920"/>
          </a:xfrm>
          <a:prstGeom prst="rect">
            <a:avLst/>
          </a:prstGeom>
        </p:spPr>
        <p:txBody>
          <a:bodyPr lIns="91800" rIns="9180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56" name="TextShape 3"/>
          <p:cNvSpPr txBox="1"/>
          <p:nvPr/>
        </p:nvSpPr>
        <p:spPr>
          <a:xfrm>
            <a:off x="3850560" y="9377280"/>
            <a:ext cx="2945160" cy="495000"/>
          </a:xfrm>
          <a:prstGeom prst="rect">
            <a:avLst/>
          </a:prstGeom>
          <a:noFill/>
          <a:ln>
            <a:noFill/>
          </a:ln>
        </p:spPr>
        <p:txBody>
          <a:bodyPr lIns="91800" rIns="91800" anchor="b">
            <a:noAutofit/>
          </a:bodyPr>
          <a:lstStyle/>
          <a:p>
            <a:pPr algn="r">
              <a:lnSpc>
                <a:spcPct val="100000"/>
              </a:lnSpc>
            </a:pPr>
            <a:fld id="{C0E1E581-EEA1-441E-AE7C-349A00CFCFF3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1483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3488"/>
            <a:ext cx="5918200" cy="3330575"/>
          </a:xfrm>
          <a:prstGeom prst="rect">
            <a:avLst/>
          </a:prstGeom>
        </p:spPr>
      </p:sp>
      <p:sp>
        <p:nvSpPr>
          <p:cNvPr id="858" name="PlaceHolder 2"/>
          <p:cNvSpPr>
            <a:spLocks noGrp="1"/>
          </p:cNvSpPr>
          <p:nvPr>
            <p:ph type="body"/>
          </p:nvPr>
        </p:nvSpPr>
        <p:spPr>
          <a:xfrm>
            <a:off x="679680" y="4751280"/>
            <a:ext cx="5437800" cy="3886920"/>
          </a:xfrm>
          <a:prstGeom prst="rect">
            <a:avLst/>
          </a:prstGeom>
        </p:spPr>
        <p:txBody>
          <a:bodyPr lIns="91800" rIns="91800"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859" name="TextShape 3"/>
          <p:cNvSpPr txBox="1"/>
          <p:nvPr/>
        </p:nvSpPr>
        <p:spPr>
          <a:xfrm>
            <a:off x="3850560" y="9377280"/>
            <a:ext cx="2945160" cy="495000"/>
          </a:xfrm>
          <a:prstGeom prst="rect">
            <a:avLst/>
          </a:prstGeom>
          <a:noFill/>
          <a:ln>
            <a:noFill/>
          </a:ln>
        </p:spPr>
        <p:txBody>
          <a:bodyPr lIns="91800" rIns="91800" anchor="b">
            <a:noAutofit/>
          </a:bodyPr>
          <a:lstStyle/>
          <a:p>
            <a:pPr algn="r">
              <a:lnSpc>
                <a:spcPct val="100000"/>
              </a:lnSpc>
            </a:pPr>
            <a:fld id="{33D5A5F9-FEFC-4910-B28C-B78E3FAA94B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5887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3488"/>
            <a:ext cx="5918200" cy="3330575"/>
          </a:xfrm>
          <a:prstGeom prst="rect">
            <a:avLst/>
          </a:prstGeom>
        </p:spPr>
      </p:sp>
      <p:sp>
        <p:nvSpPr>
          <p:cNvPr id="861" name="PlaceHolder 2"/>
          <p:cNvSpPr>
            <a:spLocks noGrp="1"/>
          </p:cNvSpPr>
          <p:nvPr>
            <p:ph type="body"/>
          </p:nvPr>
        </p:nvSpPr>
        <p:spPr>
          <a:xfrm>
            <a:off x="679680" y="4751280"/>
            <a:ext cx="5437800" cy="3886920"/>
          </a:xfrm>
          <a:prstGeom prst="rect">
            <a:avLst/>
          </a:prstGeom>
        </p:spPr>
        <p:txBody>
          <a:bodyPr lIns="91800" rIns="91800"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862" name="TextShape 3"/>
          <p:cNvSpPr txBox="1"/>
          <p:nvPr/>
        </p:nvSpPr>
        <p:spPr>
          <a:xfrm>
            <a:off x="3850560" y="9377280"/>
            <a:ext cx="2945160" cy="495000"/>
          </a:xfrm>
          <a:prstGeom prst="rect">
            <a:avLst/>
          </a:prstGeom>
          <a:noFill/>
          <a:ln>
            <a:noFill/>
          </a:ln>
        </p:spPr>
        <p:txBody>
          <a:bodyPr lIns="91800" rIns="91800" anchor="b">
            <a:noAutofit/>
          </a:bodyPr>
          <a:lstStyle/>
          <a:p>
            <a:pPr algn="r">
              <a:lnSpc>
                <a:spcPct val="100000"/>
              </a:lnSpc>
            </a:pPr>
            <a:fld id="{46BCEBA3-B0D7-4C0D-957C-8CD3A67AE1FE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5345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3488"/>
            <a:ext cx="5918200" cy="3330575"/>
          </a:xfrm>
          <a:prstGeom prst="rect">
            <a:avLst/>
          </a:prstGeom>
        </p:spPr>
      </p:sp>
      <p:sp>
        <p:nvSpPr>
          <p:cNvPr id="864" name="PlaceHolder 2"/>
          <p:cNvSpPr>
            <a:spLocks noGrp="1"/>
          </p:cNvSpPr>
          <p:nvPr>
            <p:ph type="body"/>
          </p:nvPr>
        </p:nvSpPr>
        <p:spPr>
          <a:xfrm>
            <a:off x="679680" y="4751280"/>
            <a:ext cx="5437800" cy="3886920"/>
          </a:xfrm>
          <a:prstGeom prst="rect">
            <a:avLst/>
          </a:prstGeom>
        </p:spPr>
        <p:txBody>
          <a:bodyPr lIns="91800" rIns="91800"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865" name="TextShape 3"/>
          <p:cNvSpPr txBox="1"/>
          <p:nvPr/>
        </p:nvSpPr>
        <p:spPr>
          <a:xfrm>
            <a:off x="3850560" y="9377280"/>
            <a:ext cx="2945160" cy="495000"/>
          </a:xfrm>
          <a:prstGeom prst="rect">
            <a:avLst/>
          </a:prstGeom>
          <a:noFill/>
          <a:ln>
            <a:noFill/>
          </a:ln>
        </p:spPr>
        <p:txBody>
          <a:bodyPr lIns="91800" rIns="91800" anchor="b">
            <a:noAutofit/>
          </a:bodyPr>
          <a:lstStyle/>
          <a:p>
            <a:pPr algn="r">
              <a:lnSpc>
                <a:spcPct val="100000"/>
              </a:lnSpc>
            </a:pPr>
            <a:fld id="{A3A29813-31F1-40B5-8F01-9306D3EE0C41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4626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3488"/>
            <a:ext cx="5918200" cy="3330575"/>
          </a:xfrm>
          <a:prstGeom prst="rect">
            <a:avLst/>
          </a:prstGeom>
        </p:spPr>
      </p:sp>
      <p:sp>
        <p:nvSpPr>
          <p:cNvPr id="867" name="PlaceHolder 2"/>
          <p:cNvSpPr>
            <a:spLocks noGrp="1"/>
          </p:cNvSpPr>
          <p:nvPr>
            <p:ph type="body"/>
          </p:nvPr>
        </p:nvSpPr>
        <p:spPr>
          <a:xfrm>
            <a:off x="679680" y="4751280"/>
            <a:ext cx="5437800" cy="3886920"/>
          </a:xfrm>
          <a:prstGeom prst="rect">
            <a:avLst/>
          </a:prstGeom>
        </p:spPr>
        <p:txBody>
          <a:bodyPr lIns="91800" rIns="91800"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868" name="TextShape 3"/>
          <p:cNvSpPr txBox="1"/>
          <p:nvPr/>
        </p:nvSpPr>
        <p:spPr>
          <a:xfrm>
            <a:off x="3850560" y="9377280"/>
            <a:ext cx="2945160" cy="495000"/>
          </a:xfrm>
          <a:prstGeom prst="rect">
            <a:avLst/>
          </a:prstGeom>
          <a:noFill/>
          <a:ln>
            <a:noFill/>
          </a:ln>
        </p:spPr>
        <p:txBody>
          <a:bodyPr lIns="91800" rIns="91800" anchor="b">
            <a:noAutofit/>
          </a:bodyPr>
          <a:lstStyle/>
          <a:p>
            <a:pPr algn="r">
              <a:lnSpc>
                <a:spcPct val="100000"/>
              </a:lnSpc>
            </a:pPr>
            <a:fld id="{A15C3BBD-5D7F-4063-95F6-4E7149939A21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1243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3488"/>
            <a:ext cx="5918200" cy="3330575"/>
          </a:xfrm>
          <a:prstGeom prst="rect">
            <a:avLst/>
          </a:prstGeom>
        </p:spPr>
      </p:sp>
      <p:sp>
        <p:nvSpPr>
          <p:cNvPr id="870" name="PlaceHolder 2"/>
          <p:cNvSpPr>
            <a:spLocks noGrp="1"/>
          </p:cNvSpPr>
          <p:nvPr>
            <p:ph type="body"/>
          </p:nvPr>
        </p:nvSpPr>
        <p:spPr>
          <a:xfrm>
            <a:off x="679680" y="4751280"/>
            <a:ext cx="5437800" cy="3886920"/>
          </a:xfrm>
          <a:prstGeom prst="rect">
            <a:avLst/>
          </a:prstGeom>
        </p:spPr>
        <p:txBody>
          <a:bodyPr lIns="91800" rIns="91800"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871" name="TextShape 3"/>
          <p:cNvSpPr txBox="1"/>
          <p:nvPr/>
        </p:nvSpPr>
        <p:spPr>
          <a:xfrm>
            <a:off x="3850560" y="9377280"/>
            <a:ext cx="2945160" cy="495000"/>
          </a:xfrm>
          <a:prstGeom prst="rect">
            <a:avLst/>
          </a:prstGeom>
          <a:noFill/>
          <a:ln>
            <a:noFill/>
          </a:ln>
        </p:spPr>
        <p:txBody>
          <a:bodyPr lIns="91800" rIns="91800" anchor="b">
            <a:noAutofit/>
          </a:bodyPr>
          <a:lstStyle/>
          <a:p>
            <a:pPr algn="r">
              <a:lnSpc>
                <a:spcPct val="100000"/>
              </a:lnSpc>
            </a:pPr>
            <a:fld id="{6663F4F7-CDC5-48EA-924F-FB381000F5EB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7692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1069A-5EC0-A044-89A8-CA2A55D6590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33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1069A-5EC0-A044-89A8-CA2A55D6590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37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1069A-5EC0-A044-89A8-CA2A55D6590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90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1069A-5EC0-A044-89A8-CA2A55D6590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97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1069A-5EC0-A044-89A8-CA2A55D6590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90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1069A-5EC0-A044-89A8-CA2A55D6590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661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1069A-5EC0-A044-89A8-CA2A55D6590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661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7860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1069A-5EC0-A044-89A8-CA2A55D6590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661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3488"/>
            <a:ext cx="5918200" cy="3330575"/>
          </a:xfrm>
          <a:prstGeom prst="rect">
            <a:avLst/>
          </a:prstGeom>
        </p:spPr>
      </p:sp>
      <p:sp>
        <p:nvSpPr>
          <p:cNvPr id="891" name="PlaceHolder 2"/>
          <p:cNvSpPr>
            <a:spLocks noGrp="1"/>
          </p:cNvSpPr>
          <p:nvPr>
            <p:ph type="body"/>
          </p:nvPr>
        </p:nvSpPr>
        <p:spPr>
          <a:xfrm>
            <a:off x="679680" y="4751280"/>
            <a:ext cx="5437800" cy="3886920"/>
          </a:xfrm>
          <a:prstGeom prst="rect">
            <a:avLst/>
          </a:prstGeom>
        </p:spPr>
        <p:txBody>
          <a:bodyPr lIns="91800" rIns="9180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92" name="TextShape 3"/>
          <p:cNvSpPr txBox="1"/>
          <p:nvPr/>
        </p:nvSpPr>
        <p:spPr>
          <a:xfrm>
            <a:off x="3850560" y="9377280"/>
            <a:ext cx="2945160" cy="495000"/>
          </a:xfrm>
          <a:prstGeom prst="rect">
            <a:avLst/>
          </a:prstGeom>
          <a:noFill/>
          <a:ln>
            <a:noFill/>
          </a:ln>
        </p:spPr>
        <p:txBody>
          <a:bodyPr lIns="91800" rIns="91800" anchor="b">
            <a:noAutofit/>
          </a:bodyPr>
          <a:lstStyle/>
          <a:p>
            <a:pPr algn="r">
              <a:lnSpc>
                <a:spcPct val="100000"/>
              </a:lnSpc>
            </a:pPr>
            <a:fld id="{31DEDEC2-4F6C-4534-AB0C-E44D833BBD2A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24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37522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5BF6BE6-A58C-4A4D-ABDE-2CA518975B3E}" type="slidenum">
              <a:rPr lang="ru-RU" sz="1400" b="0" strike="noStrike" spc="-1" smtClean="0">
                <a:latin typeface="Times New Roman"/>
              </a:rPr>
              <a:t>25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130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1069A-5EC0-A044-89A8-CA2A55D6590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40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84888" cy="34242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1069A-5EC0-A044-89A8-CA2A55D6590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70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937">
              <a:defRPr/>
            </a:pPr>
            <a:fld id="{C0E1069A-5EC0-A044-89A8-CA2A55D6590E}" type="slidenum">
              <a:rPr lang="en-US">
                <a:solidFill>
                  <a:prstClr val="black"/>
                </a:solidFill>
                <a:latin typeface="Calibri"/>
              </a:rPr>
              <a:pPr defTabSz="912937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2537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3488"/>
            <a:ext cx="5918200" cy="3330575"/>
          </a:xfrm>
          <a:prstGeom prst="rect">
            <a:avLst/>
          </a:prstGeom>
        </p:spPr>
      </p:sp>
      <p:sp>
        <p:nvSpPr>
          <p:cNvPr id="840" name="PlaceHolder 2"/>
          <p:cNvSpPr>
            <a:spLocks noGrp="1"/>
          </p:cNvSpPr>
          <p:nvPr>
            <p:ph type="body"/>
          </p:nvPr>
        </p:nvSpPr>
        <p:spPr>
          <a:xfrm>
            <a:off x="679680" y="4751280"/>
            <a:ext cx="5437800" cy="3886920"/>
          </a:xfrm>
          <a:prstGeom prst="rect">
            <a:avLst/>
          </a:prstGeom>
        </p:spPr>
        <p:txBody>
          <a:bodyPr lIns="91800" rIns="9180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41" name="TextShape 3"/>
          <p:cNvSpPr txBox="1"/>
          <p:nvPr/>
        </p:nvSpPr>
        <p:spPr>
          <a:xfrm>
            <a:off x="3850560" y="9377280"/>
            <a:ext cx="2945160" cy="495000"/>
          </a:xfrm>
          <a:prstGeom prst="rect">
            <a:avLst/>
          </a:prstGeom>
          <a:noFill/>
          <a:ln>
            <a:noFill/>
          </a:ln>
        </p:spPr>
        <p:txBody>
          <a:bodyPr lIns="91800" rIns="91800" anchor="b">
            <a:noAutofit/>
          </a:bodyPr>
          <a:lstStyle/>
          <a:p>
            <a:pPr algn="r">
              <a:lnSpc>
                <a:spcPct val="100000"/>
              </a:lnSpc>
            </a:pPr>
            <a:fld id="{A3ADECD6-4A91-4C35-B70C-6732A0E987B9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6482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3488"/>
            <a:ext cx="5918200" cy="3330575"/>
          </a:xfrm>
          <a:prstGeom prst="rect">
            <a:avLst/>
          </a:prstGeom>
        </p:spPr>
      </p:sp>
      <p:sp>
        <p:nvSpPr>
          <p:cNvPr id="843" name="PlaceHolder 2"/>
          <p:cNvSpPr>
            <a:spLocks noGrp="1"/>
          </p:cNvSpPr>
          <p:nvPr>
            <p:ph type="body"/>
          </p:nvPr>
        </p:nvSpPr>
        <p:spPr>
          <a:xfrm>
            <a:off x="679680" y="4751280"/>
            <a:ext cx="5437800" cy="3886920"/>
          </a:xfrm>
          <a:prstGeom prst="rect">
            <a:avLst/>
          </a:prstGeom>
        </p:spPr>
        <p:txBody>
          <a:bodyPr lIns="91800" rIns="9180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44" name="TextShape 3"/>
          <p:cNvSpPr txBox="1"/>
          <p:nvPr/>
        </p:nvSpPr>
        <p:spPr>
          <a:xfrm>
            <a:off x="3850560" y="9377280"/>
            <a:ext cx="2945160" cy="495000"/>
          </a:xfrm>
          <a:prstGeom prst="rect">
            <a:avLst/>
          </a:prstGeom>
          <a:noFill/>
          <a:ln>
            <a:noFill/>
          </a:ln>
        </p:spPr>
        <p:txBody>
          <a:bodyPr lIns="91800" rIns="91800" anchor="b">
            <a:noAutofit/>
          </a:bodyPr>
          <a:lstStyle/>
          <a:p>
            <a:pPr algn="r">
              <a:lnSpc>
                <a:spcPct val="100000"/>
              </a:lnSpc>
            </a:pPr>
            <a:fld id="{83E6299D-E012-4852-920C-A370295864A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6903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1069A-5EC0-A044-89A8-CA2A55D6590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3488"/>
            <a:ext cx="5918200" cy="3330575"/>
          </a:xfrm>
          <a:prstGeom prst="rect">
            <a:avLst/>
          </a:prstGeom>
        </p:spPr>
      </p:sp>
      <p:sp>
        <p:nvSpPr>
          <p:cNvPr id="849" name="PlaceHolder 2"/>
          <p:cNvSpPr>
            <a:spLocks noGrp="1"/>
          </p:cNvSpPr>
          <p:nvPr>
            <p:ph type="body"/>
          </p:nvPr>
        </p:nvSpPr>
        <p:spPr>
          <a:xfrm>
            <a:off x="679680" y="4751280"/>
            <a:ext cx="5437800" cy="3886920"/>
          </a:xfrm>
          <a:prstGeom prst="rect">
            <a:avLst/>
          </a:prstGeom>
        </p:spPr>
        <p:txBody>
          <a:bodyPr lIns="91800" rIns="91800"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850" name="TextShape 3"/>
          <p:cNvSpPr txBox="1"/>
          <p:nvPr/>
        </p:nvSpPr>
        <p:spPr>
          <a:xfrm>
            <a:off x="3850560" y="9377280"/>
            <a:ext cx="2945160" cy="495000"/>
          </a:xfrm>
          <a:prstGeom prst="rect">
            <a:avLst/>
          </a:prstGeom>
          <a:noFill/>
          <a:ln>
            <a:noFill/>
          </a:ln>
        </p:spPr>
        <p:txBody>
          <a:bodyPr lIns="91800" rIns="91800" anchor="b">
            <a:noAutofit/>
          </a:bodyPr>
          <a:lstStyle/>
          <a:p>
            <a:pPr algn="r">
              <a:lnSpc>
                <a:spcPct val="100000"/>
              </a:lnSpc>
            </a:pPr>
            <a:fld id="{CA0296C4-8C9C-4338-A33F-59C7F94FBA9A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583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3646-4D5A-6247-A4F0-A24205D4ACFB}" type="datetime1">
              <a:rPr lang="ru-RU" smtClean="0"/>
              <a:pPr/>
              <a:t>30.06.2022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79F46-E50F-8441-B540-38CA5E5D3E0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7570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914400" y="2130480"/>
            <a:ext cx="10362960" cy="68130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72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ber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6522C3FB-01CE-4FE8-8718-574D975E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7480" y="6356350"/>
            <a:ext cx="2743200" cy="365125"/>
          </a:xfrm>
        </p:spPr>
        <p:txBody>
          <a:bodyPr/>
          <a:lstStyle/>
          <a:p>
            <a:fld id="{F160A50D-3A08-40AB-900D-51BAB0D8D5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321D05B8-04DE-42DD-93B4-BC0BDB774EEF}"/>
              </a:ext>
            </a:extLst>
          </p:cNvPr>
          <p:cNvCxnSpPr>
            <a:cxnSpLocks/>
          </p:cNvCxnSpPr>
          <p:nvPr userDrawn="1"/>
        </p:nvCxnSpPr>
        <p:spPr>
          <a:xfrm flipV="1">
            <a:off x="345440" y="876300"/>
            <a:ext cx="11501120" cy="7620"/>
          </a:xfrm>
          <a:prstGeom prst="line">
            <a:avLst/>
          </a:prstGeom>
          <a:ln w="9525">
            <a:solidFill>
              <a:srgbClr val="25353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905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914400" y="2130480"/>
            <a:ext cx="10362960" cy="68130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35C71435-34B2-4037-99EB-DD11FBEE51CD}" type="datetime1">
              <a:rPr lang="ru-RU" sz="1200" b="0" strike="noStrike" spc="-1">
                <a:solidFill>
                  <a:srgbClr val="8B8B8B"/>
                </a:solidFill>
                <a:latin typeface="Calibri"/>
              </a:rPr>
              <a:t>30.06.2022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29F7A42D-1DD5-4B6C-932D-1AE6F2C4CBEA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0B7CC951-902B-4504-99B3-0831372F4024}" type="datetime1">
              <a:rPr lang="ru-RU" sz="1200" b="0" strike="noStrike" spc="-1">
                <a:solidFill>
                  <a:srgbClr val="8B8B8B"/>
                </a:solidFill>
                <a:latin typeface="Calibri"/>
              </a:rPr>
              <a:t>30.06.2022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A935FF6-5F0A-41AD-BAC2-40F972373C3B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87" r:id="rId13"/>
    <p:sldLayoutId id="214748368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26" Type="http://schemas.openxmlformats.org/officeDocument/2006/relationships/image" Target="../media/image48.png"/><Relationship Id="rId3" Type="http://schemas.openxmlformats.org/officeDocument/2006/relationships/image" Target="../media/image31.jpeg"/><Relationship Id="rId21" Type="http://schemas.openxmlformats.org/officeDocument/2006/relationships/image" Target="../media/image43.png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17" Type="http://schemas.openxmlformats.org/officeDocument/2006/relationships/image" Target="../media/image27.png"/><Relationship Id="rId25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17.png"/><Relationship Id="rId24" Type="http://schemas.openxmlformats.org/officeDocument/2006/relationships/image" Target="../media/image46.png"/><Relationship Id="rId5" Type="http://schemas.microsoft.com/office/2007/relationships/hdphoto" Target="../media/hdphoto1.wdp"/><Relationship Id="rId15" Type="http://schemas.openxmlformats.org/officeDocument/2006/relationships/image" Target="../media/image39.pn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10" Type="http://schemas.openxmlformats.org/officeDocument/2006/relationships/image" Target="../media/image36.png"/><Relationship Id="rId19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openxmlformats.org/officeDocument/2006/relationships/image" Target="../media/image38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image" Target="../media/image37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5" Type="http://schemas.openxmlformats.org/officeDocument/2006/relationships/image" Target="../media/image38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9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39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5.png"/><Relationship Id="rId5" Type="http://schemas.openxmlformats.org/officeDocument/2006/relationships/image" Target="../media/image27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7.png"/><Relationship Id="rId5" Type="http://schemas.openxmlformats.org/officeDocument/2006/relationships/image" Target="../media/image41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9.png"/><Relationship Id="rId5" Type="http://schemas.openxmlformats.org/officeDocument/2006/relationships/image" Target="../media/image29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chart" Target="../charts/char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chart" Target="../charts/chart3.xml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chart" Target="../charts/chart2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9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1.jpeg"/><Relationship Id="rId5" Type="http://schemas.openxmlformats.org/officeDocument/2006/relationships/image" Target="../media/image42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2.jpeg"/><Relationship Id="rId5" Type="http://schemas.openxmlformats.org/officeDocument/2006/relationships/image" Target="../media/image42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36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53.png"/><Relationship Id="rId10" Type="http://schemas.openxmlformats.org/officeDocument/2006/relationships/image" Target="../media/image91.png"/><Relationship Id="rId4" Type="http://schemas.openxmlformats.org/officeDocument/2006/relationships/image" Target="../media/image52.png"/><Relationship Id="rId9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676080" y="5672160"/>
            <a:ext cx="7359120" cy="8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D0D0D"/>
                </a:solidFill>
                <a:latin typeface="Montserrat"/>
                <a:ea typeface="PT Serif"/>
              </a:rPr>
              <a:t>Докладчик: глава городского округа- глава администрации Октябрьского городского округа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D0D0D"/>
                </a:solidFill>
                <a:latin typeface="Montserrat"/>
                <a:ea typeface="PT Serif"/>
              </a:rPr>
              <a:t>Георгий Васильевич </a:t>
            </a:r>
            <a:r>
              <a:rPr lang="ru-RU" sz="1600" b="1" strike="noStrike" spc="-1" dirty="0" err="1">
                <a:solidFill>
                  <a:srgbClr val="0D0D0D"/>
                </a:solidFill>
                <a:latin typeface="Montserrat"/>
                <a:ea typeface="PT Serif"/>
              </a:rPr>
              <a:t>Поезжаев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189720" y="2129400"/>
            <a:ext cx="8274960" cy="124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2060"/>
                </a:solidFill>
                <a:latin typeface="Montserrat"/>
                <a:ea typeface="PT Serif"/>
              </a:rPr>
              <a:t>КОМПЛЕКСНЫЙ ПЛАН РАЗВИТИЯ</a:t>
            </a:r>
            <a:br>
              <a:rPr dirty="0"/>
            </a:br>
            <a:r>
              <a:rPr lang="ru-RU" sz="2400" b="0" strike="noStrike" spc="-1" dirty="0">
                <a:solidFill>
                  <a:srgbClr val="002060"/>
                </a:solidFill>
                <a:latin typeface="Montserrat"/>
                <a:ea typeface="PT Serif"/>
              </a:rPr>
              <a:t>Октябрьского городского округа</a:t>
            </a:r>
            <a:endParaRPr lang="ru-RU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2060"/>
                </a:solidFill>
                <a:latin typeface="Montserrat"/>
                <a:ea typeface="PT Serif"/>
              </a:rPr>
              <a:t>Пермского края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30" name="Picture 2"/>
          <p:cNvPicPr/>
          <p:nvPr/>
        </p:nvPicPr>
        <p:blipFill>
          <a:blip r:embed="rId3"/>
          <a:stretch/>
        </p:blipFill>
        <p:spPr>
          <a:xfrm>
            <a:off x="6827760" y="139680"/>
            <a:ext cx="5363640" cy="6717960"/>
          </a:xfrm>
          <a:prstGeom prst="rect">
            <a:avLst/>
          </a:prstGeom>
          <a:ln>
            <a:noFill/>
          </a:ln>
        </p:spPr>
      </p:pic>
      <p:pic>
        <p:nvPicPr>
          <p:cNvPr id="131" name="Picture 3"/>
          <p:cNvPicPr/>
          <p:nvPr/>
        </p:nvPicPr>
        <p:blipFill>
          <a:blip r:embed="rId4"/>
          <a:stretch/>
        </p:blipFill>
        <p:spPr>
          <a:xfrm>
            <a:off x="10076760" y="4164840"/>
            <a:ext cx="1255320" cy="645840"/>
          </a:xfrm>
          <a:prstGeom prst="rect">
            <a:avLst/>
          </a:prstGeom>
          <a:ln>
            <a:noFill/>
          </a:ln>
        </p:spPr>
      </p:pic>
      <p:pic>
        <p:nvPicPr>
          <p:cNvPr id="132" name="Picture 4"/>
          <p:cNvPicPr/>
          <p:nvPr/>
        </p:nvPicPr>
        <p:blipFill>
          <a:blip r:embed="rId5"/>
          <a:stretch/>
        </p:blipFill>
        <p:spPr>
          <a:xfrm>
            <a:off x="9798840" y="4267800"/>
            <a:ext cx="439200" cy="439200"/>
          </a:xfrm>
          <a:prstGeom prst="rect">
            <a:avLst/>
          </a:prstGeom>
          <a:ln>
            <a:noFill/>
          </a:ln>
        </p:spPr>
      </p:pic>
      <p:pic>
        <p:nvPicPr>
          <p:cNvPr id="133" name="Picture 5"/>
          <p:cNvPicPr/>
          <p:nvPr/>
        </p:nvPicPr>
        <p:blipFill>
          <a:blip r:embed="rId6"/>
          <a:stretch/>
        </p:blipFill>
        <p:spPr>
          <a:xfrm>
            <a:off x="8465040" y="5211720"/>
            <a:ext cx="2773080" cy="645840"/>
          </a:xfrm>
          <a:prstGeom prst="rect">
            <a:avLst/>
          </a:prstGeom>
          <a:ln>
            <a:noFill/>
          </a:ln>
        </p:spPr>
      </p:pic>
      <p:pic>
        <p:nvPicPr>
          <p:cNvPr id="134" name="Picture 6"/>
          <p:cNvPicPr/>
          <p:nvPr/>
        </p:nvPicPr>
        <p:blipFill>
          <a:blip r:embed="rId7"/>
          <a:stretch/>
        </p:blipFill>
        <p:spPr>
          <a:xfrm>
            <a:off x="10106640" y="5672160"/>
            <a:ext cx="310680" cy="371160"/>
          </a:xfrm>
          <a:prstGeom prst="rect">
            <a:avLst/>
          </a:prstGeom>
          <a:ln>
            <a:noFill/>
          </a:ln>
        </p:spPr>
      </p:pic>
      <p:pic>
        <p:nvPicPr>
          <p:cNvPr id="135" name="Рисунок 1"/>
          <p:cNvPicPr/>
          <p:nvPr/>
        </p:nvPicPr>
        <p:blipFill>
          <a:blip r:embed="rId8"/>
          <a:stretch/>
        </p:blipFill>
        <p:spPr>
          <a:xfrm>
            <a:off x="2428200" y="3418114"/>
            <a:ext cx="3446280" cy="2126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Рисунок 1"/>
          <p:cNvPicPr/>
          <p:nvPr/>
        </p:nvPicPr>
        <p:blipFill>
          <a:blip r:embed="rId3"/>
          <a:stretch/>
        </p:blipFill>
        <p:spPr>
          <a:xfrm>
            <a:off x="2340360" y="0"/>
            <a:ext cx="7187040" cy="6857640"/>
          </a:xfrm>
          <a:prstGeom prst="rect">
            <a:avLst/>
          </a:prstGeom>
          <a:ln>
            <a:noFill/>
          </a:ln>
        </p:spPr>
      </p:pic>
      <p:graphicFrame>
        <p:nvGraphicFramePr>
          <p:cNvPr id="443" name="Table 1"/>
          <p:cNvGraphicFramePr/>
          <p:nvPr/>
        </p:nvGraphicFramePr>
        <p:xfrm>
          <a:off x="10240200" y="1461240"/>
          <a:ext cx="1951560" cy="5363640"/>
        </p:xfrm>
        <a:graphic>
          <a:graphicData uri="http://schemas.openxmlformats.org/drawingml/2006/table">
            <a:tbl>
              <a:tblPr/>
              <a:tblGrid>
                <a:gridCol w="1951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8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Условные обозначения: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1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Территории приоритетного развития</a:t>
                      </a:r>
                      <a:endParaRPr lang="ru-RU" sz="10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Образование</a:t>
                      </a:r>
                      <a:endParaRPr lang="ru-RU" sz="10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38160">
                      <a:noFill/>
                    </a:lnT>
                    <a:lnB w="12240"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Спорт</a:t>
                      </a:r>
                      <a:endParaRPr lang="ru-RU" sz="10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Культура</a:t>
                      </a:r>
                      <a:endParaRPr lang="ru-RU" sz="10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Здравоохранение</a:t>
                      </a:r>
                      <a:endParaRPr lang="ru-RU" sz="10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Туризм</a:t>
                      </a:r>
                      <a:endParaRPr lang="ru-RU" sz="10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Строительство</a:t>
                      </a:r>
                      <a:endParaRPr lang="ru-RU" sz="10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Дороги</a:t>
                      </a:r>
                      <a:endParaRPr lang="ru-RU" sz="10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3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Транспортная</a:t>
                      </a:r>
                      <a:endParaRPr lang="ru-RU" sz="1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 инфраструктура</a:t>
                      </a:r>
                      <a:endParaRPr lang="ru-RU" sz="1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0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Благоустройство</a:t>
                      </a:r>
                      <a:endParaRPr lang="ru-RU" sz="10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1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ЖКХ</a:t>
                      </a:r>
                      <a:endParaRPr lang="ru-RU" sz="10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2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Инвестиции</a:t>
                      </a:r>
                      <a:endParaRPr lang="ru-RU" sz="10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44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5" name="CustomShape 3"/>
          <p:cNvSpPr/>
          <p:nvPr/>
        </p:nvSpPr>
        <p:spPr>
          <a:xfrm>
            <a:off x="421920" y="2880"/>
            <a:ext cx="1135296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200" b="0" strike="noStrike" spc="-1">
                <a:solidFill>
                  <a:srgbClr val="002060"/>
                </a:solidFill>
                <a:latin typeface="Arial"/>
              </a:rPr>
              <a:t>План размещения объектов</a:t>
            </a:r>
            <a:endParaRPr lang="ru-RU" sz="2200" b="0" strike="noStrike" spc="-1">
              <a:latin typeface="Arial"/>
            </a:endParaRPr>
          </a:p>
        </p:txBody>
      </p:sp>
      <p:sp>
        <p:nvSpPr>
          <p:cNvPr id="446" name="CustomShape 4"/>
          <p:cNvSpPr/>
          <p:nvPr/>
        </p:nvSpPr>
        <p:spPr>
          <a:xfrm>
            <a:off x="8084160" y="1353240"/>
            <a:ext cx="1813680" cy="1700640"/>
          </a:xfrm>
          <a:prstGeom prst="ellipse">
            <a:avLst/>
          </a:prstGeom>
          <a:blipFill rotWithShape="0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38160">
            <a:solidFill>
              <a:srgbClr val="333333"/>
            </a:solidFill>
            <a:round/>
          </a:ln>
          <a:effectLst>
            <a:outerShdw blurRad="381000" dist="29196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CustomShape 5"/>
          <p:cNvSpPr/>
          <p:nvPr/>
        </p:nvSpPr>
        <p:spPr>
          <a:xfrm rot="5400000">
            <a:off x="6020280" y="1285920"/>
            <a:ext cx="1868400" cy="1704960"/>
          </a:xfrm>
          <a:prstGeom prst="ellipse">
            <a:avLst/>
          </a:prstGeom>
          <a:blipFill rotWithShape="0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38160">
            <a:solidFill>
              <a:srgbClr val="333333"/>
            </a:solidFill>
            <a:round/>
          </a:ln>
          <a:effectLst>
            <a:outerShdw blurRad="381000" dist="29196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8" name="CustomShape 6"/>
          <p:cNvSpPr/>
          <p:nvPr/>
        </p:nvSpPr>
        <p:spPr>
          <a:xfrm>
            <a:off x="4111920" y="314280"/>
            <a:ext cx="1973160" cy="1823400"/>
          </a:xfrm>
          <a:prstGeom prst="ellipse">
            <a:avLst/>
          </a:prstGeom>
          <a:blipFill rotWithShape="0">
            <a:blip r:embed="rId8"/>
            <a:stretch>
              <a:fillRect/>
            </a:stretch>
          </a:blipFill>
          <a:ln w="38160">
            <a:solidFill>
              <a:srgbClr val="333333"/>
            </a:solidFill>
            <a:round/>
          </a:ln>
          <a:effectLst>
            <a:outerShdw blurRad="381000" dist="29196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9" name="CustomShape 7"/>
          <p:cNvSpPr/>
          <p:nvPr/>
        </p:nvSpPr>
        <p:spPr>
          <a:xfrm>
            <a:off x="2209680" y="2667240"/>
            <a:ext cx="1623960" cy="1694160"/>
          </a:xfrm>
          <a:prstGeom prst="ellipse">
            <a:avLst/>
          </a:prstGeom>
          <a:blipFill rotWithShape="0">
            <a:blip r:embed="rId9"/>
            <a:stretch>
              <a:fillRect l="279591" r="454421" b="592136"/>
            </a:stretch>
          </a:blipFill>
          <a:ln w="38160">
            <a:solidFill>
              <a:srgbClr val="333333"/>
            </a:solidFill>
            <a:round/>
          </a:ln>
          <a:effectLst>
            <a:outerShdw blurRad="381000" dist="29196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0" name="CustomShape 8"/>
          <p:cNvSpPr/>
          <p:nvPr/>
        </p:nvSpPr>
        <p:spPr>
          <a:xfrm>
            <a:off x="4567320" y="1836360"/>
            <a:ext cx="1069560" cy="25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</a:rPr>
              <a:t>с. Богородск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451" name="CustomShape 9"/>
          <p:cNvSpPr/>
          <p:nvPr/>
        </p:nvSpPr>
        <p:spPr>
          <a:xfrm>
            <a:off x="8541000" y="2693160"/>
            <a:ext cx="1382040" cy="25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</a:rPr>
              <a:t>р.п. Октябрьский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452" name="CustomShape 10"/>
          <p:cNvSpPr/>
          <p:nvPr/>
        </p:nvSpPr>
        <p:spPr>
          <a:xfrm>
            <a:off x="6531840" y="2696400"/>
            <a:ext cx="815040" cy="25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</a:rPr>
              <a:t>р.п. Сарс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453" name="CustomShape 11"/>
          <p:cNvSpPr/>
          <p:nvPr/>
        </p:nvSpPr>
        <p:spPr>
          <a:xfrm>
            <a:off x="2426760" y="3929040"/>
            <a:ext cx="1278360" cy="25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</a:rPr>
              <a:t>п. Щучье Озеро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454" name="CustomShape 12"/>
          <p:cNvSpPr/>
          <p:nvPr/>
        </p:nvSpPr>
        <p:spPr>
          <a:xfrm rot="1378200">
            <a:off x="5159880" y="4646520"/>
            <a:ext cx="791640" cy="127080"/>
          </a:xfrm>
          <a:custGeom>
            <a:avLst/>
            <a:gdLst/>
            <a:ahLst/>
            <a:cxnLst/>
            <a:rect l="l" t="t" r="r" b="b"/>
            <a:pathLst>
              <a:path w="2780029">
                <a:moveTo>
                  <a:pt x="0" y="0"/>
                </a:moveTo>
                <a:lnTo>
                  <a:pt x="2779506" y="0"/>
                </a:lnTo>
              </a:path>
            </a:pathLst>
          </a:custGeom>
          <a:noFill/>
          <a:ln w="38160">
            <a:solidFill>
              <a:srgbClr val="2F444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5" name="CustomShape 13"/>
          <p:cNvSpPr/>
          <p:nvPr/>
        </p:nvSpPr>
        <p:spPr>
          <a:xfrm rot="3774000">
            <a:off x="3426840" y="3624840"/>
            <a:ext cx="2025720" cy="279360"/>
          </a:xfrm>
          <a:custGeom>
            <a:avLst/>
            <a:gdLst/>
            <a:ahLst/>
            <a:cxnLst/>
            <a:rect l="l" t="t" r="r" b="b"/>
            <a:pathLst>
              <a:path w="3242309" h="297815">
                <a:moveTo>
                  <a:pt x="3241838" y="0"/>
                </a:moveTo>
                <a:lnTo>
                  <a:pt x="199711" y="0"/>
                </a:lnTo>
                <a:lnTo>
                  <a:pt x="0" y="297697"/>
                </a:lnTo>
              </a:path>
            </a:pathLst>
          </a:custGeom>
          <a:noFill/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6" name="Рисунок 123"/>
          <p:cNvPicPr/>
          <p:nvPr/>
        </p:nvPicPr>
        <p:blipFill>
          <a:blip r:embed="rId10"/>
          <a:stretch/>
        </p:blipFill>
        <p:spPr>
          <a:xfrm>
            <a:off x="9955800" y="2225520"/>
            <a:ext cx="262440" cy="262080"/>
          </a:xfrm>
          <a:prstGeom prst="rect">
            <a:avLst/>
          </a:prstGeom>
          <a:ln>
            <a:noFill/>
          </a:ln>
        </p:spPr>
      </p:pic>
      <p:pic>
        <p:nvPicPr>
          <p:cNvPr id="457" name="Рисунок 124"/>
          <p:cNvPicPr/>
          <p:nvPr/>
        </p:nvPicPr>
        <p:blipFill>
          <a:blip r:embed="rId11"/>
          <a:stretch/>
        </p:blipFill>
        <p:spPr>
          <a:xfrm>
            <a:off x="9983880" y="6395040"/>
            <a:ext cx="262800" cy="262800"/>
          </a:xfrm>
          <a:prstGeom prst="rect">
            <a:avLst/>
          </a:prstGeom>
          <a:ln>
            <a:noFill/>
          </a:ln>
        </p:spPr>
      </p:pic>
      <p:pic>
        <p:nvPicPr>
          <p:cNvPr id="458" name="Рисунок 125"/>
          <p:cNvPicPr/>
          <p:nvPr/>
        </p:nvPicPr>
        <p:blipFill>
          <a:blip r:embed="rId12"/>
          <a:stretch/>
        </p:blipFill>
        <p:spPr>
          <a:xfrm>
            <a:off x="9955800" y="2629440"/>
            <a:ext cx="260640" cy="261360"/>
          </a:xfrm>
          <a:prstGeom prst="rect">
            <a:avLst/>
          </a:prstGeom>
          <a:ln>
            <a:noFill/>
          </a:ln>
        </p:spPr>
      </p:pic>
      <p:pic>
        <p:nvPicPr>
          <p:cNvPr id="459" name="Рисунок 126"/>
          <p:cNvPicPr/>
          <p:nvPr/>
        </p:nvPicPr>
        <p:blipFill>
          <a:blip r:embed="rId13"/>
          <a:stretch/>
        </p:blipFill>
        <p:spPr>
          <a:xfrm>
            <a:off x="9955800" y="3022200"/>
            <a:ext cx="262080" cy="262080"/>
          </a:xfrm>
          <a:prstGeom prst="rect">
            <a:avLst/>
          </a:prstGeom>
          <a:ln>
            <a:noFill/>
          </a:ln>
        </p:spPr>
      </p:pic>
      <p:pic>
        <p:nvPicPr>
          <p:cNvPr id="460" name="Рисунок 127"/>
          <p:cNvPicPr/>
          <p:nvPr/>
        </p:nvPicPr>
        <p:blipFill>
          <a:blip r:embed="rId14"/>
          <a:stretch/>
        </p:blipFill>
        <p:spPr>
          <a:xfrm>
            <a:off x="9955800" y="3425400"/>
            <a:ext cx="264960" cy="266400"/>
          </a:xfrm>
          <a:prstGeom prst="rect">
            <a:avLst/>
          </a:prstGeom>
          <a:ln>
            <a:noFill/>
          </a:ln>
        </p:spPr>
      </p:pic>
      <p:pic>
        <p:nvPicPr>
          <p:cNvPr id="461" name="Рисунок 128"/>
          <p:cNvPicPr/>
          <p:nvPr/>
        </p:nvPicPr>
        <p:blipFill>
          <a:blip r:embed="rId15"/>
          <a:stretch/>
        </p:blipFill>
        <p:spPr>
          <a:xfrm>
            <a:off x="9955800" y="3846240"/>
            <a:ext cx="262080" cy="262080"/>
          </a:xfrm>
          <a:prstGeom prst="rect">
            <a:avLst/>
          </a:prstGeom>
          <a:ln>
            <a:noFill/>
          </a:ln>
        </p:spPr>
      </p:pic>
      <p:pic>
        <p:nvPicPr>
          <p:cNvPr id="462" name="Рисунок 129"/>
          <p:cNvPicPr/>
          <p:nvPr/>
        </p:nvPicPr>
        <p:blipFill>
          <a:blip r:embed="rId16"/>
          <a:stretch/>
        </p:blipFill>
        <p:spPr>
          <a:xfrm>
            <a:off x="9955800" y="4254480"/>
            <a:ext cx="213840" cy="213840"/>
          </a:xfrm>
          <a:prstGeom prst="rect">
            <a:avLst/>
          </a:prstGeom>
          <a:ln>
            <a:noFill/>
          </a:ln>
        </p:spPr>
      </p:pic>
      <p:pic>
        <p:nvPicPr>
          <p:cNvPr id="463" name="Рисунок 130"/>
          <p:cNvPicPr/>
          <p:nvPr/>
        </p:nvPicPr>
        <p:blipFill>
          <a:blip r:embed="rId17"/>
          <a:stretch/>
        </p:blipFill>
        <p:spPr>
          <a:xfrm>
            <a:off x="9955800" y="4638240"/>
            <a:ext cx="262080" cy="262080"/>
          </a:xfrm>
          <a:prstGeom prst="rect">
            <a:avLst/>
          </a:prstGeom>
          <a:ln>
            <a:noFill/>
          </a:ln>
        </p:spPr>
      </p:pic>
      <p:pic>
        <p:nvPicPr>
          <p:cNvPr id="464" name="Рисунок 131"/>
          <p:cNvPicPr/>
          <p:nvPr/>
        </p:nvPicPr>
        <p:blipFill>
          <a:blip r:embed="rId18"/>
          <a:stretch/>
        </p:blipFill>
        <p:spPr>
          <a:xfrm>
            <a:off x="9955800" y="5089320"/>
            <a:ext cx="346680" cy="269640"/>
          </a:xfrm>
          <a:prstGeom prst="rect">
            <a:avLst/>
          </a:prstGeom>
          <a:ln>
            <a:noFill/>
          </a:ln>
        </p:spPr>
      </p:pic>
      <p:pic>
        <p:nvPicPr>
          <p:cNvPr id="465" name="Рисунок 132"/>
          <p:cNvPicPr/>
          <p:nvPr/>
        </p:nvPicPr>
        <p:blipFill>
          <a:blip r:embed="rId19"/>
          <a:stretch/>
        </p:blipFill>
        <p:spPr>
          <a:xfrm>
            <a:off x="9955800" y="5577840"/>
            <a:ext cx="290520" cy="290520"/>
          </a:xfrm>
          <a:prstGeom prst="rect">
            <a:avLst/>
          </a:prstGeom>
          <a:ln>
            <a:noFill/>
          </a:ln>
        </p:spPr>
      </p:pic>
      <p:pic>
        <p:nvPicPr>
          <p:cNvPr id="466" name="Рисунок 133"/>
          <p:cNvPicPr/>
          <p:nvPr/>
        </p:nvPicPr>
        <p:blipFill>
          <a:blip r:embed="rId20"/>
          <a:stretch/>
        </p:blipFill>
        <p:spPr>
          <a:xfrm flipH="1">
            <a:off x="9956160" y="5996520"/>
            <a:ext cx="261360" cy="261360"/>
          </a:xfrm>
          <a:prstGeom prst="rect">
            <a:avLst/>
          </a:prstGeom>
          <a:ln>
            <a:noFill/>
          </a:ln>
        </p:spPr>
      </p:pic>
      <p:sp>
        <p:nvSpPr>
          <p:cNvPr id="467" name="CustomShape 14"/>
          <p:cNvSpPr/>
          <p:nvPr/>
        </p:nvSpPr>
        <p:spPr>
          <a:xfrm>
            <a:off x="11503800" y="1966680"/>
            <a:ext cx="271080" cy="180720"/>
          </a:xfrm>
          <a:prstGeom prst="rect">
            <a:avLst/>
          </a:prstGeom>
          <a:solidFill>
            <a:schemeClr val="bg2">
              <a:lumMod val="50000"/>
              <a:alpha val="40000"/>
            </a:schemeClr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8" name="CustomShape 15"/>
          <p:cNvSpPr/>
          <p:nvPr/>
        </p:nvSpPr>
        <p:spPr>
          <a:xfrm>
            <a:off x="828000" y="1341720"/>
            <a:ext cx="1397160" cy="374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</a:rPr>
              <a:t>д. Большой Сарс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</a:rPr>
              <a:t>с. Снежное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</a:rPr>
              <a:t>с. Енапаево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</a:rPr>
              <a:t>д. Атнягузи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</a:rPr>
              <a:t>д. Малый Сарс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</a:rPr>
              <a:t>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</a:rPr>
              <a:t>с. Русский Сарс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</a:rPr>
              <a:t>с. Ишимово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</a:rPr>
              <a:t>п. Бартым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</a:rPr>
              <a:t>с. Бияваш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</a:rPr>
              <a:t>д. Самарово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469" name="CustomShape 16"/>
          <p:cNvSpPr/>
          <p:nvPr/>
        </p:nvSpPr>
        <p:spPr>
          <a:xfrm>
            <a:off x="568440" y="2520360"/>
            <a:ext cx="215640" cy="1803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0" name="CustomShape 17"/>
          <p:cNvSpPr/>
          <p:nvPr/>
        </p:nvSpPr>
        <p:spPr>
          <a:xfrm>
            <a:off x="352440" y="1765440"/>
            <a:ext cx="215640" cy="180360"/>
          </a:xfrm>
          <a:prstGeom prst="ellipse">
            <a:avLst/>
          </a:prstGeom>
          <a:solidFill>
            <a:srgbClr val="FFFF00"/>
          </a:solidFill>
          <a:ln w="12600">
            <a:solidFill>
              <a:schemeClr val="accent6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1" name="CustomShape 18"/>
          <p:cNvSpPr/>
          <p:nvPr/>
        </p:nvSpPr>
        <p:spPr>
          <a:xfrm>
            <a:off x="292680" y="2883960"/>
            <a:ext cx="215640" cy="1803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2" name="CustomShape 19"/>
          <p:cNvSpPr/>
          <p:nvPr/>
        </p:nvSpPr>
        <p:spPr>
          <a:xfrm>
            <a:off x="501120" y="3929040"/>
            <a:ext cx="215640" cy="18036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3" name="CustomShape 20"/>
          <p:cNvSpPr/>
          <p:nvPr/>
        </p:nvSpPr>
        <p:spPr>
          <a:xfrm>
            <a:off x="582840" y="2139120"/>
            <a:ext cx="215640" cy="180360"/>
          </a:xfrm>
          <a:prstGeom prst="ellipse">
            <a:avLst/>
          </a:prstGeom>
          <a:solidFill>
            <a:schemeClr val="bg2">
              <a:lumMod val="75000"/>
            </a:schemeClr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4" name="CustomShape 21"/>
          <p:cNvSpPr/>
          <p:nvPr/>
        </p:nvSpPr>
        <p:spPr>
          <a:xfrm>
            <a:off x="624240" y="1390320"/>
            <a:ext cx="215640" cy="180360"/>
          </a:xfrm>
          <a:prstGeom prst="ellipse">
            <a:avLst/>
          </a:prstGeom>
          <a:solidFill>
            <a:schemeClr val="bg2">
              <a:lumMod val="75000"/>
            </a:schemeClr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5" name="CustomShape 22"/>
          <p:cNvSpPr/>
          <p:nvPr/>
        </p:nvSpPr>
        <p:spPr>
          <a:xfrm>
            <a:off x="592200" y="1765440"/>
            <a:ext cx="215640" cy="180360"/>
          </a:xfrm>
          <a:prstGeom prst="ellipse">
            <a:avLst/>
          </a:prstGeom>
          <a:solidFill>
            <a:srgbClr val="00B050"/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6" name="CustomShape 23"/>
          <p:cNvSpPr/>
          <p:nvPr/>
        </p:nvSpPr>
        <p:spPr>
          <a:xfrm>
            <a:off x="98640" y="2113560"/>
            <a:ext cx="215640" cy="180360"/>
          </a:xfrm>
          <a:prstGeom prst="ellipse">
            <a:avLst/>
          </a:prstGeom>
          <a:solidFill>
            <a:srgbClr val="00B050"/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7" name="CustomShape 24"/>
          <p:cNvSpPr/>
          <p:nvPr/>
        </p:nvSpPr>
        <p:spPr>
          <a:xfrm>
            <a:off x="102960" y="1389240"/>
            <a:ext cx="215640" cy="180360"/>
          </a:xfrm>
          <a:prstGeom prst="ellipse">
            <a:avLst/>
          </a:prstGeom>
          <a:solidFill>
            <a:srgbClr val="AC146E"/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8" name="CustomShape 25"/>
          <p:cNvSpPr/>
          <p:nvPr/>
        </p:nvSpPr>
        <p:spPr>
          <a:xfrm>
            <a:off x="506160" y="4274280"/>
            <a:ext cx="215640" cy="180360"/>
          </a:xfrm>
          <a:prstGeom prst="ellipse">
            <a:avLst/>
          </a:prstGeom>
          <a:solidFill>
            <a:srgbClr val="AC146E"/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9" name="CustomShape 26"/>
          <p:cNvSpPr/>
          <p:nvPr/>
        </p:nvSpPr>
        <p:spPr>
          <a:xfrm>
            <a:off x="8454960" y="1665720"/>
            <a:ext cx="1072440" cy="972720"/>
          </a:xfrm>
          <a:prstGeom prst="ellipse">
            <a:avLst/>
          </a:prstGeom>
          <a:solidFill>
            <a:schemeClr val="bg2">
              <a:lumMod val="50000"/>
              <a:alpha val="51000"/>
            </a:schemeClr>
          </a:solidFill>
          <a:ln w="12600">
            <a:solidFill>
              <a:schemeClr val="accent6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0" name="CustomShape 27"/>
          <p:cNvSpPr/>
          <p:nvPr/>
        </p:nvSpPr>
        <p:spPr>
          <a:xfrm>
            <a:off x="8908200" y="2159640"/>
            <a:ext cx="215640" cy="180360"/>
          </a:xfrm>
          <a:prstGeom prst="ellipse">
            <a:avLst/>
          </a:prstGeom>
          <a:solidFill>
            <a:srgbClr val="FFFF00"/>
          </a:solidFill>
          <a:ln w="12600">
            <a:solidFill>
              <a:schemeClr val="accent6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1" name="CustomShape 28"/>
          <p:cNvSpPr/>
          <p:nvPr/>
        </p:nvSpPr>
        <p:spPr>
          <a:xfrm>
            <a:off x="8959680" y="1960200"/>
            <a:ext cx="215640" cy="180360"/>
          </a:xfrm>
          <a:prstGeom prst="ellipse">
            <a:avLst/>
          </a:prstGeom>
          <a:solidFill>
            <a:srgbClr val="FF0000"/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2" name="CustomShape 29"/>
          <p:cNvSpPr/>
          <p:nvPr/>
        </p:nvSpPr>
        <p:spPr>
          <a:xfrm>
            <a:off x="9340560" y="2131560"/>
            <a:ext cx="215640" cy="1803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3" name="CustomShape 30"/>
          <p:cNvSpPr/>
          <p:nvPr/>
        </p:nvSpPr>
        <p:spPr>
          <a:xfrm>
            <a:off x="8692200" y="2405160"/>
            <a:ext cx="215640" cy="1803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4" name="CustomShape 31"/>
          <p:cNvSpPr/>
          <p:nvPr/>
        </p:nvSpPr>
        <p:spPr>
          <a:xfrm>
            <a:off x="8967240" y="2403360"/>
            <a:ext cx="215640" cy="180360"/>
          </a:xfrm>
          <a:prstGeom prst="ellipse">
            <a:avLst/>
          </a:prstGeom>
          <a:solidFill>
            <a:srgbClr val="00B050"/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5" name="CustomShape 32"/>
          <p:cNvSpPr/>
          <p:nvPr/>
        </p:nvSpPr>
        <p:spPr>
          <a:xfrm>
            <a:off x="8692200" y="2069280"/>
            <a:ext cx="215640" cy="180360"/>
          </a:xfrm>
          <a:prstGeom prst="ellipse">
            <a:avLst/>
          </a:prstGeom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6" name="CustomShape 33"/>
          <p:cNvSpPr/>
          <p:nvPr/>
        </p:nvSpPr>
        <p:spPr>
          <a:xfrm>
            <a:off x="8800200" y="1701360"/>
            <a:ext cx="215640" cy="180360"/>
          </a:xfrm>
          <a:prstGeom prst="ellipse">
            <a:avLst/>
          </a:prstGeom>
          <a:solidFill>
            <a:srgbClr val="AC146E"/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7" name="CustomShape 34"/>
          <p:cNvSpPr/>
          <p:nvPr/>
        </p:nvSpPr>
        <p:spPr>
          <a:xfrm>
            <a:off x="6276960" y="1617840"/>
            <a:ext cx="1197360" cy="1110960"/>
          </a:xfrm>
          <a:prstGeom prst="ellipse">
            <a:avLst/>
          </a:prstGeom>
          <a:solidFill>
            <a:schemeClr val="bg2">
              <a:lumMod val="50000"/>
              <a:alpha val="51000"/>
            </a:schemeClr>
          </a:solidFill>
          <a:ln w="12600">
            <a:solidFill>
              <a:schemeClr val="accent6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8" name="CustomShape 35"/>
          <p:cNvSpPr/>
          <p:nvPr/>
        </p:nvSpPr>
        <p:spPr>
          <a:xfrm>
            <a:off x="7154280" y="2013480"/>
            <a:ext cx="215640" cy="180360"/>
          </a:xfrm>
          <a:prstGeom prst="ellipse">
            <a:avLst/>
          </a:prstGeom>
          <a:solidFill>
            <a:srgbClr val="FFFF00"/>
          </a:solidFill>
          <a:ln w="12600">
            <a:solidFill>
              <a:schemeClr val="accent6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9" name="CustomShape 36"/>
          <p:cNvSpPr/>
          <p:nvPr/>
        </p:nvSpPr>
        <p:spPr>
          <a:xfrm>
            <a:off x="6891840" y="1978920"/>
            <a:ext cx="215640" cy="180360"/>
          </a:xfrm>
          <a:prstGeom prst="ellipse">
            <a:avLst/>
          </a:prstGeom>
          <a:solidFill>
            <a:srgbClr val="FF0000"/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0" name="CustomShape 37"/>
          <p:cNvSpPr/>
          <p:nvPr/>
        </p:nvSpPr>
        <p:spPr>
          <a:xfrm>
            <a:off x="6260760" y="2113560"/>
            <a:ext cx="215640" cy="1803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1" name="CustomShape 38"/>
          <p:cNvSpPr/>
          <p:nvPr/>
        </p:nvSpPr>
        <p:spPr>
          <a:xfrm>
            <a:off x="6537960" y="1701360"/>
            <a:ext cx="215640" cy="1803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2" name="CustomShape 39"/>
          <p:cNvSpPr/>
          <p:nvPr/>
        </p:nvSpPr>
        <p:spPr>
          <a:xfrm>
            <a:off x="6492600" y="2234160"/>
            <a:ext cx="215640" cy="1803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3" name="CustomShape 40"/>
          <p:cNvSpPr/>
          <p:nvPr/>
        </p:nvSpPr>
        <p:spPr>
          <a:xfrm>
            <a:off x="6783840" y="1680120"/>
            <a:ext cx="215640" cy="180360"/>
          </a:xfrm>
          <a:prstGeom prst="ellipse">
            <a:avLst/>
          </a:prstGeom>
          <a:solidFill>
            <a:schemeClr val="bg2">
              <a:lumMod val="75000"/>
            </a:schemeClr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4" name="CustomShape 41"/>
          <p:cNvSpPr/>
          <p:nvPr/>
        </p:nvSpPr>
        <p:spPr>
          <a:xfrm>
            <a:off x="6555240" y="1992960"/>
            <a:ext cx="215640" cy="180360"/>
          </a:xfrm>
          <a:prstGeom prst="ellipse">
            <a:avLst/>
          </a:prstGeom>
          <a:solidFill>
            <a:srgbClr val="00B050"/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5" name="CustomShape 42"/>
          <p:cNvSpPr/>
          <p:nvPr/>
        </p:nvSpPr>
        <p:spPr>
          <a:xfrm>
            <a:off x="6321960" y="1860840"/>
            <a:ext cx="215640" cy="180360"/>
          </a:xfrm>
          <a:prstGeom prst="ellipse">
            <a:avLst/>
          </a:prstGeom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6" name="CustomShape 43"/>
          <p:cNvSpPr/>
          <p:nvPr/>
        </p:nvSpPr>
        <p:spPr>
          <a:xfrm>
            <a:off x="6831720" y="2221920"/>
            <a:ext cx="215640" cy="180360"/>
          </a:xfrm>
          <a:prstGeom prst="ellipse">
            <a:avLst/>
          </a:prstGeom>
          <a:solidFill>
            <a:srgbClr val="AC146E"/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7" name="CustomShape 44"/>
          <p:cNvSpPr/>
          <p:nvPr/>
        </p:nvSpPr>
        <p:spPr>
          <a:xfrm>
            <a:off x="4393800" y="601200"/>
            <a:ext cx="1264320" cy="1173240"/>
          </a:xfrm>
          <a:prstGeom prst="ellipse">
            <a:avLst/>
          </a:prstGeom>
          <a:solidFill>
            <a:schemeClr val="bg2">
              <a:lumMod val="50000"/>
              <a:alpha val="51000"/>
            </a:schemeClr>
          </a:solidFill>
          <a:ln w="12600">
            <a:solidFill>
              <a:schemeClr val="accent6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8" name="CustomShape 45"/>
          <p:cNvSpPr/>
          <p:nvPr/>
        </p:nvSpPr>
        <p:spPr>
          <a:xfrm>
            <a:off x="5025960" y="1571040"/>
            <a:ext cx="215640" cy="180360"/>
          </a:xfrm>
          <a:prstGeom prst="ellipse">
            <a:avLst/>
          </a:prstGeom>
          <a:solidFill>
            <a:srgbClr val="FFFF00"/>
          </a:solidFill>
          <a:ln w="12600">
            <a:solidFill>
              <a:schemeClr val="accent6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9" name="CustomShape 46"/>
          <p:cNvSpPr/>
          <p:nvPr/>
        </p:nvSpPr>
        <p:spPr>
          <a:xfrm>
            <a:off x="4667760" y="1099800"/>
            <a:ext cx="215640" cy="1803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0" name="CustomShape 47"/>
          <p:cNvSpPr/>
          <p:nvPr/>
        </p:nvSpPr>
        <p:spPr>
          <a:xfrm>
            <a:off x="4917960" y="1353240"/>
            <a:ext cx="215640" cy="180360"/>
          </a:xfrm>
          <a:prstGeom prst="ellipse">
            <a:avLst/>
          </a:prstGeom>
          <a:solidFill>
            <a:schemeClr val="bg2">
              <a:lumMod val="75000"/>
            </a:schemeClr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1" name="CustomShape 48"/>
          <p:cNvSpPr/>
          <p:nvPr/>
        </p:nvSpPr>
        <p:spPr>
          <a:xfrm>
            <a:off x="4667760" y="1520640"/>
            <a:ext cx="215640" cy="180360"/>
          </a:xfrm>
          <a:prstGeom prst="ellipse">
            <a:avLst/>
          </a:prstGeom>
          <a:solidFill>
            <a:srgbClr val="00B050"/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2" name="CustomShape 49"/>
          <p:cNvSpPr/>
          <p:nvPr/>
        </p:nvSpPr>
        <p:spPr>
          <a:xfrm>
            <a:off x="4451760" y="1280520"/>
            <a:ext cx="215640" cy="180360"/>
          </a:xfrm>
          <a:prstGeom prst="ellipse">
            <a:avLst/>
          </a:prstGeom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3" name="CustomShape 50"/>
          <p:cNvSpPr/>
          <p:nvPr/>
        </p:nvSpPr>
        <p:spPr>
          <a:xfrm>
            <a:off x="4451760" y="861480"/>
            <a:ext cx="215640" cy="180360"/>
          </a:xfrm>
          <a:prstGeom prst="ellipse">
            <a:avLst/>
          </a:prstGeom>
          <a:solidFill>
            <a:srgbClr val="AC146E"/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4" name="CustomShape 51"/>
          <p:cNvSpPr/>
          <p:nvPr/>
        </p:nvSpPr>
        <p:spPr>
          <a:xfrm>
            <a:off x="2389680" y="2945160"/>
            <a:ext cx="1264320" cy="1173240"/>
          </a:xfrm>
          <a:prstGeom prst="ellipse">
            <a:avLst/>
          </a:prstGeom>
          <a:solidFill>
            <a:schemeClr val="bg2">
              <a:lumMod val="50000"/>
              <a:alpha val="51000"/>
            </a:schemeClr>
          </a:solidFill>
          <a:ln w="12600">
            <a:solidFill>
              <a:schemeClr val="accent6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5" name="CustomShape 52"/>
          <p:cNvSpPr/>
          <p:nvPr/>
        </p:nvSpPr>
        <p:spPr>
          <a:xfrm>
            <a:off x="352440" y="2116440"/>
            <a:ext cx="215640" cy="1803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6" name="CustomShape 53"/>
          <p:cNvSpPr/>
          <p:nvPr/>
        </p:nvSpPr>
        <p:spPr>
          <a:xfrm>
            <a:off x="2430360" y="3394440"/>
            <a:ext cx="215640" cy="180360"/>
          </a:xfrm>
          <a:prstGeom prst="ellipse">
            <a:avLst/>
          </a:prstGeom>
          <a:solidFill>
            <a:schemeClr val="bg2">
              <a:lumMod val="75000"/>
            </a:schemeClr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7" name="CustomShape 54"/>
          <p:cNvSpPr/>
          <p:nvPr/>
        </p:nvSpPr>
        <p:spPr>
          <a:xfrm>
            <a:off x="2503440" y="3692160"/>
            <a:ext cx="215640" cy="180360"/>
          </a:xfrm>
          <a:prstGeom prst="ellipse">
            <a:avLst/>
          </a:prstGeom>
          <a:solidFill>
            <a:srgbClr val="00B050"/>
          </a:solidFill>
          <a:ln w="12600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8" name="TextShape 55"/>
          <p:cNvSpPr txBox="1"/>
          <p:nvPr/>
        </p:nvSpPr>
        <p:spPr>
          <a:xfrm>
            <a:off x="11503800" y="6492960"/>
            <a:ext cx="6879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b="0" strike="noStrike" spc="-1" dirty="0">
                <a:solidFill>
                  <a:srgbClr val="8B8B8B"/>
                </a:solidFill>
              </a:rPr>
              <a:t>10</a:t>
            </a:r>
            <a:endParaRPr lang="ru-RU" b="0" strike="noStrike" spc="-1" dirty="0"/>
          </a:p>
        </p:txBody>
      </p:sp>
      <p:pic>
        <p:nvPicPr>
          <p:cNvPr id="509" name="Picture 3"/>
          <p:cNvPicPr/>
          <p:nvPr/>
        </p:nvPicPr>
        <p:blipFill>
          <a:blip r:embed="rId21"/>
          <a:stretch/>
        </p:blipFill>
        <p:spPr>
          <a:xfrm>
            <a:off x="9246240" y="1895400"/>
            <a:ext cx="231480" cy="194760"/>
          </a:xfrm>
          <a:prstGeom prst="rect">
            <a:avLst/>
          </a:prstGeom>
          <a:ln>
            <a:noFill/>
          </a:ln>
        </p:spPr>
      </p:pic>
      <p:pic>
        <p:nvPicPr>
          <p:cNvPr id="510" name="Picture 4"/>
          <p:cNvPicPr/>
          <p:nvPr/>
        </p:nvPicPr>
        <p:blipFill>
          <a:blip r:embed="rId22"/>
          <a:stretch/>
        </p:blipFill>
        <p:spPr>
          <a:xfrm>
            <a:off x="9067680" y="1701360"/>
            <a:ext cx="231480" cy="194760"/>
          </a:xfrm>
          <a:prstGeom prst="rect">
            <a:avLst/>
          </a:prstGeom>
          <a:ln>
            <a:noFill/>
          </a:ln>
        </p:spPr>
      </p:pic>
      <p:pic>
        <p:nvPicPr>
          <p:cNvPr id="511" name="Picture 5"/>
          <p:cNvPicPr/>
          <p:nvPr/>
        </p:nvPicPr>
        <p:blipFill>
          <a:blip r:embed="rId23"/>
          <a:stretch/>
        </p:blipFill>
        <p:spPr>
          <a:xfrm>
            <a:off x="8576280" y="1846080"/>
            <a:ext cx="231480" cy="194760"/>
          </a:xfrm>
          <a:prstGeom prst="rect">
            <a:avLst/>
          </a:prstGeom>
          <a:ln>
            <a:noFill/>
          </a:ln>
        </p:spPr>
      </p:pic>
      <p:pic>
        <p:nvPicPr>
          <p:cNvPr id="512" name="Picture 6"/>
          <p:cNvPicPr/>
          <p:nvPr/>
        </p:nvPicPr>
        <p:blipFill>
          <a:blip r:embed="rId24"/>
          <a:stretch/>
        </p:blipFill>
        <p:spPr>
          <a:xfrm>
            <a:off x="8460360" y="2147760"/>
            <a:ext cx="231480" cy="188640"/>
          </a:xfrm>
          <a:prstGeom prst="rect">
            <a:avLst/>
          </a:prstGeom>
          <a:ln>
            <a:noFill/>
          </a:ln>
        </p:spPr>
      </p:pic>
      <p:pic>
        <p:nvPicPr>
          <p:cNvPr id="513" name="Picture 7"/>
          <p:cNvPicPr/>
          <p:nvPr/>
        </p:nvPicPr>
        <p:blipFill>
          <a:blip r:embed="rId25"/>
          <a:stretch/>
        </p:blipFill>
        <p:spPr>
          <a:xfrm>
            <a:off x="9231840" y="2319840"/>
            <a:ext cx="231480" cy="194760"/>
          </a:xfrm>
          <a:prstGeom prst="rect">
            <a:avLst/>
          </a:prstGeom>
          <a:ln>
            <a:noFill/>
          </a:ln>
        </p:spPr>
      </p:pic>
      <p:pic>
        <p:nvPicPr>
          <p:cNvPr id="514" name="Picture 8"/>
          <p:cNvPicPr/>
          <p:nvPr/>
        </p:nvPicPr>
        <p:blipFill>
          <a:blip r:embed="rId22"/>
          <a:stretch/>
        </p:blipFill>
        <p:spPr>
          <a:xfrm>
            <a:off x="3008880" y="3477600"/>
            <a:ext cx="231480" cy="194760"/>
          </a:xfrm>
          <a:prstGeom prst="rect">
            <a:avLst/>
          </a:prstGeom>
          <a:ln>
            <a:noFill/>
          </a:ln>
        </p:spPr>
      </p:pic>
      <p:pic>
        <p:nvPicPr>
          <p:cNvPr id="515" name="Picture 9"/>
          <p:cNvPicPr/>
          <p:nvPr/>
        </p:nvPicPr>
        <p:blipFill>
          <a:blip r:embed="rId21"/>
          <a:stretch/>
        </p:blipFill>
        <p:spPr>
          <a:xfrm>
            <a:off x="375120" y="1414440"/>
            <a:ext cx="231480" cy="194760"/>
          </a:xfrm>
          <a:prstGeom prst="rect">
            <a:avLst/>
          </a:prstGeom>
          <a:ln>
            <a:noFill/>
          </a:ln>
        </p:spPr>
      </p:pic>
      <p:pic>
        <p:nvPicPr>
          <p:cNvPr id="516" name="Picture 10"/>
          <p:cNvPicPr/>
          <p:nvPr/>
        </p:nvPicPr>
        <p:blipFill>
          <a:blip r:embed="rId21"/>
          <a:stretch/>
        </p:blipFill>
        <p:spPr>
          <a:xfrm>
            <a:off x="2823480" y="3202920"/>
            <a:ext cx="231480" cy="194760"/>
          </a:xfrm>
          <a:prstGeom prst="rect">
            <a:avLst/>
          </a:prstGeom>
          <a:ln>
            <a:noFill/>
          </a:ln>
        </p:spPr>
      </p:pic>
      <p:pic>
        <p:nvPicPr>
          <p:cNvPr id="517" name="Picture 12"/>
          <p:cNvPicPr/>
          <p:nvPr/>
        </p:nvPicPr>
        <p:blipFill>
          <a:blip r:embed="rId26"/>
          <a:stretch/>
        </p:blipFill>
        <p:spPr>
          <a:xfrm>
            <a:off x="500400" y="3234600"/>
            <a:ext cx="231480" cy="194760"/>
          </a:xfrm>
          <a:prstGeom prst="rect">
            <a:avLst/>
          </a:prstGeom>
          <a:ln>
            <a:noFill/>
          </a:ln>
        </p:spPr>
      </p:pic>
      <p:pic>
        <p:nvPicPr>
          <p:cNvPr id="518" name="Picture 13"/>
          <p:cNvPicPr/>
          <p:nvPr/>
        </p:nvPicPr>
        <p:blipFill>
          <a:blip r:embed="rId23"/>
          <a:stretch/>
        </p:blipFill>
        <p:spPr>
          <a:xfrm>
            <a:off x="87120" y="1766160"/>
            <a:ext cx="231480" cy="194760"/>
          </a:xfrm>
          <a:prstGeom prst="rect">
            <a:avLst/>
          </a:prstGeom>
          <a:ln>
            <a:noFill/>
          </a:ln>
        </p:spPr>
      </p:pic>
      <p:pic>
        <p:nvPicPr>
          <p:cNvPr id="519" name="Picture 14"/>
          <p:cNvPicPr/>
          <p:nvPr/>
        </p:nvPicPr>
        <p:blipFill>
          <a:blip r:embed="rId27"/>
          <a:stretch/>
        </p:blipFill>
        <p:spPr>
          <a:xfrm>
            <a:off x="284760" y="2512440"/>
            <a:ext cx="231480" cy="188640"/>
          </a:xfrm>
          <a:prstGeom prst="rect">
            <a:avLst/>
          </a:prstGeom>
          <a:ln>
            <a:noFill/>
          </a:ln>
        </p:spPr>
      </p:pic>
      <p:pic>
        <p:nvPicPr>
          <p:cNvPr id="520" name="Picture 15"/>
          <p:cNvPicPr/>
          <p:nvPr/>
        </p:nvPicPr>
        <p:blipFill>
          <a:blip r:embed="rId28"/>
          <a:stretch/>
        </p:blipFill>
        <p:spPr>
          <a:xfrm>
            <a:off x="541080" y="2891160"/>
            <a:ext cx="231480" cy="188640"/>
          </a:xfrm>
          <a:prstGeom prst="rect">
            <a:avLst/>
          </a:prstGeom>
          <a:ln>
            <a:noFill/>
          </a:ln>
        </p:spPr>
      </p:pic>
      <p:pic>
        <p:nvPicPr>
          <p:cNvPr id="521" name="Picture 16"/>
          <p:cNvPicPr/>
          <p:nvPr/>
        </p:nvPicPr>
        <p:blipFill>
          <a:blip r:embed="rId29"/>
          <a:stretch/>
        </p:blipFill>
        <p:spPr>
          <a:xfrm>
            <a:off x="493200" y="3582360"/>
            <a:ext cx="231480" cy="194760"/>
          </a:xfrm>
          <a:prstGeom prst="rect">
            <a:avLst/>
          </a:prstGeom>
          <a:ln>
            <a:noFill/>
          </a:ln>
        </p:spPr>
      </p:pic>
      <p:pic>
        <p:nvPicPr>
          <p:cNvPr id="522" name="Picture 17"/>
          <p:cNvPicPr/>
          <p:nvPr/>
        </p:nvPicPr>
        <p:blipFill>
          <a:blip r:embed="rId23"/>
          <a:stretch/>
        </p:blipFill>
        <p:spPr>
          <a:xfrm>
            <a:off x="508320" y="4671720"/>
            <a:ext cx="231480" cy="194760"/>
          </a:xfrm>
          <a:prstGeom prst="rect">
            <a:avLst/>
          </a:prstGeom>
          <a:ln>
            <a:noFill/>
          </a:ln>
        </p:spPr>
      </p:pic>
      <p:pic>
        <p:nvPicPr>
          <p:cNvPr id="523" name="Рисунок 98"/>
          <p:cNvPicPr/>
          <p:nvPr/>
        </p:nvPicPr>
        <p:blipFill>
          <a:blip r:embed="rId10"/>
          <a:stretch/>
        </p:blipFill>
        <p:spPr>
          <a:xfrm>
            <a:off x="8910000" y="2136600"/>
            <a:ext cx="262440" cy="262080"/>
          </a:xfrm>
          <a:prstGeom prst="rect">
            <a:avLst/>
          </a:prstGeom>
          <a:ln>
            <a:noFill/>
          </a:ln>
        </p:spPr>
      </p:pic>
      <p:pic>
        <p:nvPicPr>
          <p:cNvPr id="524" name="Рисунок 100"/>
          <p:cNvPicPr/>
          <p:nvPr/>
        </p:nvPicPr>
        <p:blipFill>
          <a:blip r:embed="rId10"/>
          <a:stretch/>
        </p:blipFill>
        <p:spPr>
          <a:xfrm>
            <a:off x="7135200" y="1974600"/>
            <a:ext cx="262440" cy="262080"/>
          </a:xfrm>
          <a:prstGeom prst="rect">
            <a:avLst/>
          </a:prstGeom>
          <a:ln>
            <a:noFill/>
          </a:ln>
        </p:spPr>
      </p:pic>
      <p:pic>
        <p:nvPicPr>
          <p:cNvPr id="525" name="Рисунок 105"/>
          <p:cNvPicPr/>
          <p:nvPr/>
        </p:nvPicPr>
        <p:blipFill>
          <a:blip r:embed="rId10"/>
          <a:stretch/>
        </p:blipFill>
        <p:spPr>
          <a:xfrm>
            <a:off x="5010840" y="1543320"/>
            <a:ext cx="262440" cy="262080"/>
          </a:xfrm>
          <a:prstGeom prst="rect">
            <a:avLst/>
          </a:prstGeom>
          <a:ln>
            <a:noFill/>
          </a:ln>
        </p:spPr>
      </p:pic>
      <p:pic>
        <p:nvPicPr>
          <p:cNvPr id="526" name="Рисунок 106"/>
          <p:cNvPicPr/>
          <p:nvPr/>
        </p:nvPicPr>
        <p:blipFill>
          <a:blip r:embed="rId12"/>
          <a:stretch/>
        </p:blipFill>
        <p:spPr>
          <a:xfrm>
            <a:off x="324000" y="2075760"/>
            <a:ext cx="260640" cy="261360"/>
          </a:xfrm>
          <a:prstGeom prst="rect">
            <a:avLst/>
          </a:prstGeom>
          <a:ln>
            <a:noFill/>
          </a:ln>
        </p:spPr>
      </p:pic>
      <p:pic>
        <p:nvPicPr>
          <p:cNvPr id="527" name="Рисунок 108"/>
          <p:cNvPicPr/>
          <p:nvPr/>
        </p:nvPicPr>
        <p:blipFill>
          <a:blip r:embed="rId12"/>
          <a:stretch/>
        </p:blipFill>
        <p:spPr>
          <a:xfrm>
            <a:off x="542880" y="2476800"/>
            <a:ext cx="260640" cy="261360"/>
          </a:xfrm>
          <a:prstGeom prst="rect">
            <a:avLst/>
          </a:prstGeom>
          <a:ln>
            <a:noFill/>
          </a:ln>
        </p:spPr>
      </p:pic>
      <p:pic>
        <p:nvPicPr>
          <p:cNvPr id="528" name="Рисунок 111"/>
          <p:cNvPicPr/>
          <p:nvPr/>
        </p:nvPicPr>
        <p:blipFill>
          <a:blip r:embed="rId12"/>
          <a:stretch/>
        </p:blipFill>
        <p:spPr>
          <a:xfrm>
            <a:off x="6245640" y="2085120"/>
            <a:ext cx="260640" cy="261360"/>
          </a:xfrm>
          <a:prstGeom prst="rect">
            <a:avLst/>
          </a:prstGeom>
          <a:ln>
            <a:noFill/>
          </a:ln>
        </p:spPr>
      </p:pic>
      <p:pic>
        <p:nvPicPr>
          <p:cNvPr id="529" name="Рисунок 112"/>
          <p:cNvPicPr/>
          <p:nvPr/>
        </p:nvPicPr>
        <p:blipFill>
          <a:blip r:embed="rId12"/>
          <a:stretch/>
        </p:blipFill>
        <p:spPr>
          <a:xfrm>
            <a:off x="9317520" y="2089440"/>
            <a:ext cx="260640" cy="261360"/>
          </a:xfrm>
          <a:prstGeom prst="rect">
            <a:avLst/>
          </a:prstGeom>
          <a:ln>
            <a:noFill/>
          </a:ln>
        </p:spPr>
      </p:pic>
      <p:pic>
        <p:nvPicPr>
          <p:cNvPr id="530" name="Рисунок 113"/>
          <p:cNvPicPr/>
          <p:nvPr/>
        </p:nvPicPr>
        <p:blipFill>
          <a:blip r:embed="rId10"/>
          <a:stretch/>
        </p:blipFill>
        <p:spPr>
          <a:xfrm>
            <a:off x="491760" y="3558240"/>
            <a:ext cx="262440" cy="262080"/>
          </a:xfrm>
          <a:prstGeom prst="rect">
            <a:avLst/>
          </a:prstGeom>
          <a:ln>
            <a:noFill/>
          </a:ln>
        </p:spPr>
      </p:pic>
      <p:pic>
        <p:nvPicPr>
          <p:cNvPr id="531" name="Рисунок 114"/>
          <p:cNvPicPr/>
          <p:nvPr/>
        </p:nvPicPr>
        <p:blipFill>
          <a:blip r:embed="rId10"/>
          <a:stretch/>
        </p:blipFill>
        <p:spPr>
          <a:xfrm>
            <a:off x="488880" y="3202920"/>
            <a:ext cx="262440" cy="262080"/>
          </a:xfrm>
          <a:prstGeom prst="rect">
            <a:avLst/>
          </a:prstGeom>
          <a:ln>
            <a:noFill/>
          </a:ln>
        </p:spPr>
      </p:pic>
      <p:pic>
        <p:nvPicPr>
          <p:cNvPr id="532" name="Рисунок 115"/>
          <p:cNvPicPr/>
          <p:nvPr/>
        </p:nvPicPr>
        <p:blipFill>
          <a:blip r:embed="rId10"/>
          <a:stretch/>
        </p:blipFill>
        <p:spPr>
          <a:xfrm>
            <a:off x="322200" y="1712520"/>
            <a:ext cx="262440" cy="262080"/>
          </a:xfrm>
          <a:prstGeom prst="rect">
            <a:avLst/>
          </a:prstGeom>
          <a:ln>
            <a:noFill/>
          </a:ln>
        </p:spPr>
      </p:pic>
      <p:pic>
        <p:nvPicPr>
          <p:cNvPr id="533" name="Рисунок 116"/>
          <p:cNvPicPr/>
          <p:nvPr/>
        </p:nvPicPr>
        <p:blipFill>
          <a:blip r:embed="rId13"/>
          <a:stretch/>
        </p:blipFill>
        <p:spPr>
          <a:xfrm>
            <a:off x="267480" y="2841840"/>
            <a:ext cx="262080" cy="262080"/>
          </a:xfrm>
          <a:prstGeom prst="rect">
            <a:avLst/>
          </a:prstGeom>
          <a:ln>
            <a:noFill/>
          </a:ln>
        </p:spPr>
      </p:pic>
      <p:pic>
        <p:nvPicPr>
          <p:cNvPr id="534" name="Рисунок 117"/>
          <p:cNvPicPr/>
          <p:nvPr/>
        </p:nvPicPr>
        <p:blipFill>
          <a:blip r:embed="rId13"/>
          <a:stretch/>
        </p:blipFill>
        <p:spPr>
          <a:xfrm>
            <a:off x="6513120" y="1656000"/>
            <a:ext cx="262080" cy="262080"/>
          </a:xfrm>
          <a:prstGeom prst="rect">
            <a:avLst/>
          </a:prstGeom>
          <a:ln>
            <a:noFill/>
          </a:ln>
        </p:spPr>
      </p:pic>
      <p:pic>
        <p:nvPicPr>
          <p:cNvPr id="535" name="Рисунок 118"/>
          <p:cNvPicPr/>
          <p:nvPr/>
        </p:nvPicPr>
        <p:blipFill>
          <a:blip r:embed="rId13"/>
          <a:stretch/>
        </p:blipFill>
        <p:spPr>
          <a:xfrm>
            <a:off x="8669160" y="2348280"/>
            <a:ext cx="262080" cy="262080"/>
          </a:xfrm>
          <a:prstGeom prst="rect">
            <a:avLst/>
          </a:prstGeom>
          <a:ln>
            <a:noFill/>
          </a:ln>
        </p:spPr>
      </p:pic>
      <p:pic>
        <p:nvPicPr>
          <p:cNvPr id="536" name="Рисунок 119"/>
          <p:cNvPicPr/>
          <p:nvPr/>
        </p:nvPicPr>
        <p:blipFill>
          <a:blip r:embed="rId13"/>
          <a:stretch/>
        </p:blipFill>
        <p:spPr>
          <a:xfrm>
            <a:off x="4629960" y="1056960"/>
            <a:ext cx="262080" cy="262080"/>
          </a:xfrm>
          <a:prstGeom prst="rect">
            <a:avLst/>
          </a:prstGeom>
          <a:ln>
            <a:noFill/>
          </a:ln>
        </p:spPr>
      </p:pic>
      <p:pic>
        <p:nvPicPr>
          <p:cNvPr id="537" name="Рисунок 120"/>
          <p:cNvPicPr/>
          <p:nvPr/>
        </p:nvPicPr>
        <p:blipFill>
          <a:blip r:embed="rId13"/>
          <a:stretch/>
        </p:blipFill>
        <p:spPr>
          <a:xfrm>
            <a:off x="260640" y="2470680"/>
            <a:ext cx="262080" cy="262080"/>
          </a:xfrm>
          <a:prstGeom prst="rect">
            <a:avLst/>
          </a:prstGeom>
          <a:ln>
            <a:noFill/>
          </a:ln>
        </p:spPr>
      </p:pic>
      <p:pic>
        <p:nvPicPr>
          <p:cNvPr id="538" name="Рисунок 147"/>
          <p:cNvPicPr/>
          <p:nvPr/>
        </p:nvPicPr>
        <p:blipFill>
          <a:blip r:embed="rId14"/>
          <a:stretch/>
        </p:blipFill>
        <p:spPr>
          <a:xfrm>
            <a:off x="528840" y="2826360"/>
            <a:ext cx="264960" cy="266400"/>
          </a:xfrm>
          <a:prstGeom prst="rect">
            <a:avLst/>
          </a:prstGeom>
          <a:ln>
            <a:noFill/>
          </a:ln>
        </p:spPr>
      </p:pic>
      <p:pic>
        <p:nvPicPr>
          <p:cNvPr id="539" name="Рисунок 148"/>
          <p:cNvPicPr/>
          <p:nvPr/>
        </p:nvPicPr>
        <p:blipFill>
          <a:blip r:embed="rId14"/>
          <a:stretch/>
        </p:blipFill>
        <p:spPr>
          <a:xfrm>
            <a:off x="8937000" y="1890000"/>
            <a:ext cx="264960" cy="266400"/>
          </a:xfrm>
          <a:prstGeom prst="rect">
            <a:avLst/>
          </a:prstGeom>
          <a:ln>
            <a:noFill/>
          </a:ln>
        </p:spPr>
      </p:pic>
      <p:pic>
        <p:nvPicPr>
          <p:cNvPr id="540" name="Рисунок 149"/>
          <p:cNvPicPr/>
          <p:nvPr/>
        </p:nvPicPr>
        <p:blipFill>
          <a:blip r:embed="rId14"/>
          <a:stretch/>
        </p:blipFill>
        <p:spPr>
          <a:xfrm>
            <a:off x="6852600" y="1926000"/>
            <a:ext cx="264960" cy="266400"/>
          </a:xfrm>
          <a:prstGeom prst="rect">
            <a:avLst/>
          </a:prstGeom>
          <a:ln>
            <a:noFill/>
          </a:ln>
        </p:spPr>
      </p:pic>
      <p:pic>
        <p:nvPicPr>
          <p:cNvPr id="541" name="Рисунок 151"/>
          <p:cNvPicPr/>
          <p:nvPr/>
        </p:nvPicPr>
        <p:blipFill>
          <a:blip r:embed="rId15"/>
          <a:stretch/>
        </p:blipFill>
        <p:spPr>
          <a:xfrm>
            <a:off x="493200" y="3888000"/>
            <a:ext cx="262080" cy="262080"/>
          </a:xfrm>
          <a:prstGeom prst="rect">
            <a:avLst/>
          </a:prstGeom>
          <a:ln>
            <a:noFill/>
          </a:ln>
        </p:spPr>
      </p:pic>
      <p:pic>
        <p:nvPicPr>
          <p:cNvPr id="542" name="Рисунок 152"/>
          <p:cNvPicPr/>
          <p:nvPr/>
        </p:nvPicPr>
        <p:blipFill>
          <a:blip r:embed="rId15"/>
          <a:stretch/>
        </p:blipFill>
        <p:spPr>
          <a:xfrm>
            <a:off x="354960" y="1359720"/>
            <a:ext cx="262080" cy="262080"/>
          </a:xfrm>
          <a:prstGeom prst="rect">
            <a:avLst/>
          </a:prstGeom>
          <a:ln>
            <a:noFill/>
          </a:ln>
        </p:spPr>
      </p:pic>
      <p:pic>
        <p:nvPicPr>
          <p:cNvPr id="543" name="Рисунок 153"/>
          <p:cNvPicPr/>
          <p:nvPr/>
        </p:nvPicPr>
        <p:blipFill>
          <a:blip r:embed="rId15"/>
          <a:stretch/>
        </p:blipFill>
        <p:spPr>
          <a:xfrm>
            <a:off x="2800080" y="3162960"/>
            <a:ext cx="262080" cy="262080"/>
          </a:xfrm>
          <a:prstGeom prst="rect">
            <a:avLst/>
          </a:prstGeom>
          <a:ln>
            <a:noFill/>
          </a:ln>
        </p:spPr>
      </p:pic>
      <p:pic>
        <p:nvPicPr>
          <p:cNvPr id="544" name="Рисунок 154"/>
          <p:cNvPicPr/>
          <p:nvPr/>
        </p:nvPicPr>
        <p:blipFill>
          <a:blip r:embed="rId15"/>
          <a:stretch/>
        </p:blipFill>
        <p:spPr>
          <a:xfrm>
            <a:off x="9238680" y="1839960"/>
            <a:ext cx="262080" cy="262080"/>
          </a:xfrm>
          <a:prstGeom prst="rect">
            <a:avLst/>
          </a:prstGeom>
          <a:ln>
            <a:noFill/>
          </a:ln>
        </p:spPr>
      </p:pic>
      <p:pic>
        <p:nvPicPr>
          <p:cNvPr id="545" name="Рисунок 159"/>
          <p:cNvPicPr/>
          <p:nvPr/>
        </p:nvPicPr>
        <p:blipFill>
          <a:blip r:embed="rId16"/>
          <a:stretch/>
        </p:blipFill>
        <p:spPr>
          <a:xfrm>
            <a:off x="3026520" y="3462840"/>
            <a:ext cx="213840" cy="213840"/>
          </a:xfrm>
          <a:prstGeom prst="rect">
            <a:avLst/>
          </a:prstGeom>
          <a:ln>
            <a:noFill/>
          </a:ln>
        </p:spPr>
      </p:pic>
      <p:pic>
        <p:nvPicPr>
          <p:cNvPr id="546" name="Рисунок 161"/>
          <p:cNvPicPr/>
          <p:nvPr/>
        </p:nvPicPr>
        <p:blipFill>
          <a:blip r:embed="rId16"/>
          <a:stretch/>
        </p:blipFill>
        <p:spPr>
          <a:xfrm>
            <a:off x="6500880" y="2203920"/>
            <a:ext cx="213840" cy="213840"/>
          </a:xfrm>
          <a:prstGeom prst="rect">
            <a:avLst/>
          </a:prstGeom>
          <a:ln>
            <a:noFill/>
          </a:ln>
        </p:spPr>
      </p:pic>
      <p:pic>
        <p:nvPicPr>
          <p:cNvPr id="547" name="Рисунок 162"/>
          <p:cNvPicPr/>
          <p:nvPr/>
        </p:nvPicPr>
        <p:blipFill>
          <a:blip r:embed="rId16"/>
          <a:stretch/>
        </p:blipFill>
        <p:spPr>
          <a:xfrm>
            <a:off x="9088200" y="1682280"/>
            <a:ext cx="213840" cy="213840"/>
          </a:xfrm>
          <a:prstGeom prst="rect">
            <a:avLst/>
          </a:prstGeom>
          <a:ln>
            <a:noFill/>
          </a:ln>
        </p:spPr>
      </p:pic>
      <p:pic>
        <p:nvPicPr>
          <p:cNvPr id="548" name="Рисунок 163"/>
          <p:cNvPicPr/>
          <p:nvPr/>
        </p:nvPicPr>
        <p:blipFill>
          <a:blip r:embed="rId17"/>
          <a:stretch/>
        </p:blipFill>
        <p:spPr>
          <a:xfrm>
            <a:off x="41760" y="1707840"/>
            <a:ext cx="262080" cy="262080"/>
          </a:xfrm>
          <a:prstGeom prst="rect">
            <a:avLst/>
          </a:prstGeom>
          <a:ln>
            <a:noFill/>
          </a:ln>
        </p:spPr>
      </p:pic>
      <p:pic>
        <p:nvPicPr>
          <p:cNvPr id="549" name="Рисунок 164"/>
          <p:cNvPicPr/>
          <p:nvPr/>
        </p:nvPicPr>
        <p:blipFill>
          <a:blip r:embed="rId17"/>
          <a:stretch/>
        </p:blipFill>
        <p:spPr>
          <a:xfrm>
            <a:off x="618120" y="1351080"/>
            <a:ext cx="262080" cy="262080"/>
          </a:xfrm>
          <a:prstGeom prst="rect">
            <a:avLst/>
          </a:prstGeom>
          <a:ln>
            <a:noFill/>
          </a:ln>
        </p:spPr>
      </p:pic>
      <p:pic>
        <p:nvPicPr>
          <p:cNvPr id="550" name="Рисунок 165"/>
          <p:cNvPicPr/>
          <p:nvPr/>
        </p:nvPicPr>
        <p:blipFill>
          <a:blip r:embed="rId17"/>
          <a:stretch/>
        </p:blipFill>
        <p:spPr>
          <a:xfrm>
            <a:off x="2407680" y="3346560"/>
            <a:ext cx="262080" cy="262080"/>
          </a:xfrm>
          <a:prstGeom prst="rect">
            <a:avLst/>
          </a:prstGeom>
          <a:ln>
            <a:noFill/>
          </a:ln>
        </p:spPr>
      </p:pic>
      <p:pic>
        <p:nvPicPr>
          <p:cNvPr id="551" name="Рисунок 166"/>
          <p:cNvPicPr/>
          <p:nvPr/>
        </p:nvPicPr>
        <p:blipFill>
          <a:blip r:embed="rId17"/>
          <a:stretch/>
        </p:blipFill>
        <p:spPr>
          <a:xfrm>
            <a:off x="4888440" y="1301040"/>
            <a:ext cx="262080" cy="262080"/>
          </a:xfrm>
          <a:prstGeom prst="rect">
            <a:avLst/>
          </a:prstGeom>
          <a:ln>
            <a:noFill/>
          </a:ln>
        </p:spPr>
      </p:pic>
      <p:pic>
        <p:nvPicPr>
          <p:cNvPr id="552" name="Рисунок 167"/>
          <p:cNvPicPr/>
          <p:nvPr/>
        </p:nvPicPr>
        <p:blipFill>
          <a:blip r:embed="rId17"/>
          <a:stretch/>
        </p:blipFill>
        <p:spPr>
          <a:xfrm>
            <a:off x="6785280" y="1634400"/>
            <a:ext cx="262080" cy="262080"/>
          </a:xfrm>
          <a:prstGeom prst="rect">
            <a:avLst/>
          </a:prstGeom>
          <a:ln>
            <a:noFill/>
          </a:ln>
        </p:spPr>
      </p:pic>
      <p:pic>
        <p:nvPicPr>
          <p:cNvPr id="553" name="Рисунок 168"/>
          <p:cNvPicPr/>
          <p:nvPr/>
        </p:nvPicPr>
        <p:blipFill>
          <a:blip r:embed="rId17"/>
          <a:stretch/>
        </p:blipFill>
        <p:spPr>
          <a:xfrm>
            <a:off x="8568000" y="1820520"/>
            <a:ext cx="262080" cy="262080"/>
          </a:xfrm>
          <a:prstGeom prst="rect">
            <a:avLst/>
          </a:prstGeom>
          <a:ln>
            <a:noFill/>
          </a:ln>
        </p:spPr>
      </p:pic>
      <p:pic>
        <p:nvPicPr>
          <p:cNvPr id="554" name="Рисунок 170"/>
          <p:cNvPicPr/>
          <p:nvPr/>
        </p:nvPicPr>
        <p:blipFill>
          <a:blip r:embed="rId17"/>
          <a:stretch/>
        </p:blipFill>
        <p:spPr>
          <a:xfrm>
            <a:off x="493200" y="4638240"/>
            <a:ext cx="262080" cy="262080"/>
          </a:xfrm>
          <a:prstGeom prst="rect">
            <a:avLst/>
          </a:prstGeom>
          <a:ln>
            <a:noFill/>
          </a:ln>
        </p:spPr>
      </p:pic>
      <p:pic>
        <p:nvPicPr>
          <p:cNvPr id="555" name="Рисунок 171"/>
          <p:cNvPicPr/>
          <p:nvPr/>
        </p:nvPicPr>
        <p:blipFill>
          <a:blip r:embed="rId17"/>
          <a:stretch/>
        </p:blipFill>
        <p:spPr>
          <a:xfrm>
            <a:off x="586080" y="2077920"/>
            <a:ext cx="262080" cy="262080"/>
          </a:xfrm>
          <a:prstGeom prst="rect">
            <a:avLst/>
          </a:prstGeom>
          <a:ln>
            <a:noFill/>
          </a:ln>
        </p:spPr>
      </p:pic>
      <p:pic>
        <p:nvPicPr>
          <p:cNvPr id="556" name="Рисунок 173"/>
          <p:cNvPicPr/>
          <p:nvPr/>
        </p:nvPicPr>
        <p:blipFill>
          <a:blip r:embed="rId18"/>
          <a:stretch/>
        </p:blipFill>
        <p:spPr>
          <a:xfrm>
            <a:off x="8396280" y="2110320"/>
            <a:ext cx="346680" cy="269640"/>
          </a:xfrm>
          <a:prstGeom prst="rect">
            <a:avLst/>
          </a:prstGeom>
          <a:ln>
            <a:noFill/>
          </a:ln>
        </p:spPr>
      </p:pic>
      <p:pic>
        <p:nvPicPr>
          <p:cNvPr id="557" name="Рисунок 174"/>
          <p:cNvPicPr/>
          <p:nvPr/>
        </p:nvPicPr>
        <p:blipFill>
          <a:blip r:embed="rId19"/>
          <a:stretch/>
        </p:blipFill>
        <p:spPr>
          <a:xfrm>
            <a:off x="572400" y="1715400"/>
            <a:ext cx="290520" cy="290520"/>
          </a:xfrm>
          <a:prstGeom prst="rect">
            <a:avLst/>
          </a:prstGeom>
          <a:ln>
            <a:noFill/>
          </a:ln>
        </p:spPr>
      </p:pic>
      <p:pic>
        <p:nvPicPr>
          <p:cNvPr id="558" name="Рисунок 175"/>
          <p:cNvPicPr/>
          <p:nvPr/>
        </p:nvPicPr>
        <p:blipFill>
          <a:blip r:embed="rId19"/>
          <a:stretch/>
        </p:blipFill>
        <p:spPr>
          <a:xfrm>
            <a:off x="61200" y="2075760"/>
            <a:ext cx="290520" cy="290520"/>
          </a:xfrm>
          <a:prstGeom prst="rect">
            <a:avLst/>
          </a:prstGeom>
          <a:ln>
            <a:noFill/>
          </a:ln>
        </p:spPr>
      </p:pic>
      <p:pic>
        <p:nvPicPr>
          <p:cNvPr id="559" name="Рисунок 176"/>
          <p:cNvPicPr/>
          <p:nvPr/>
        </p:nvPicPr>
        <p:blipFill>
          <a:blip r:embed="rId19"/>
          <a:stretch/>
        </p:blipFill>
        <p:spPr>
          <a:xfrm>
            <a:off x="2449800" y="3647880"/>
            <a:ext cx="290520" cy="290520"/>
          </a:xfrm>
          <a:prstGeom prst="rect">
            <a:avLst/>
          </a:prstGeom>
          <a:ln>
            <a:noFill/>
          </a:ln>
        </p:spPr>
      </p:pic>
      <p:pic>
        <p:nvPicPr>
          <p:cNvPr id="560" name="Рисунок 177"/>
          <p:cNvPicPr/>
          <p:nvPr/>
        </p:nvPicPr>
        <p:blipFill>
          <a:blip r:embed="rId19"/>
          <a:stretch/>
        </p:blipFill>
        <p:spPr>
          <a:xfrm>
            <a:off x="4630320" y="1481760"/>
            <a:ext cx="290520" cy="290520"/>
          </a:xfrm>
          <a:prstGeom prst="rect">
            <a:avLst/>
          </a:prstGeom>
          <a:ln>
            <a:noFill/>
          </a:ln>
        </p:spPr>
      </p:pic>
      <p:pic>
        <p:nvPicPr>
          <p:cNvPr id="561" name="Рисунок 178"/>
          <p:cNvPicPr/>
          <p:nvPr/>
        </p:nvPicPr>
        <p:blipFill>
          <a:blip r:embed="rId19"/>
          <a:stretch/>
        </p:blipFill>
        <p:spPr>
          <a:xfrm>
            <a:off x="6552360" y="1942920"/>
            <a:ext cx="290520" cy="290520"/>
          </a:xfrm>
          <a:prstGeom prst="rect">
            <a:avLst/>
          </a:prstGeom>
          <a:ln>
            <a:noFill/>
          </a:ln>
        </p:spPr>
      </p:pic>
      <p:pic>
        <p:nvPicPr>
          <p:cNvPr id="562" name="Рисунок 179"/>
          <p:cNvPicPr/>
          <p:nvPr/>
        </p:nvPicPr>
        <p:blipFill>
          <a:blip r:embed="rId19"/>
          <a:stretch/>
        </p:blipFill>
        <p:spPr>
          <a:xfrm>
            <a:off x="8940960" y="2360520"/>
            <a:ext cx="290520" cy="290520"/>
          </a:xfrm>
          <a:prstGeom prst="rect">
            <a:avLst/>
          </a:prstGeom>
          <a:ln>
            <a:noFill/>
          </a:ln>
        </p:spPr>
      </p:pic>
      <p:pic>
        <p:nvPicPr>
          <p:cNvPr id="563" name="Рисунок 183"/>
          <p:cNvPicPr/>
          <p:nvPr/>
        </p:nvPicPr>
        <p:blipFill>
          <a:blip r:embed="rId20"/>
          <a:stretch/>
        </p:blipFill>
        <p:spPr>
          <a:xfrm flipH="1">
            <a:off x="4430520" y="1250640"/>
            <a:ext cx="261360" cy="261360"/>
          </a:xfrm>
          <a:prstGeom prst="rect">
            <a:avLst/>
          </a:prstGeom>
          <a:ln>
            <a:noFill/>
          </a:ln>
        </p:spPr>
      </p:pic>
      <p:pic>
        <p:nvPicPr>
          <p:cNvPr id="564" name="Рисунок 184"/>
          <p:cNvPicPr/>
          <p:nvPr/>
        </p:nvPicPr>
        <p:blipFill>
          <a:blip r:embed="rId20"/>
          <a:stretch/>
        </p:blipFill>
        <p:spPr>
          <a:xfrm flipH="1">
            <a:off x="6302520" y="1829160"/>
            <a:ext cx="261360" cy="261360"/>
          </a:xfrm>
          <a:prstGeom prst="rect">
            <a:avLst/>
          </a:prstGeom>
          <a:ln>
            <a:noFill/>
          </a:ln>
        </p:spPr>
      </p:pic>
      <p:pic>
        <p:nvPicPr>
          <p:cNvPr id="565" name="Рисунок 185"/>
          <p:cNvPicPr/>
          <p:nvPr/>
        </p:nvPicPr>
        <p:blipFill>
          <a:blip r:embed="rId20"/>
          <a:stretch/>
        </p:blipFill>
        <p:spPr>
          <a:xfrm flipH="1">
            <a:off x="8692560" y="2047680"/>
            <a:ext cx="261360" cy="261360"/>
          </a:xfrm>
          <a:prstGeom prst="rect">
            <a:avLst/>
          </a:prstGeom>
          <a:ln>
            <a:noFill/>
          </a:ln>
        </p:spPr>
      </p:pic>
      <p:pic>
        <p:nvPicPr>
          <p:cNvPr id="566" name="Рисунок 187"/>
          <p:cNvPicPr/>
          <p:nvPr/>
        </p:nvPicPr>
        <p:blipFill>
          <a:blip r:embed="rId11"/>
          <a:stretch/>
        </p:blipFill>
        <p:spPr>
          <a:xfrm>
            <a:off x="495720" y="4254840"/>
            <a:ext cx="262800" cy="262800"/>
          </a:xfrm>
          <a:prstGeom prst="rect">
            <a:avLst/>
          </a:prstGeom>
          <a:ln>
            <a:noFill/>
          </a:ln>
        </p:spPr>
      </p:pic>
      <p:pic>
        <p:nvPicPr>
          <p:cNvPr id="567" name="Рисунок 188"/>
          <p:cNvPicPr/>
          <p:nvPr/>
        </p:nvPicPr>
        <p:blipFill>
          <a:blip r:embed="rId11"/>
          <a:stretch/>
        </p:blipFill>
        <p:spPr>
          <a:xfrm>
            <a:off x="4425120" y="816120"/>
            <a:ext cx="262800" cy="262800"/>
          </a:xfrm>
          <a:prstGeom prst="rect">
            <a:avLst/>
          </a:prstGeom>
          <a:ln>
            <a:noFill/>
          </a:ln>
        </p:spPr>
      </p:pic>
      <p:pic>
        <p:nvPicPr>
          <p:cNvPr id="568" name="Рисунок 189"/>
          <p:cNvPicPr/>
          <p:nvPr/>
        </p:nvPicPr>
        <p:blipFill>
          <a:blip r:embed="rId11"/>
          <a:stretch/>
        </p:blipFill>
        <p:spPr>
          <a:xfrm>
            <a:off x="6820560" y="2200320"/>
            <a:ext cx="262800" cy="262800"/>
          </a:xfrm>
          <a:prstGeom prst="rect">
            <a:avLst/>
          </a:prstGeom>
          <a:ln>
            <a:noFill/>
          </a:ln>
        </p:spPr>
      </p:pic>
      <p:pic>
        <p:nvPicPr>
          <p:cNvPr id="569" name="Рисунок 190"/>
          <p:cNvPicPr/>
          <p:nvPr/>
        </p:nvPicPr>
        <p:blipFill>
          <a:blip r:embed="rId11"/>
          <a:stretch/>
        </p:blipFill>
        <p:spPr>
          <a:xfrm>
            <a:off x="8792640" y="1662840"/>
            <a:ext cx="262800" cy="262800"/>
          </a:xfrm>
          <a:prstGeom prst="rect">
            <a:avLst/>
          </a:prstGeom>
          <a:ln>
            <a:noFill/>
          </a:ln>
        </p:spPr>
      </p:pic>
      <p:pic>
        <p:nvPicPr>
          <p:cNvPr id="570" name="Рисунок 191"/>
          <p:cNvPicPr/>
          <p:nvPr/>
        </p:nvPicPr>
        <p:blipFill>
          <a:blip r:embed="rId11"/>
          <a:stretch/>
        </p:blipFill>
        <p:spPr>
          <a:xfrm>
            <a:off x="9228960" y="2312640"/>
            <a:ext cx="262800" cy="262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CustomShape 1"/>
          <p:cNvSpPr/>
          <p:nvPr/>
        </p:nvSpPr>
        <p:spPr>
          <a:xfrm>
            <a:off x="460440" y="967680"/>
            <a:ext cx="2873160" cy="5651640"/>
          </a:xfrm>
          <a:prstGeom prst="rect">
            <a:avLst/>
          </a:prstGeom>
          <a:solidFill>
            <a:schemeClr val="bg1">
              <a:lumMod val="95000"/>
            </a:schemeClr>
          </a:solidFill>
          <a:ln w="93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2" name="CustomShape 2"/>
          <p:cNvSpPr/>
          <p:nvPr/>
        </p:nvSpPr>
        <p:spPr>
          <a:xfrm>
            <a:off x="700920" y="304920"/>
            <a:ext cx="11166840" cy="5173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Montserrat"/>
              </a:rPr>
              <a:t>    Образование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573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4" name="CustomShape 4"/>
          <p:cNvSpPr/>
          <p:nvPr/>
        </p:nvSpPr>
        <p:spPr>
          <a:xfrm>
            <a:off x="609480" y="4876920"/>
            <a:ext cx="2569680" cy="1612080"/>
          </a:xfrm>
          <a:prstGeom prst="rect">
            <a:avLst/>
          </a:prstGeom>
          <a:noFill/>
          <a:ln w="9360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5" name="CustomShape 5"/>
          <p:cNvSpPr/>
          <p:nvPr/>
        </p:nvSpPr>
        <p:spPr>
          <a:xfrm>
            <a:off x="789120" y="5397480"/>
            <a:ext cx="2226240" cy="81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</a:rPr>
              <a:t>ТОЛЬКО РЕАЛЬНЫЕ ФОТО / ЭСКИЗЫ ОБЪЕКТОВ</a:t>
            </a:r>
            <a:br/>
            <a:r>
              <a:rPr lang="ru-RU" sz="1200" b="0" strike="noStrike" spc="-1">
                <a:solidFill>
                  <a:srgbClr val="000000"/>
                </a:solidFill>
                <a:latin typeface="Arial"/>
              </a:rPr>
              <a:t>(при наличии)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576" name="CustomShape 6"/>
          <p:cNvSpPr/>
          <p:nvPr/>
        </p:nvSpPr>
        <p:spPr>
          <a:xfrm>
            <a:off x="3534840" y="963000"/>
            <a:ext cx="6233400" cy="2728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Montserrat"/>
              </a:rPr>
              <a:t>Обеспечено финансированием 2022-2025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578" name="CustomShape 8"/>
          <p:cNvSpPr/>
          <p:nvPr/>
        </p:nvSpPr>
        <p:spPr>
          <a:xfrm>
            <a:off x="3481920" y="1202974"/>
            <a:ext cx="6233400" cy="5063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0070C0"/>
                </a:solidFill>
                <a:latin typeface="Arial"/>
              </a:rPr>
              <a:t>Капитальный ремонт МБОУ «Октябрьская СОШ №1»</a:t>
            </a: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Замена системы отопления в двух корпусах, ремонт актового зала; ремонт кровли и стен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Срок реализации – 2022 г., Пост. ППК от 10.04.2015 № 206-п, ПАО «Лукойл Пермь»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580" name="CustomShape 10"/>
          <p:cNvSpPr/>
          <p:nvPr/>
        </p:nvSpPr>
        <p:spPr>
          <a:xfrm>
            <a:off x="3481920" y="1939549"/>
            <a:ext cx="6233400" cy="5063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0070C0"/>
                </a:solidFill>
                <a:latin typeface="Arial"/>
              </a:rPr>
              <a:t>Капитальный ремонт МКОУ «</a:t>
            </a:r>
            <a:r>
              <a:rPr lang="ru-RU" sz="900" b="1" strike="noStrike" spc="-1" dirty="0" err="1">
                <a:solidFill>
                  <a:srgbClr val="0070C0"/>
                </a:solidFill>
                <a:latin typeface="Arial"/>
              </a:rPr>
              <a:t>Ишимовская</a:t>
            </a:r>
            <a:r>
              <a:rPr lang="ru-RU" sz="900" b="1" strike="noStrike" spc="-1" dirty="0">
                <a:solidFill>
                  <a:srgbClr val="0070C0"/>
                </a:solidFill>
                <a:latin typeface="Arial"/>
              </a:rPr>
              <a:t> ООШ»</a:t>
            </a: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Перенос детского сада в здание школы, обустройство прогулочных площадок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Срок реализации – 2022г., Пост. ППК от 16.10.2020 №  783-п   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581" name="CustomShape 11"/>
          <p:cNvSpPr/>
          <p:nvPr/>
        </p:nvSpPr>
        <p:spPr>
          <a:xfrm>
            <a:off x="10393440" y="790366"/>
            <a:ext cx="133812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Montserrat"/>
              </a:rPr>
              <a:t>ФИНАНСЫ: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582" name="CustomShape 12"/>
          <p:cNvSpPr/>
          <p:nvPr/>
        </p:nvSpPr>
        <p:spPr>
          <a:xfrm>
            <a:off x="9916560" y="1022580"/>
            <a:ext cx="195084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000000"/>
                </a:solidFill>
                <a:latin typeface="Arial"/>
              </a:rPr>
              <a:t>Всего – 23,9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 млн руб.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КБ – 13,4 млн руб.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МБ – 4,5 млн руб.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 err="1">
                <a:solidFill>
                  <a:srgbClr val="000000"/>
                </a:solidFill>
                <a:latin typeface="Arial"/>
              </a:rPr>
              <a:t>Внебюджет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 – 6,0 млн. руб.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583" name="CustomShape 13"/>
          <p:cNvSpPr/>
          <p:nvPr/>
        </p:nvSpPr>
        <p:spPr>
          <a:xfrm>
            <a:off x="9904909" y="1981080"/>
            <a:ext cx="1950840" cy="50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000000"/>
                </a:solidFill>
                <a:latin typeface="Arial"/>
              </a:rPr>
              <a:t>Всего – 15,2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 млн руб.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КБ – 13,2 млн руб.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МБ – 2,0 млн руб.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585" name="CustomShape 15"/>
          <p:cNvSpPr/>
          <p:nvPr/>
        </p:nvSpPr>
        <p:spPr>
          <a:xfrm>
            <a:off x="3481560" y="2802483"/>
            <a:ext cx="6233400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0070C0"/>
                </a:solidFill>
                <a:latin typeface="Arial"/>
              </a:rPr>
              <a:t>Текущий ремонт 4 образовательных учреждений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 (школы в с. Богородск и с. Петропавловск, детские сады в </a:t>
            </a:r>
            <a:r>
              <a:rPr lang="ru-RU" sz="900" b="0" strike="noStrike" spc="-1" dirty="0" err="1">
                <a:solidFill>
                  <a:srgbClr val="000000"/>
                </a:solidFill>
                <a:latin typeface="Arial"/>
              </a:rPr>
              <a:t>р.п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. Сарс и </a:t>
            </a:r>
            <a:r>
              <a:rPr lang="ru-RU" sz="900" b="0" strike="noStrike" spc="-1" dirty="0" err="1">
                <a:solidFill>
                  <a:srgbClr val="000000"/>
                </a:solidFill>
                <a:latin typeface="Arial"/>
              </a:rPr>
              <a:t>р.п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. Октябрьский)</a:t>
            </a: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Ремонт пищеблоков, модернизация систем видеонаблюдения, ремонты помещений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Срок реализации – 2023, Пост. ППК от 10.04.2015 № 206-п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587" name="CustomShape 17"/>
          <p:cNvSpPr/>
          <p:nvPr/>
        </p:nvSpPr>
        <p:spPr>
          <a:xfrm>
            <a:off x="3471480" y="4083472"/>
            <a:ext cx="6269760" cy="5063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0070C0"/>
                </a:solidFill>
                <a:latin typeface="Arial"/>
              </a:rPr>
              <a:t>Строительство общежития для иногородних студентов в с. Снежное</a:t>
            </a:r>
          </a:p>
          <a:p>
            <a:pPr>
              <a:lnSpc>
                <a:spcPct val="100000"/>
              </a:lnSpc>
            </a:pPr>
            <a:r>
              <a:rPr lang="ru-RU" sz="900" spc="-1" dirty="0">
                <a:solidFill>
                  <a:srgbClr val="000000"/>
                </a:solidFill>
                <a:latin typeface="Arial"/>
              </a:rPr>
              <a:t>(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двухэтажное здания на 80 мест в 100 метрах от учебного корпуса)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Срок реализации – 2023-2025гг., Пост. ППК от 01.10.2021 № 730-п, АИП ПК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588" name="CustomShape 18"/>
          <p:cNvSpPr/>
          <p:nvPr/>
        </p:nvSpPr>
        <p:spPr>
          <a:xfrm>
            <a:off x="9916560" y="2879640"/>
            <a:ext cx="1950840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000000"/>
                </a:solidFill>
                <a:latin typeface="Arial"/>
              </a:rPr>
              <a:t>Всего – 7,83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 млн руб.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spc="-1" dirty="0">
                <a:solidFill>
                  <a:srgbClr val="000000"/>
                </a:solidFill>
                <a:latin typeface="Arial"/>
              </a:rPr>
              <a:t>К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Б – 5,87 млн руб.</a:t>
            </a:r>
          </a:p>
          <a:p>
            <a:pPr>
              <a:lnSpc>
                <a:spcPct val="100000"/>
              </a:lnSpc>
            </a:pPr>
            <a:r>
              <a:rPr lang="ru-RU" sz="900" spc="-1" dirty="0">
                <a:solidFill>
                  <a:srgbClr val="000000"/>
                </a:solidFill>
                <a:latin typeface="Arial"/>
              </a:rPr>
              <a:t>МБ- 1,96 млн. руб.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b="0" strike="noStrike" spc="-1" dirty="0">
              <a:latin typeface="Arial"/>
            </a:endParaRPr>
          </a:p>
        </p:txBody>
      </p:sp>
      <p:sp>
        <p:nvSpPr>
          <p:cNvPr id="589" name="CustomShape 19"/>
          <p:cNvSpPr/>
          <p:nvPr/>
        </p:nvSpPr>
        <p:spPr>
          <a:xfrm>
            <a:off x="9916560" y="3944700"/>
            <a:ext cx="19508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000000"/>
                </a:solidFill>
                <a:latin typeface="Arial"/>
              </a:rPr>
              <a:t>Всего – 157 млн руб.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0070C0"/>
                </a:solidFill>
                <a:latin typeface="Arial"/>
              </a:rPr>
              <a:t>Потребность – 157 млн руб.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590" name="CustomShape 20"/>
          <p:cNvSpPr/>
          <p:nvPr/>
        </p:nvSpPr>
        <p:spPr>
          <a:xfrm>
            <a:off x="3561790" y="5406845"/>
            <a:ext cx="6233400" cy="2728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FFFFFF"/>
                </a:solidFill>
                <a:latin typeface="Montserrat"/>
              </a:rPr>
              <a:t>Не обеспечено финансированием 2026-2030</a:t>
            </a:r>
            <a:endParaRPr lang="ru-RU" sz="1200" b="0" strike="noStrike" spc="-1" dirty="0">
              <a:latin typeface="Arial"/>
            </a:endParaRPr>
          </a:p>
        </p:txBody>
      </p:sp>
      <p:pic>
        <p:nvPicPr>
          <p:cNvPr id="591" name="Рисунок 2"/>
          <p:cNvPicPr/>
          <p:nvPr/>
        </p:nvPicPr>
        <p:blipFill>
          <a:blip r:embed="rId3"/>
          <a:stretch/>
        </p:blipFill>
        <p:spPr>
          <a:xfrm>
            <a:off x="460440" y="302400"/>
            <a:ext cx="525240" cy="524520"/>
          </a:xfrm>
          <a:prstGeom prst="rect">
            <a:avLst/>
          </a:prstGeom>
          <a:ln>
            <a:noFill/>
          </a:ln>
        </p:spPr>
      </p:pic>
      <p:sp>
        <p:nvSpPr>
          <p:cNvPr id="592" name="CustomShape 21"/>
          <p:cNvSpPr/>
          <p:nvPr/>
        </p:nvSpPr>
        <p:spPr>
          <a:xfrm>
            <a:off x="3478487" y="5685347"/>
            <a:ext cx="6236473" cy="3832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0070C0"/>
                </a:solidFill>
                <a:latin typeface="Montserrat"/>
              </a:rPr>
              <a:t>Благоустройство прилегающих территорий учреждений образования: </a:t>
            </a:r>
            <a:endParaRPr lang="ru-RU" sz="1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000000"/>
                </a:solidFill>
                <a:latin typeface="Montserrat"/>
              </a:rPr>
              <a:t>МБОУ «Октябрьская СОШ №1», МБОУ «Октябрьская  СОШ №2», </a:t>
            </a:r>
            <a:r>
              <a:rPr lang="ru-RU" sz="900" b="1" strike="noStrike" spc="-1" dirty="0" err="1">
                <a:solidFill>
                  <a:srgbClr val="000000"/>
                </a:solidFill>
                <a:latin typeface="Montserrat"/>
              </a:rPr>
              <a:t>Ишимовская</a:t>
            </a:r>
            <a:r>
              <a:rPr lang="ru-RU" sz="900" b="1" strike="noStrike" spc="-1" dirty="0">
                <a:solidFill>
                  <a:srgbClr val="000000"/>
                </a:solidFill>
                <a:latin typeface="Montserrat"/>
              </a:rPr>
              <a:t> СОШ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593" name="CustomShape 22"/>
          <p:cNvSpPr/>
          <p:nvPr/>
        </p:nvSpPr>
        <p:spPr>
          <a:xfrm>
            <a:off x="3468862" y="5950816"/>
            <a:ext cx="6303171" cy="229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Срок реализации – 2026-2028гг.,,Пост. ППК от 31.12.2019 № 1064-п. КРСТ (конкурс)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594" name="CustomShape 23"/>
          <p:cNvSpPr/>
          <p:nvPr/>
        </p:nvSpPr>
        <p:spPr>
          <a:xfrm>
            <a:off x="9916920" y="5628960"/>
            <a:ext cx="195084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000000"/>
                </a:solidFill>
                <a:latin typeface="Arial"/>
              </a:rPr>
              <a:t>Всего – 16,0 млн руб.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ФБ-10,64 млн. руб.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КБ-0,56 млн. руб.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МБ-4,8 млн. руб.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000000"/>
                </a:solidFill>
                <a:latin typeface="Arial"/>
              </a:rPr>
              <a:t>Всего – 52,0 млн. руб.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МБ-2,0 млн. руб.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0070C0"/>
                </a:solidFill>
                <a:latin typeface="Arial"/>
              </a:rPr>
              <a:t>Потребность –50 млн руб.</a:t>
            </a:r>
            <a:endParaRPr lang="ru-RU" sz="900" b="0" strike="noStrike" spc="-1" dirty="0">
              <a:latin typeface="Arial"/>
            </a:endParaRPr>
          </a:p>
        </p:txBody>
      </p:sp>
      <p:pic>
        <p:nvPicPr>
          <p:cNvPr id="595" name="Рисунок 5"/>
          <p:cNvPicPr/>
          <p:nvPr/>
        </p:nvPicPr>
        <p:blipFill>
          <a:blip r:embed="rId4"/>
          <a:stretch/>
        </p:blipFill>
        <p:spPr>
          <a:xfrm>
            <a:off x="452160" y="1951200"/>
            <a:ext cx="497520" cy="529920"/>
          </a:xfrm>
          <a:prstGeom prst="rect">
            <a:avLst/>
          </a:prstGeom>
          <a:ln>
            <a:noFill/>
          </a:ln>
        </p:spPr>
      </p:pic>
      <p:pic>
        <p:nvPicPr>
          <p:cNvPr id="596" name="Рисунок 6"/>
          <p:cNvPicPr/>
          <p:nvPr/>
        </p:nvPicPr>
        <p:blipFill>
          <a:blip r:embed="rId5"/>
          <a:stretch/>
        </p:blipFill>
        <p:spPr>
          <a:xfrm>
            <a:off x="452160" y="1107720"/>
            <a:ext cx="453600" cy="447120"/>
          </a:xfrm>
          <a:prstGeom prst="rect">
            <a:avLst/>
          </a:prstGeom>
          <a:ln>
            <a:noFill/>
          </a:ln>
        </p:spPr>
      </p:pic>
      <p:sp>
        <p:nvSpPr>
          <p:cNvPr id="597" name="CustomShape 24"/>
          <p:cNvSpPr/>
          <p:nvPr/>
        </p:nvSpPr>
        <p:spPr>
          <a:xfrm>
            <a:off x="972000" y="1062360"/>
            <a:ext cx="2361240" cy="100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1" strike="noStrike" spc="-1">
                <a:solidFill>
                  <a:srgbClr val="000000"/>
                </a:solidFill>
                <a:latin typeface="Arial"/>
              </a:rPr>
              <a:t>Цель:</a:t>
            </a:r>
            <a:endParaRPr lang="ru-RU" sz="9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>
                <a:solidFill>
                  <a:srgbClr val="000000"/>
                </a:solidFill>
                <a:latin typeface="Arial"/>
              </a:rPr>
              <a:t>создание  условий для получения качественного и доступного образования </a:t>
            </a:r>
            <a:endParaRPr lang="ru-RU" sz="9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b="0" strike="noStrike" spc="-1">
              <a:latin typeface="Arial"/>
            </a:endParaRPr>
          </a:p>
        </p:txBody>
      </p:sp>
      <p:sp>
        <p:nvSpPr>
          <p:cNvPr id="598" name="CustomShape 25"/>
          <p:cNvSpPr/>
          <p:nvPr/>
        </p:nvSpPr>
        <p:spPr>
          <a:xfrm>
            <a:off x="972000" y="1665720"/>
            <a:ext cx="2361240" cy="146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1" strike="noStrike" spc="-1">
                <a:solidFill>
                  <a:srgbClr val="000000"/>
                </a:solidFill>
                <a:latin typeface="Arial"/>
              </a:rPr>
              <a:t>Ожидаемый результат:</a:t>
            </a:r>
            <a:endParaRPr lang="ru-RU" sz="9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>
                <a:solidFill>
                  <a:srgbClr val="000000"/>
                </a:solidFill>
                <a:latin typeface="Arial"/>
              </a:rPr>
              <a:t>Удовлетворенность населения качеством оказания образовательных услуг</a:t>
            </a:r>
            <a:endParaRPr lang="ru-RU" sz="9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>
                <a:solidFill>
                  <a:srgbClr val="000000"/>
                </a:solidFill>
                <a:latin typeface="Arial"/>
              </a:rPr>
              <a:t>- Фактическое значение 2021г. -77%</a:t>
            </a:r>
            <a:endParaRPr lang="ru-RU" sz="9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>
                <a:solidFill>
                  <a:srgbClr val="000000"/>
                </a:solidFill>
                <a:latin typeface="Arial"/>
              </a:rPr>
              <a:t>- Плановое значение 2030г. - 100 %</a:t>
            </a:r>
            <a:endParaRPr lang="ru-RU" sz="9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>
                <a:solidFill>
                  <a:srgbClr val="000000"/>
                </a:solidFill>
                <a:latin typeface="Arial"/>
              </a:rPr>
              <a:t>Повышение доступности и качества образовательных услуг</a:t>
            </a:r>
            <a:endParaRPr lang="ru-RU" sz="9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>
                <a:solidFill>
                  <a:srgbClr val="000000"/>
                </a:solidFill>
                <a:latin typeface="Arial"/>
              </a:rPr>
              <a:t>- Фактическое значение 2021г. - 52 %</a:t>
            </a:r>
            <a:endParaRPr lang="ru-RU" sz="9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>
                <a:solidFill>
                  <a:srgbClr val="000000"/>
                </a:solidFill>
                <a:latin typeface="Arial"/>
              </a:rPr>
              <a:t>- Плановое значение 2030г. -88 %</a:t>
            </a:r>
            <a:endParaRPr lang="ru-RU" sz="900" b="0" strike="noStrike" spc="-1">
              <a:latin typeface="Arial"/>
            </a:endParaRPr>
          </a:p>
        </p:txBody>
      </p:sp>
      <p:sp>
        <p:nvSpPr>
          <p:cNvPr id="599" name="CustomShape 26"/>
          <p:cNvSpPr/>
          <p:nvPr/>
        </p:nvSpPr>
        <p:spPr>
          <a:xfrm>
            <a:off x="609480" y="3144240"/>
            <a:ext cx="2569680" cy="1612080"/>
          </a:xfrm>
          <a:prstGeom prst="rect">
            <a:avLst/>
          </a:prstGeom>
          <a:noFill/>
          <a:ln w="9360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0" name="CustomShape 27"/>
          <p:cNvSpPr/>
          <p:nvPr/>
        </p:nvSpPr>
        <p:spPr>
          <a:xfrm>
            <a:off x="789120" y="3664800"/>
            <a:ext cx="2226240" cy="81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</a:rPr>
              <a:t>ТОЛЬКО РЕАЛЬНЫЕ ФОТО / ЭСКИЗЫ ОБЪЕКТОВ</a:t>
            </a:r>
            <a:br/>
            <a:r>
              <a:rPr lang="ru-RU" sz="1200" b="0" strike="noStrike" spc="-1">
                <a:solidFill>
                  <a:srgbClr val="000000"/>
                </a:solidFill>
                <a:latin typeface="Arial"/>
              </a:rPr>
              <a:t>(при наличии)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601" name="CustomShape 28"/>
          <p:cNvSpPr/>
          <p:nvPr/>
        </p:nvSpPr>
        <p:spPr>
          <a:xfrm>
            <a:off x="3566520" y="3810592"/>
            <a:ext cx="6233400" cy="2728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FFFFFF"/>
                </a:solidFill>
                <a:latin typeface="Montserrat"/>
              </a:rPr>
              <a:t>Не обеспечено финансированием 2023-2025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603" name="CustomShape 30"/>
          <p:cNvSpPr/>
          <p:nvPr/>
        </p:nvSpPr>
        <p:spPr>
          <a:xfrm>
            <a:off x="3481920" y="2350376"/>
            <a:ext cx="6233400" cy="5063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0070C0"/>
                </a:solidFill>
                <a:latin typeface="Arial"/>
              </a:rPr>
              <a:t>Открытие точки роста на базе МБОУ «</a:t>
            </a:r>
            <a:r>
              <a:rPr lang="ru-RU" sz="900" b="1" strike="noStrike" spc="-1" dirty="0" err="1">
                <a:solidFill>
                  <a:srgbClr val="0070C0"/>
                </a:solidFill>
                <a:latin typeface="Arial"/>
              </a:rPr>
              <a:t>Сарсинская</a:t>
            </a:r>
            <a:r>
              <a:rPr lang="ru-RU" sz="900" b="1" strike="noStrike" spc="-1" dirty="0">
                <a:solidFill>
                  <a:srgbClr val="0070C0"/>
                </a:solidFill>
                <a:latin typeface="Arial"/>
              </a:rPr>
              <a:t> СОШ им. А.М. Карпова»</a:t>
            </a: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Создание условий для углублённого изучения учебных предметов: химия, биология, технология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Срок реализации – 2022 г.</a:t>
            </a:r>
            <a:r>
              <a:rPr lang="ru-RU" sz="900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Приказ Министерства образования и науки от 29.11.2021 № 26-01-06-1222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604" name="CustomShape 31"/>
          <p:cNvSpPr/>
          <p:nvPr/>
        </p:nvSpPr>
        <p:spPr>
          <a:xfrm>
            <a:off x="9916560" y="2432128"/>
            <a:ext cx="2128778" cy="5063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000000"/>
                </a:solidFill>
                <a:latin typeface="Arial"/>
              </a:rPr>
              <a:t>Всего – 4,9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 млн руб.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ФБ – 0,5 млн руб.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КБ – 2,2 млн </a:t>
            </a:r>
            <a:r>
              <a:rPr lang="ru-RU" sz="900" b="0" strike="noStrike" spc="-1" dirty="0" err="1">
                <a:solidFill>
                  <a:srgbClr val="000000"/>
                </a:solidFill>
                <a:latin typeface="Arial"/>
              </a:rPr>
              <a:t>руб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.,МБ – 2,2 млн руб.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605" name="TextShape 32"/>
          <p:cNvSpPr txBox="1"/>
          <p:nvPr/>
        </p:nvSpPr>
        <p:spPr>
          <a:xfrm>
            <a:off x="11409000" y="6380100"/>
            <a:ext cx="783000" cy="5785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b="1" strike="noStrike" spc="-1" dirty="0">
                <a:solidFill>
                  <a:srgbClr val="BFBFBF"/>
                </a:solidFill>
                <a:latin typeface="Arial Narrow"/>
              </a:rPr>
              <a:t>11</a:t>
            </a:r>
            <a:endParaRPr lang="ru-RU" b="0" strike="noStrike" spc="-1" dirty="0">
              <a:latin typeface="Times New Roman"/>
            </a:endParaRPr>
          </a:p>
        </p:txBody>
      </p:sp>
      <p:pic>
        <p:nvPicPr>
          <p:cNvPr id="606" name="Picture 2"/>
          <p:cNvPicPr/>
          <p:nvPr/>
        </p:nvPicPr>
        <p:blipFill>
          <a:blip r:embed="rId6"/>
          <a:stretch/>
        </p:blipFill>
        <p:spPr>
          <a:xfrm>
            <a:off x="576720" y="3321720"/>
            <a:ext cx="2591640" cy="1667520"/>
          </a:xfrm>
          <a:prstGeom prst="rect">
            <a:avLst/>
          </a:prstGeom>
          <a:ln>
            <a:noFill/>
          </a:ln>
        </p:spPr>
      </p:pic>
      <p:pic>
        <p:nvPicPr>
          <p:cNvPr id="607" name="Picture 3"/>
          <p:cNvPicPr/>
          <p:nvPr/>
        </p:nvPicPr>
        <p:blipFill>
          <a:blip r:embed="rId7"/>
          <a:stretch/>
        </p:blipFill>
        <p:spPr>
          <a:xfrm>
            <a:off x="587520" y="5166720"/>
            <a:ext cx="2569680" cy="1612080"/>
          </a:xfrm>
          <a:prstGeom prst="rect">
            <a:avLst/>
          </a:prstGeom>
          <a:ln>
            <a:noFill/>
          </a:ln>
        </p:spPr>
      </p:pic>
      <p:sp>
        <p:nvSpPr>
          <p:cNvPr id="608" name="CustomShape 33"/>
          <p:cNvSpPr/>
          <p:nvPr/>
        </p:nvSpPr>
        <p:spPr>
          <a:xfrm>
            <a:off x="3477960" y="4627180"/>
            <a:ext cx="6205320" cy="506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0070C0"/>
                </a:solidFill>
                <a:latin typeface="Montserrat"/>
              </a:rPr>
              <a:t>Открытие точек роста на базе 8 образовательных учреждений</a:t>
            </a:r>
            <a:endParaRPr lang="ru-RU" sz="1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Ремонт помещений, приобретение оборудования, мебели, пособий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Срок реализации – 2024г., НЦ «Образование» ФП «Современная школа»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b="0" strike="noStrike" spc="-1" dirty="0">
              <a:latin typeface="Arial"/>
            </a:endParaRPr>
          </a:p>
        </p:txBody>
      </p:sp>
      <p:sp>
        <p:nvSpPr>
          <p:cNvPr id="609" name="CustomShape 34"/>
          <p:cNvSpPr/>
          <p:nvPr/>
        </p:nvSpPr>
        <p:spPr>
          <a:xfrm>
            <a:off x="9902880" y="4449103"/>
            <a:ext cx="1964520" cy="409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000000"/>
                </a:solidFill>
                <a:latin typeface="Arial"/>
              </a:rPr>
              <a:t>Всего – 27,2 млн. руб.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МБ – 12,0 млн. руб.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70C0"/>
                </a:solidFill>
                <a:latin typeface="Arial"/>
              </a:rPr>
              <a:t>Потребность – 15,2 млн. руб.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610" name="CustomShape 35"/>
          <p:cNvSpPr/>
          <p:nvPr/>
        </p:nvSpPr>
        <p:spPr>
          <a:xfrm>
            <a:off x="3481560" y="4836996"/>
            <a:ext cx="6350040" cy="69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0070C0"/>
                </a:solidFill>
              </a:rPr>
              <a:t>Обустройство прогулочных зон в 4 детских садах: </a:t>
            </a:r>
            <a:r>
              <a:rPr lang="ru-RU" sz="900" b="0" strike="noStrike" spc="-1" dirty="0">
                <a:solidFill>
                  <a:srgbClr val="000000"/>
                </a:solidFill>
              </a:rPr>
              <a:t>д/с «Радуга» (</a:t>
            </a:r>
            <a:r>
              <a:rPr lang="ru-RU" sz="900" b="0" strike="noStrike" spc="-1" dirty="0" err="1">
                <a:solidFill>
                  <a:srgbClr val="000000"/>
                </a:solidFill>
              </a:rPr>
              <a:t>р.п</a:t>
            </a:r>
            <a:r>
              <a:rPr lang="ru-RU" sz="900" b="0" strike="noStrike" spc="-1" dirty="0">
                <a:solidFill>
                  <a:srgbClr val="000000"/>
                </a:solidFill>
              </a:rPr>
              <a:t>. Октябрьский, ул. Газовиков, ул. Спортивная</a:t>
            </a:r>
            <a:r>
              <a:rPr lang="ru-RU" sz="900" strike="noStrike" spc="-1" dirty="0">
                <a:solidFill>
                  <a:srgbClr val="000000"/>
                </a:solidFill>
              </a:rPr>
              <a:t>), д/с «Аленушка» (</a:t>
            </a:r>
            <a:r>
              <a:rPr lang="ru-RU" sz="900" strike="noStrike" spc="-1" dirty="0" err="1">
                <a:solidFill>
                  <a:srgbClr val="000000"/>
                </a:solidFill>
              </a:rPr>
              <a:t>р.п.Сарс</a:t>
            </a:r>
            <a:r>
              <a:rPr lang="ru-RU" sz="900" strike="noStrike" spc="-1" dirty="0">
                <a:solidFill>
                  <a:srgbClr val="000000"/>
                </a:solidFill>
              </a:rPr>
              <a:t>, Микрорайон), </a:t>
            </a:r>
            <a:r>
              <a:rPr lang="ru-RU" sz="900" strike="noStrike" spc="-1" dirty="0" err="1">
                <a:solidFill>
                  <a:srgbClr val="000000"/>
                </a:solidFill>
              </a:rPr>
              <a:t>Енапаевский</a:t>
            </a:r>
            <a:r>
              <a:rPr lang="ru-RU" sz="900" strike="noStrike" spc="-1" dirty="0">
                <a:solidFill>
                  <a:srgbClr val="000000"/>
                </a:solidFill>
              </a:rPr>
              <a:t>,  В-</a:t>
            </a:r>
            <a:r>
              <a:rPr lang="ru-RU" sz="900" strike="noStrike" spc="-1" dirty="0" err="1">
                <a:solidFill>
                  <a:srgbClr val="000000"/>
                </a:solidFill>
              </a:rPr>
              <a:t>Тюшевской</a:t>
            </a:r>
            <a:r>
              <a:rPr lang="ru-RU" sz="900" strike="noStrike" spc="-1" dirty="0">
                <a:solidFill>
                  <a:srgbClr val="000000"/>
                </a:solidFill>
              </a:rPr>
              <a:t> д/с</a:t>
            </a:r>
            <a:endParaRPr lang="ru-RU" sz="900" strike="noStrike" spc="-1" dirty="0"/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</a:rPr>
              <a:t>Срок реализации – 2025г., Пост. ППК от 31.12.2017 №6-п (конкурс)</a:t>
            </a:r>
            <a:endParaRPr lang="ru-RU" sz="900" b="0" strike="noStrike" spc="-1" dirty="0"/>
          </a:p>
        </p:txBody>
      </p:sp>
      <p:sp>
        <p:nvSpPr>
          <p:cNvPr id="611" name="CustomShape 36"/>
          <p:cNvSpPr/>
          <p:nvPr/>
        </p:nvSpPr>
        <p:spPr>
          <a:xfrm>
            <a:off x="3535920" y="5023838"/>
            <a:ext cx="6205320" cy="69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2" name="CustomShape 37"/>
          <p:cNvSpPr/>
          <p:nvPr/>
        </p:nvSpPr>
        <p:spPr>
          <a:xfrm>
            <a:off x="9916560" y="4938329"/>
            <a:ext cx="1964520" cy="52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000000"/>
                </a:solidFill>
                <a:latin typeface="Arial"/>
              </a:rPr>
              <a:t>Всего- 4 млн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ФБ- 2,66 млн. руб.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КБ – 0,14 млн. руб.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МБ – 1,2 млн. руб.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613" name="CustomShape 38"/>
          <p:cNvSpPr/>
          <p:nvPr/>
        </p:nvSpPr>
        <p:spPr>
          <a:xfrm>
            <a:off x="3468862" y="6180194"/>
            <a:ext cx="6214418" cy="582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0070C0"/>
                </a:solidFill>
                <a:latin typeface="Montserrat"/>
              </a:rPr>
              <a:t>Капитальный ремонт 3 образовательных учреждений МБОУ «Октябрьская СОШ №1», МКОУ «</a:t>
            </a:r>
            <a:r>
              <a:rPr lang="ru-RU" sz="1000" b="1" strike="noStrike" spc="-1" dirty="0" err="1">
                <a:solidFill>
                  <a:srgbClr val="0070C0"/>
                </a:solidFill>
                <a:latin typeface="Montserrat"/>
              </a:rPr>
              <a:t>Енапаевская</a:t>
            </a:r>
            <a:r>
              <a:rPr lang="ru-RU" sz="1000" b="1" strike="noStrike" spc="-1" dirty="0">
                <a:solidFill>
                  <a:srgbClr val="0070C0"/>
                </a:solidFill>
                <a:latin typeface="Montserrat"/>
              </a:rPr>
              <a:t> СОШ», коррекционная школа</a:t>
            </a:r>
            <a:endParaRPr lang="ru-RU" sz="1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strike="noStrike" spc="-1" dirty="0">
                <a:latin typeface="Montserrat"/>
              </a:rPr>
              <a:t>Ремонт пищеблоков, </a:t>
            </a:r>
            <a:r>
              <a:rPr lang="ru-RU" sz="1000" strike="noStrike" spc="-1" dirty="0">
                <a:solidFill>
                  <a:srgbClr val="000000"/>
                </a:solidFill>
                <a:latin typeface="Montserrat"/>
              </a:rPr>
              <a:t>систем водоснабжения, канализации, </a:t>
            </a:r>
            <a:r>
              <a:rPr lang="ru-RU" sz="1000" strike="noStrike" spc="-1" dirty="0">
                <a:latin typeface="Montserrat"/>
              </a:rPr>
              <a:t>отопления, полов</a:t>
            </a:r>
            <a:endParaRPr lang="ru-RU" sz="100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Срок реализации: 2023г., ПСД (МБ), 2026-2027гг – ремонт Программа РФ «Развитие образования»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b="0" strike="noStrike" spc="-1" dirty="0">
              <a:latin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7516802-B3F6-46A5-BE29-24F886B713B0}"/>
              </a:ext>
            </a:extLst>
          </p:cNvPr>
          <p:cNvSpPr/>
          <p:nvPr/>
        </p:nvSpPr>
        <p:spPr>
          <a:xfrm>
            <a:off x="3481920" y="1665931"/>
            <a:ext cx="6272640" cy="299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>
                <a:solidFill>
                  <a:srgbClr val="0070C0"/>
                </a:solidFill>
              </a:rPr>
              <a:t>Капитальный ремонт МКОУ «</a:t>
            </a:r>
            <a:r>
              <a:rPr lang="ru-RU" sz="900" b="1" dirty="0" err="1">
                <a:solidFill>
                  <a:srgbClr val="0070C0"/>
                </a:solidFill>
              </a:rPr>
              <a:t>Енапаевская</a:t>
            </a:r>
            <a:r>
              <a:rPr lang="ru-RU" sz="900" b="1" dirty="0">
                <a:solidFill>
                  <a:srgbClr val="0070C0"/>
                </a:solidFill>
              </a:rPr>
              <a:t> СОШ»</a:t>
            </a:r>
          </a:p>
          <a:p>
            <a:r>
              <a:rPr lang="ru-RU" sz="900" dirty="0">
                <a:solidFill>
                  <a:schemeClr val="tx1"/>
                </a:solidFill>
              </a:rPr>
              <a:t>Срок реализации – 2022г., Пост. ППК 718-п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9AEDEAF-47E0-4DE4-BA81-F520F16D2BEC}"/>
              </a:ext>
            </a:extLst>
          </p:cNvPr>
          <p:cNvSpPr/>
          <p:nvPr/>
        </p:nvSpPr>
        <p:spPr>
          <a:xfrm>
            <a:off x="9916560" y="1699450"/>
            <a:ext cx="2275440" cy="239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>
                <a:solidFill>
                  <a:schemeClr val="tx1"/>
                </a:solidFill>
              </a:rPr>
              <a:t>Всего – 24,1 млн. руб</a:t>
            </a:r>
            <a:r>
              <a:rPr lang="ru-RU" sz="900" dirty="0">
                <a:solidFill>
                  <a:schemeClr val="tx1"/>
                </a:solidFill>
              </a:rPr>
              <a:t>.</a:t>
            </a:r>
          </a:p>
          <a:p>
            <a:r>
              <a:rPr lang="ru-RU" sz="900" dirty="0">
                <a:solidFill>
                  <a:schemeClr val="tx1"/>
                </a:solidFill>
              </a:rPr>
              <a:t>КБ-12,05 млн. руб.,МБ-12,05 млн. руб.</a:t>
            </a:r>
            <a:endParaRPr lang="ru-RU" sz="9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C7EFA61-E147-4713-8AEE-E4E05D03D21E}"/>
              </a:ext>
            </a:extLst>
          </p:cNvPr>
          <p:cNvSpPr/>
          <p:nvPr/>
        </p:nvSpPr>
        <p:spPr>
          <a:xfrm>
            <a:off x="3468862" y="3452272"/>
            <a:ext cx="6269760" cy="380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>
                <a:solidFill>
                  <a:srgbClr val="0070C0"/>
                </a:solidFill>
              </a:rPr>
              <a:t>Текущий ремонт 3 образовательных учреждений </a:t>
            </a:r>
            <a:r>
              <a:rPr lang="ru-RU" sz="900" dirty="0">
                <a:solidFill>
                  <a:schemeClr val="tx1"/>
                </a:solidFill>
              </a:rPr>
              <a:t>(школа №1 </a:t>
            </a:r>
            <a:r>
              <a:rPr lang="ru-RU" sz="900" dirty="0" err="1">
                <a:solidFill>
                  <a:schemeClr val="tx1"/>
                </a:solidFill>
              </a:rPr>
              <a:t>р.п</a:t>
            </a:r>
            <a:r>
              <a:rPr lang="ru-RU" sz="900" dirty="0">
                <a:solidFill>
                  <a:schemeClr val="tx1"/>
                </a:solidFill>
              </a:rPr>
              <a:t>. Октябрьский, коррекционная школа</a:t>
            </a:r>
          </a:p>
          <a:p>
            <a:r>
              <a:rPr lang="ru-RU" sz="900" dirty="0" err="1">
                <a:solidFill>
                  <a:schemeClr val="tx1"/>
                </a:solidFill>
              </a:rPr>
              <a:t>р.п</a:t>
            </a:r>
            <a:r>
              <a:rPr lang="ru-RU" sz="900" dirty="0">
                <a:solidFill>
                  <a:schemeClr val="tx1"/>
                </a:solidFill>
              </a:rPr>
              <a:t>. Сарс, детский сад в </a:t>
            </a:r>
            <a:r>
              <a:rPr lang="ru-RU" sz="900" dirty="0" err="1">
                <a:solidFill>
                  <a:schemeClr val="tx1"/>
                </a:solidFill>
              </a:rPr>
              <a:t>р.п</a:t>
            </a:r>
            <a:r>
              <a:rPr lang="ru-RU" sz="900" dirty="0">
                <a:solidFill>
                  <a:schemeClr val="tx1"/>
                </a:solidFill>
              </a:rPr>
              <a:t>. Сарс)</a:t>
            </a:r>
          </a:p>
          <a:p>
            <a:r>
              <a:rPr lang="ru-RU" sz="900" dirty="0">
                <a:solidFill>
                  <a:schemeClr val="tx1"/>
                </a:solidFill>
              </a:rPr>
              <a:t>Срок реализации – 2024г., </a:t>
            </a:r>
            <a:r>
              <a:rPr lang="ru-RU" sz="900" spc="-1" dirty="0">
                <a:solidFill>
                  <a:srgbClr val="000000"/>
                </a:solidFill>
              </a:rPr>
              <a:t>Пост. ППК от 10.04.2015 № 206-п</a:t>
            </a:r>
            <a:endParaRPr lang="ru-RU" sz="900" dirty="0">
              <a:solidFill>
                <a:schemeClr val="tx1"/>
              </a:solidFill>
            </a:endParaRPr>
          </a:p>
          <a:p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92CB34F-A10F-42D3-B03C-54C94CF996ED}"/>
              </a:ext>
            </a:extLst>
          </p:cNvPr>
          <p:cNvSpPr/>
          <p:nvPr/>
        </p:nvSpPr>
        <p:spPr>
          <a:xfrm>
            <a:off x="9916560" y="3354002"/>
            <a:ext cx="1964520" cy="40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>
                <a:solidFill>
                  <a:schemeClr val="tx1"/>
                </a:solidFill>
              </a:rPr>
              <a:t>Всего -10,37 млн. руб.</a:t>
            </a:r>
          </a:p>
          <a:p>
            <a:r>
              <a:rPr lang="ru-RU" sz="900" dirty="0">
                <a:solidFill>
                  <a:schemeClr val="tx1"/>
                </a:solidFill>
              </a:rPr>
              <a:t>КБ- 7,77 млн. руб.</a:t>
            </a:r>
          </a:p>
          <a:p>
            <a:r>
              <a:rPr lang="ru-RU" sz="900" dirty="0">
                <a:solidFill>
                  <a:schemeClr val="tx1"/>
                </a:solidFill>
              </a:rPr>
              <a:t>МБ – 2,6 млн. руб.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CustomShape 1"/>
          <p:cNvSpPr/>
          <p:nvPr/>
        </p:nvSpPr>
        <p:spPr>
          <a:xfrm>
            <a:off x="155520" y="967680"/>
            <a:ext cx="3177720" cy="5783760"/>
          </a:xfrm>
          <a:prstGeom prst="rect">
            <a:avLst/>
          </a:prstGeom>
          <a:solidFill>
            <a:schemeClr val="bg1">
              <a:lumMod val="95000"/>
            </a:schemeClr>
          </a:solidFill>
          <a:ln w="93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5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16" name="Рисунок 5"/>
          <p:cNvPicPr/>
          <p:nvPr/>
        </p:nvPicPr>
        <p:blipFill>
          <a:blip r:embed="rId3"/>
          <a:stretch/>
        </p:blipFill>
        <p:spPr>
          <a:xfrm>
            <a:off x="228600" y="1848960"/>
            <a:ext cx="412560" cy="439560"/>
          </a:xfrm>
          <a:prstGeom prst="rect">
            <a:avLst/>
          </a:prstGeom>
          <a:ln>
            <a:noFill/>
          </a:ln>
        </p:spPr>
      </p:pic>
      <p:pic>
        <p:nvPicPr>
          <p:cNvPr id="617" name="Рисунок 6"/>
          <p:cNvPicPr/>
          <p:nvPr/>
        </p:nvPicPr>
        <p:blipFill>
          <a:blip r:embed="rId4"/>
          <a:stretch/>
        </p:blipFill>
        <p:spPr>
          <a:xfrm>
            <a:off x="190440" y="1013040"/>
            <a:ext cx="375840" cy="376560"/>
          </a:xfrm>
          <a:prstGeom prst="rect">
            <a:avLst/>
          </a:prstGeom>
          <a:ln>
            <a:noFill/>
          </a:ln>
        </p:spPr>
      </p:pic>
      <p:sp>
        <p:nvSpPr>
          <p:cNvPr id="618" name="CustomShape 3"/>
          <p:cNvSpPr/>
          <p:nvPr/>
        </p:nvSpPr>
        <p:spPr>
          <a:xfrm>
            <a:off x="567000" y="1062360"/>
            <a:ext cx="27666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ts val="1199"/>
              </a:lnSpc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</a:rPr>
              <a:t>Цель: </a:t>
            </a: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Создание условий для занятий физической культурой  и спортом 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619" name="CustomShape 4"/>
          <p:cNvSpPr/>
          <p:nvPr/>
        </p:nvSpPr>
        <p:spPr>
          <a:xfrm>
            <a:off x="567000" y="1602720"/>
            <a:ext cx="2756520" cy="162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</a:rPr>
              <a:t>Ожидаемый результат:</a:t>
            </a:r>
            <a:endParaRPr lang="ru-RU" sz="1100" b="0" strike="noStrike" spc="-1">
              <a:latin typeface="Arial"/>
            </a:endParaRPr>
          </a:p>
          <a:p>
            <a:pPr marL="171360" indent="-171000">
              <a:lnSpc>
                <a:spcPts val="1199"/>
              </a:lnSpc>
              <a:buClr>
                <a:srgbClr val="000000"/>
              </a:buClr>
              <a:buFont typeface="Arial"/>
              <a:buChar char="•"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Увеличение доли населения систематически занимающегося  физической культурой и спортом </a:t>
            </a:r>
            <a:endParaRPr lang="ru-RU" sz="1000" b="0" strike="noStrike" spc="-1">
              <a:latin typeface="Arial"/>
            </a:endParaRPr>
          </a:p>
          <a:p>
            <a:pPr marL="171360" indent="-171000">
              <a:lnSpc>
                <a:spcPts val="1199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-    Фактическое значение 2021г. – 48,2%</a:t>
            </a:r>
            <a:endParaRPr lang="ru-RU" sz="1000" b="0" strike="noStrike" spc="-1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Плановое значение 2030г. – 65,0 %</a:t>
            </a:r>
            <a:endParaRPr lang="ru-RU" sz="1000" b="0" strike="noStrike" spc="-1">
              <a:latin typeface="Arial"/>
            </a:endParaRPr>
          </a:p>
          <a:p>
            <a:pPr marL="171360" indent="-171000">
              <a:lnSpc>
                <a:spcPts val="1199"/>
              </a:lnSpc>
              <a:buClr>
                <a:srgbClr val="000000"/>
              </a:buClr>
              <a:buFont typeface="Arial"/>
              <a:buChar char="•"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Уровень обеспеченности населения спортивными сооружениями </a:t>
            </a:r>
            <a:endParaRPr lang="ru-RU" sz="1000" b="0" strike="noStrike" spc="-1">
              <a:latin typeface="Arial"/>
            </a:endParaRPr>
          </a:p>
          <a:p>
            <a:pPr marL="171360" indent="-171000">
              <a:lnSpc>
                <a:spcPts val="1199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-    Фактическое значение 2021г. – 91,3%</a:t>
            </a:r>
            <a:endParaRPr lang="ru-RU" sz="1000" b="0" strike="noStrike" spc="-1">
              <a:latin typeface="Arial"/>
            </a:endParaRPr>
          </a:p>
          <a:p>
            <a:pPr marL="171360" indent="-171000"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-    Плановое значение 2030г. – 98%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620" name="CustomShape 5"/>
          <p:cNvSpPr/>
          <p:nvPr/>
        </p:nvSpPr>
        <p:spPr>
          <a:xfrm>
            <a:off x="700920" y="3240"/>
            <a:ext cx="11166840" cy="5173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Montserrat"/>
              </a:rPr>
              <a:t>    </a:t>
            </a:r>
            <a:r>
              <a:rPr lang="ru-RU" sz="2200" b="1" strike="noStrike" spc="-1">
                <a:solidFill>
                  <a:srgbClr val="FFFFFF"/>
                </a:solidFill>
                <a:latin typeface="Arial"/>
              </a:rPr>
              <a:t>Спорт</a:t>
            </a:r>
            <a:endParaRPr lang="ru-RU" sz="2200" b="0" strike="noStrike" spc="-1">
              <a:latin typeface="Arial"/>
            </a:endParaRPr>
          </a:p>
        </p:txBody>
      </p:sp>
      <p:pic>
        <p:nvPicPr>
          <p:cNvPr id="621" name="Рисунок 39"/>
          <p:cNvPicPr/>
          <p:nvPr/>
        </p:nvPicPr>
        <p:blipFill>
          <a:blip r:embed="rId5"/>
          <a:stretch/>
        </p:blipFill>
        <p:spPr>
          <a:xfrm>
            <a:off x="460440" y="720"/>
            <a:ext cx="522000" cy="522720"/>
          </a:xfrm>
          <a:prstGeom prst="rect">
            <a:avLst/>
          </a:prstGeom>
          <a:ln>
            <a:noFill/>
          </a:ln>
        </p:spPr>
      </p:pic>
      <p:graphicFrame>
        <p:nvGraphicFramePr>
          <p:cNvPr id="622" name="Table 6"/>
          <p:cNvGraphicFramePr/>
          <p:nvPr>
            <p:extLst>
              <p:ext uri="{D42A27DB-BD31-4B8C-83A1-F6EECF244321}">
                <p14:modId xmlns:p14="http://schemas.microsoft.com/office/powerpoint/2010/main" val="2422534128"/>
              </p:ext>
            </p:extLst>
          </p:nvPr>
        </p:nvGraphicFramePr>
        <p:xfrm>
          <a:off x="3333240" y="520560"/>
          <a:ext cx="8696160" cy="6175129"/>
        </p:xfrm>
        <a:graphic>
          <a:graphicData uri="http://schemas.openxmlformats.org/drawingml/2006/table">
            <a:tbl>
              <a:tblPr/>
              <a:tblGrid>
                <a:gridCol w="675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0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Обеспечено финансированием 2022-2025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ФИНАНСЫ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C00000"/>
                          </a:solidFill>
                          <a:latin typeface="Arial"/>
                        </a:rPr>
                        <a:t>Ремонт крытой спортивной площадки  в МБОУ «Октябрьская СОШ №1», МБОУ «</a:t>
                      </a:r>
                      <a:r>
                        <a:rPr lang="ru-RU" sz="1100" b="1" strike="noStrike" spc="-1" dirty="0" err="1">
                          <a:solidFill>
                            <a:srgbClr val="C00000"/>
                          </a:solidFill>
                          <a:latin typeface="Arial"/>
                        </a:rPr>
                        <a:t>Сарсинская</a:t>
                      </a:r>
                      <a:r>
                        <a:rPr lang="ru-RU" sz="1100" b="1" strike="noStrike" spc="-1" dirty="0">
                          <a:solidFill>
                            <a:srgbClr val="C00000"/>
                          </a:solidFill>
                          <a:latin typeface="Arial"/>
                        </a:rPr>
                        <a:t> СОШ им. А.М. Карпова» (структурное подразделение  в д. </a:t>
                      </a:r>
                      <a:r>
                        <a:rPr lang="ru-RU" sz="1100" b="1" strike="noStrike" spc="-1" dirty="0" err="1">
                          <a:solidFill>
                            <a:srgbClr val="C00000"/>
                          </a:solidFill>
                          <a:latin typeface="Arial"/>
                        </a:rPr>
                        <a:t>Редькино</a:t>
                      </a:r>
                      <a:r>
                        <a:rPr lang="ru-RU" sz="1100" b="1" strike="noStrike" spc="-1" dirty="0">
                          <a:solidFill>
                            <a:srgbClr val="C00000"/>
                          </a:solidFill>
                          <a:latin typeface="Arial"/>
                        </a:rPr>
                        <a:t>)</a:t>
                      </a:r>
                      <a:endParaRPr lang="ru-RU" sz="11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Создание условий для занятий спортом детей и взрослого населения округа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2022г.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Пост. ППК от 14.03.2018 № 108-п </a:t>
                      </a: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Всего – 3,5</a:t>
                      </a: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млн. 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КБ – 1,9 млн. 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МБ – 1,6 млн. 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52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C00000"/>
                          </a:solidFill>
                          <a:latin typeface="Arial"/>
                        </a:rPr>
                        <a:t>Устройство открытых универсальных спортивных площадок в с. </a:t>
                      </a:r>
                      <a:r>
                        <a:rPr lang="ru-RU" sz="1100" b="1" strike="noStrike" spc="-1" dirty="0" err="1">
                          <a:solidFill>
                            <a:srgbClr val="C00000"/>
                          </a:solidFill>
                          <a:latin typeface="Arial"/>
                        </a:rPr>
                        <a:t>Енапаево</a:t>
                      </a:r>
                      <a:r>
                        <a:rPr lang="ru-RU" sz="1100" b="1" strike="noStrike" spc="-1" dirty="0">
                          <a:solidFill>
                            <a:srgbClr val="C00000"/>
                          </a:solidFill>
                          <a:latin typeface="Arial"/>
                        </a:rPr>
                        <a:t>, с. Петропавловск, </a:t>
                      </a:r>
                      <a:r>
                        <a:rPr lang="ru-RU" sz="1100" b="1" strike="noStrike" spc="-1" dirty="0" err="1">
                          <a:solidFill>
                            <a:srgbClr val="C00000"/>
                          </a:solidFill>
                          <a:latin typeface="Arial"/>
                        </a:rPr>
                        <a:t>р.п</a:t>
                      </a:r>
                      <a:r>
                        <a:rPr lang="ru-RU" sz="1100" b="1" strike="noStrike" spc="-1" dirty="0">
                          <a:solidFill>
                            <a:srgbClr val="C00000"/>
                          </a:solidFill>
                          <a:latin typeface="Arial"/>
                        </a:rPr>
                        <a:t>. Сарс (коррекционная школа)</a:t>
                      </a:r>
                      <a:endParaRPr lang="ru-RU" sz="11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Развитие спортивной инфраструктуры и материально-технической базы для жителей округа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2022г.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Пост. ППК от 14.03.2018 № 108-п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Всего – 9,6</a:t>
                      </a: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млн. руб</a:t>
                      </a: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КБ –7,1 млн. 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МБ –2,5 млн. 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Не обеспечено финансированием 2022-2025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8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C00000"/>
                          </a:solidFill>
                          <a:latin typeface="Arial"/>
                        </a:rPr>
                        <a:t>Устройство 3 хоккейных площадок в </a:t>
                      </a:r>
                      <a:r>
                        <a:rPr lang="ru-RU" sz="1100" b="1" strike="noStrike" spc="-1" dirty="0" err="1">
                          <a:solidFill>
                            <a:srgbClr val="C00000"/>
                          </a:solidFill>
                          <a:latin typeface="Arial"/>
                        </a:rPr>
                        <a:t>р.п</a:t>
                      </a:r>
                      <a:r>
                        <a:rPr lang="ru-RU" sz="1100" b="1" strike="noStrike" spc="-1" dirty="0">
                          <a:solidFill>
                            <a:srgbClr val="C00000"/>
                          </a:solidFill>
                          <a:latin typeface="Arial"/>
                        </a:rPr>
                        <a:t>. Октябрьский (южная и северная часть посёлка), </a:t>
                      </a:r>
                      <a:endParaRPr lang="ru-RU" sz="11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 dirty="0" err="1">
                          <a:solidFill>
                            <a:srgbClr val="C00000"/>
                          </a:solidFill>
                          <a:latin typeface="Arial"/>
                        </a:rPr>
                        <a:t>р.п</a:t>
                      </a:r>
                      <a:r>
                        <a:rPr lang="ru-RU" sz="1100" b="1" strike="noStrike" spc="-1" dirty="0">
                          <a:solidFill>
                            <a:srgbClr val="C00000"/>
                          </a:solidFill>
                          <a:latin typeface="Arial"/>
                        </a:rPr>
                        <a:t>. Сарс</a:t>
                      </a:r>
                      <a:endParaRPr lang="ru-RU" sz="11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Развитие спортивной инфраструктуры и материально-технической базы для жителей округа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2023-2025г.  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Пост. ППК от 14.03.2018 № 108-п </a:t>
                      </a: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Всего – 15,7 млн. 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C00000"/>
                          </a:solidFill>
                          <a:latin typeface="Arial"/>
                        </a:rPr>
                        <a:t>Конкурсный отбор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6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C00000"/>
                          </a:solidFill>
                          <a:latin typeface="Arial"/>
                        </a:rPr>
                        <a:t>Строительство модульного здания лыжной базы</a:t>
                      </a:r>
                      <a:endParaRPr lang="ru-RU" sz="11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Создание условий для развития на территории округа зимних видов спорта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2023г. Пост. ППК от 28.11.2019 № 861-п</a:t>
                      </a: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Всего – 7,5 млн.руб.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КБ – 5,3 млн. 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МБ – 2,2 млн. 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C00000"/>
                          </a:solidFill>
                          <a:latin typeface="Arial"/>
                        </a:rPr>
                        <a:t>Конкурсный отбор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62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C00000"/>
                          </a:solidFill>
                          <a:latin typeface="Arial"/>
                        </a:rPr>
                        <a:t>Строительство </a:t>
                      </a:r>
                      <a:r>
                        <a:rPr lang="ru-RU" sz="1100" b="1" strike="noStrike" spc="-1" dirty="0" err="1">
                          <a:solidFill>
                            <a:srgbClr val="C00000"/>
                          </a:solidFill>
                          <a:latin typeface="Arial"/>
                        </a:rPr>
                        <a:t>скейт</a:t>
                      </a:r>
                      <a:r>
                        <a:rPr lang="ru-RU" sz="1100" b="1" strike="noStrike" spc="-1" dirty="0">
                          <a:solidFill>
                            <a:srgbClr val="C00000"/>
                          </a:solidFill>
                          <a:latin typeface="Arial"/>
                        </a:rPr>
                        <a:t>-парка в </a:t>
                      </a:r>
                      <a:r>
                        <a:rPr lang="ru-RU" sz="1100" b="1" strike="noStrike" spc="-1" dirty="0" err="1">
                          <a:solidFill>
                            <a:srgbClr val="C00000"/>
                          </a:solidFill>
                          <a:latin typeface="Arial"/>
                        </a:rPr>
                        <a:t>р.п</a:t>
                      </a:r>
                      <a:r>
                        <a:rPr lang="ru-RU" sz="1100" b="1" strike="noStrike" spc="-1" dirty="0">
                          <a:solidFill>
                            <a:srgbClr val="C00000"/>
                          </a:solidFill>
                          <a:latin typeface="Arial"/>
                        </a:rPr>
                        <a:t>. Октябрьский</a:t>
                      </a:r>
                      <a:endParaRPr lang="ru-RU" sz="11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Создание комфортных условий для занятия физической культурой и спортом для подростков и молодёжи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2023г. Пост. ППК от 14.03.2018 № 108-п </a:t>
                      </a: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Всего – 3,8 млн. 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C00000"/>
                          </a:solidFill>
                          <a:latin typeface="Arial"/>
                        </a:rPr>
                        <a:t>Конкурсный отбор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55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C00000"/>
                          </a:solidFill>
                          <a:latin typeface="Arial"/>
                        </a:rPr>
                        <a:t>Реконструкция стадиона «Чад»</a:t>
                      </a:r>
                      <a:endParaRPr lang="ru-RU" sz="11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 этап 2024г. – разработка ПСД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2 этап 2025г. -  замена трибун, беговых дорожек, обустройство искусственного покрытия на футбольном поле, установка раздевалок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2024-2025гг. Пост. ППК от 06.03.2020 № 104-п</a:t>
                      </a: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Всего – 80,0 млн. 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МБ – 10,0 млн. 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C00000"/>
                          </a:solidFill>
                          <a:latin typeface="Arial"/>
                        </a:rPr>
                        <a:t>Потребность – 70,0 млн. 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Не обеспечено финансированием 2026-2030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3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C00000"/>
                          </a:solidFill>
                          <a:latin typeface="Arial"/>
                        </a:rPr>
                        <a:t>Строительство одноэтажного </a:t>
                      </a:r>
                      <a:r>
                        <a:rPr lang="ru-RU" sz="1100" b="1" strike="noStrike" spc="-1" dirty="0" err="1">
                          <a:solidFill>
                            <a:srgbClr val="C00000"/>
                          </a:solidFill>
                          <a:latin typeface="Arial"/>
                        </a:rPr>
                        <a:t>ФОКа</a:t>
                      </a:r>
                      <a:r>
                        <a:rPr lang="ru-RU" sz="1100" b="1" strike="noStrike" spc="-1" dirty="0">
                          <a:solidFill>
                            <a:srgbClr val="C00000"/>
                          </a:solidFill>
                          <a:latin typeface="Arial"/>
                        </a:rPr>
                        <a:t> с бассейном в </a:t>
                      </a:r>
                      <a:r>
                        <a:rPr lang="ru-RU" sz="1100" b="1" strike="noStrike" spc="-1" dirty="0" err="1">
                          <a:solidFill>
                            <a:srgbClr val="C00000"/>
                          </a:solidFill>
                          <a:latin typeface="Arial"/>
                        </a:rPr>
                        <a:t>р.п</a:t>
                      </a:r>
                      <a:r>
                        <a:rPr lang="ru-RU" sz="1100" b="1" strike="noStrike" spc="-1" dirty="0">
                          <a:solidFill>
                            <a:srgbClr val="C00000"/>
                          </a:solidFill>
                          <a:latin typeface="Arial"/>
                        </a:rPr>
                        <a:t>. Октябрьский</a:t>
                      </a:r>
                      <a:endParaRPr lang="ru-RU" sz="11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2026-2027гг.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Источник не определен</a:t>
                      </a: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Всего – 220,0 млн. руб.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Внебюджет</a:t>
                      </a: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– 20,0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C00000"/>
                          </a:solidFill>
                          <a:latin typeface="Arial"/>
                        </a:rPr>
                        <a:t>Потребность – 200,0 </a:t>
                      </a:r>
                      <a:r>
                        <a:rPr lang="ru-RU" sz="900" b="1" strike="noStrike" spc="-1" dirty="0" err="1">
                          <a:solidFill>
                            <a:srgbClr val="C00000"/>
                          </a:solidFill>
                          <a:latin typeface="Arial"/>
                        </a:rPr>
                        <a:t>млн.руб</a:t>
                      </a:r>
                      <a:r>
                        <a:rPr lang="ru-RU" sz="900" b="1" strike="noStrike" spc="-1" dirty="0">
                          <a:solidFill>
                            <a:srgbClr val="C00000"/>
                          </a:solidFill>
                          <a:latin typeface="Arial"/>
                        </a:rPr>
                        <a:t>.</a:t>
                      </a: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23" name="TextShape 7"/>
          <p:cNvSpPr txBox="1"/>
          <p:nvPr/>
        </p:nvSpPr>
        <p:spPr>
          <a:xfrm>
            <a:off x="11775480" y="6493320"/>
            <a:ext cx="4165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b="0" strike="noStrike" spc="-1" dirty="0">
                <a:solidFill>
                  <a:srgbClr val="8B8B8B"/>
                </a:solidFill>
                <a:latin typeface="Arial Narrow" panose="020B0606020202030204" pitchFamily="34" charset="0"/>
              </a:rPr>
              <a:t>12</a:t>
            </a:r>
            <a:endParaRPr lang="ru-RU" b="0" strike="noStrike" spc="-1" dirty="0">
              <a:latin typeface="Arial Narrow" panose="020B0606020202030204" pitchFamily="34" charset="0"/>
            </a:endParaRPr>
          </a:p>
        </p:txBody>
      </p:sp>
      <p:pic>
        <p:nvPicPr>
          <p:cNvPr id="624" name="Picture 2"/>
          <p:cNvPicPr/>
          <p:nvPr/>
        </p:nvPicPr>
        <p:blipFill>
          <a:blip r:embed="rId6"/>
          <a:stretch/>
        </p:blipFill>
        <p:spPr>
          <a:xfrm>
            <a:off x="155520" y="3428280"/>
            <a:ext cx="3167640" cy="1395000"/>
          </a:xfrm>
          <a:prstGeom prst="rect">
            <a:avLst/>
          </a:prstGeom>
          <a:ln>
            <a:noFill/>
          </a:ln>
        </p:spPr>
      </p:pic>
      <p:pic>
        <p:nvPicPr>
          <p:cNvPr id="625" name="Picture 3"/>
          <p:cNvPicPr/>
          <p:nvPr/>
        </p:nvPicPr>
        <p:blipFill>
          <a:blip r:embed="rId7"/>
          <a:stretch/>
        </p:blipFill>
        <p:spPr>
          <a:xfrm>
            <a:off x="155520" y="5025960"/>
            <a:ext cx="3167640" cy="141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CustomShape 1"/>
          <p:cNvSpPr/>
          <p:nvPr/>
        </p:nvSpPr>
        <p:spPr>
          <a:xfrm>
            <a:off x="155520" y="645840"/>
            <a:ext cx="3177720" cy="5973480"/>
          </a:xfrm>
          <a:prstGeom prst="rect">
            <a:avLst/>
          </a:prstGeom>
          <a:solidFill>
            <a:schemeClr val="bg1">
              <a:lumMod val="95000"/>
            </a:schemeClr>
          </a:solidFill>
          <a:ln w="93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7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28" name="Рисунок 5"/>
          <p:cNvPicPr/>
          <p:nvPr/>
        </p:nvPicPr>
        <p:blipFill>
          <a:blip r:embed="rId3"/>
          <a:stretch/>
        </p:blipFill>
        <p:spPr>
          <a:xfrm>
            <a:off x="192240" y="1965960"/>
            <a:ext cx="399960" cy="425880"/>
          </a:xfrm>
          <a:prstGeom prst="rect">
            <a:avLst/>
          </a:prstGeom>
          <a:ln>
            <a:noFill/>
          </a:ln>
        </p:spPr>
      </p:pic>
      <p:pic>
        <p:nvPicPr>
          <p:cNvPr id="629" name="Рисунок 6"/>
          <p:cNvPicPr/>
          <p:nvPr/>
        </p:nvPicPr>
        <p:blipFill>
          <a:blip r:embed="rId4"/>
          <a:stretch/>
        </p:blipFill>
        <p:spPr>
          <a:xfrm>
            <a:off x="165600" y="909720"/>
            <a:ext cx="334440" cy="334800"/>
          </a:xfrm>
          <a:prstGeom prst="rect">
            <a:avLst/>
          </a:prstGeom>
          <a:ln>
            <a:noFill/>
          </a:ln>
        </p:spPr>
      </p:pic>
      <p:sp>
        <p:nvSpPr>
          <p:cNvPr id="630" name="CustomShape 3"/>
          <p:cNvSpPr/>
          <p:nvPr/>
        </p:nvSpPr>
        <p:spPr>
          <a:xfrm>
            <a:off x="500040" y="785520"/>
            <a:ext cx="2833200" cy="42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ts val="1301"/>
              </a:lnSpc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</a:rPr>
              <a:t>Цель:</a:t>
            </a: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 Создания современной инфраструктуры культурных объектов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631" name="CustomShape 4"/>
          <p:cNvSpPr/>
          <p:nvPr/>
        </p:nvSpPr>
        <p:spPr>
          <a:xfrm>
            <a:off x="592560" y="1709280"/>
            <a:ext cx="2741040" cy="101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</a:rPr>
              <a:t>Ожидаемый результат:</a:t>
            </a:r>
            <a:endParaRPr lang="ru-RU" sz="1100" b="0" strike="noStrike" spc="-1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Увеличение числа посещений культурных мероприятий: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- Фактическое значение 2021г. – 621243</a:t>
            </a:r>
            <a:endParaRPr lang="ru-RU" sz="1000" b="0" strike="noStrike" spc="-1">
              <a:latin typeface="Arial"/>
            </a:endParaRPr>
          </a:p>
          <a:p>
            <a:pPr marL="171360" indent="-171000"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- Плановое значение 2030г. – 1863720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</p:txBody>
      </p:sp>
      <p:sp>
        <p:nvSpPr>
          <p:cNvPr id="632" name="CustomShape 5"/>
          <p:cNvSpPr/>
          <p:nvPr/>
        </p:nvSpPr>
        <p:spPr>
          <a:xfrm>
            <a:off x="700920" y="12600"/>
            <a:ext cx="11166840" cy="517320"/>
          </a:xfrm>
          <a:prstGeom prst="rect">
            <a:avLst/>
          </a:prstGeom>
          <a:solidFill>
            <a:srgbClr val="DEB4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Montserrat"/>
              </a:rPr>
              <a:t>    </a:t>
            </a:r>
            <a:r>
              <a:rPr lang="ru-RU" sz="2200" b="1" strike="noStrike" spc="-1">
                <a:solidFill>
                  <a:srgbClr val="FFFFFF"/>
                </a:solidFill>
                <a:latin typeface="Arial"/>
              </a:rPr>
              <a:t>Культура</a:t>
            </a:r>
            <a:endParaRPr lang="ru-RU" sz="2200" b="0" strike="noStrike" spc="-1">
              <a:latin typeface="Arial"/>
            </a:endParaRPr>
          </a:p>
        </p:txBody>
      </p:sp>
      <p:pic>
        <p:nvPicPr>
          <p:cNvPr id="633" name="Рисунок 41"/>
          <p:cNvPicPr/>
          <p:nvPr/>
        </p:nvPicPr>
        <p:blipFill>
          <a:blip r:embed="rId5"/>
          <a:stretch/>
        </p:blipFill>
        <p:spPr>
          <a:xfrm>
            <a:off x="460440" y="10080"/>
            <a:ext cx="524520" cy="524520"/>
          </a:xfrm>
          <a:prstGeom prst="rect">
            <a:avLst/>
          </a:prstGeom>
          <a:ln>
            <a:noFill/>
          </a:ln>
        </p:spPr>
      </p:pic>
      <p:graphicFrame>
        <p:nvGraphicFramePr>
          <p:cNvPr id="634" name="Table 6"/>
          <p:cNvGraphicFramePr/>
          <p:nvPr>
            <p:extLst>
              <p:ext uri="{D42A27DB-BD31-4B8C-83A1-F6EECF244321}">
                <p14:modId xmlns:p14="http://schemas.microsoft.com/office/powerpoint/2010/main" val="4176250104"/>
              </p:ext>
            </p:extLst>
          </p:nvPr>
        </p:nvGraphicFramePr>
        <p:xfrm>
          <a:off x="3126120" y="271260"/>
          <a:ext cx="8910360" cy="6766560"/>
        </p:xfrm>
        <a:graphic>
          <a:graphicData uri="http://schemas.openxmlformats.org/drawingml/2006/table">
            <a:tbl>
              <a:tblPr/>
              <a:tblGrid>
                <a:gridCol w="6647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2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861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Обеспечено финансированием 2022-2025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solidFill>
                      <a:srgbClr val="DEB4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ФИНАНСЫ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2098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strike="noStrike" spc="-1" dirty="0">
                          <a:solidFill>
                            <a:srgbClr val="F68D00"/>
                          </a:solidFill>
                          <a:latin typeface="Arial"/>
                        </a:rPr>
                        <a:t>Текущий ремонт Дома культуры в </a:t>
                      </a:r>
                      <a:r>
                        <a:rPr lang="ru-RU" sz="1100" b="1" strike="noStrike" spc="-1" dirty="0" err="1">
                          <a:solidFill>
                            <a:srgbClr val="F68D00"/>
                          </a:solidFill>
                          <a:latin typeface="Arial"/>
                        </a:rPr>
                        <a:t>р.п</a:t>
                      </a:r>
                      <a:r>
                        <a:rPr lang="ru-RU" sz="1100" b="1" strike="noStrike" spc="-1" dirty="0">
                          <a:solidFill>
                            <a:srgbClr val="F68D00"/>
                          </a:solidFill>
                          <a:latin typeface="Arial"/>
                        </a:rPr>
                        <a:t>. Октябрьский</a:t>
                      </a:r>
                      <a:endParaRPr lang="ru-RU" sz="1100" b="0" strike="noStrike" spc="-1" dirty="0">
                        <a:latin typeface="Arial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Замена кровли, системы отопления, окон, ремонт фойе и входной группы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2022г. </a:t>
                      </a:r>
                      <a:r>
                        <a:rPr kumimoji="0" lang="ru-RU" sz="9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Пост. ППК от 31.03.2017 № 188-п, 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ПАО «Лукойл Пермь», Пост. ППК № 718-п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strike="noStrike" spc="-1" dirty="0">
                          <a:solidFill>
                            <a:srgbClr val="E46C0A"/>
                          </a:solidFill>
                          <a:latin typeface="Arial"/>
                        </a:rPr>
                        <a:t>Приобретение музыкальных инструментов для МБУ ДО «Детская школа искусств»</a:t>
                      </a:r>
                      <a:endParaRPr lang="ru-RU" sz="1100" b="0" strike="noStrike" spc="-1" dirty="0">
                        <a:latin typeface="Arial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2022г. НП «Культура», приказ Мин-</a:t>
                      </a:r>
                      <a:r>
                        <a:rPr lang="ru-RU" sz="9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ва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культуры ПК от 13.03.2020 № СЭД-27-01-09-29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strike="noStrike" spc="-1" dirty="0">
                          <a:solidFill>
                            <a:srgbClr val="E46C0A"/>
                          </a:solidFill>
                          <a:latin typeface="Arial"/>
                        </a:rPr>
                        <a:t>Реализация проекта «Социальный кинозал» 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(</a:t>
                      </a:r>
                      <a:r>
                        <a:rPr lang="ru-RU" sz="9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р.п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. Октябрьский, с. </a:t>
                      </a:r>
                      <a:r>
                        <a:rPr lang="ru-RU" sz="9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Ишимово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, с. Богородск), 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strike="noStrike" spc="-1" dirty="0">
                          <a:solidFill>
                            <a:srgbClr val="E46C0A"/>
                          </a:solidFill>
                          <a:latin typeface="Arial"/>
                        </a:rPr>
                        <a:t>Реализация проекта «Виртуальный концертный зал» </a:t>
                      </a:r>
                      <a:r>
                        <a:rPr lang="ru-RU" sz="10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(</a:t>
                      </a:r>
                      <a:r>
                        <a:rPr lang="ru-RU" sz="10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р.п</a:t>
                      </a:r>
                      <a:r>
                        <a:rPr lang="ru-RU" sz="10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. Октябрьский)</a:t>
                      </a:r>
                      <a:endParaRPr lang="ru-RU" sz="1000" b="0" strike="noStrike" spc="-1" dirty="0">
                        <a:latin typeface="Arial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2022г. Пост. ППК от 03.10.2013 № 1317, НП «Культура»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</a:rPr>
                        <a:t>Текущий ремонт домов культуры в с. </a:t>
                      </a:r>
                      <a:r>
                        <a:rPr kumimoji="0" lang="ru-RU" sz="1100" b="1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</a:rPr>
                        <a:t>Тюинск</a:t>
                      </a:r>
                      <a:r>
                        <a:rPr kumimoji="0" lang="ru-RU" sz="11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</a:rPr>
                        <a:t>, с. </a:t>
                      </a:r>
                      <a:r>
                        <a:rPr kumimoji="0" lang="ru-RU" sz="1100" b="1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</a:rPr>
                        <a:t>Леун</a:t>
                      </a:r>
                      <a:r>
                        <a:rPr kumimoji="0" lang="ru-RU" sz="11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</a:rPr>
                        <a:t>, д. </a:t>
                      </a:r>
                      <a:r>
                        <a:rPr kumimoji="0" lang="ru-RU" sz="1100" b="1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</a:rPr>
                        <a:t>Тляково</a:t>
                      </a:r>
                      <a:r>
                        <a:rPr kumimoji="0" lang="ru-RU" sz="11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</a:rPr>
                        <a:t>, д. </a:t>
                      </a:r>
                      <a:r>
                        <a:rPr kumimoji="0" lang="ru-RU" sz="1100" b="1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</a:rPr>
                        <a:t>Седяш</a:t>
                      </a:r>
                      <a:r>
                        <a:rPr kumimoji="0" lang="ru-RU" sz="11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</a:rPr>
                        <a:t>, д. Малый Сарс</a:t>
                      </a:r>
                      <a:endParaRPr kumimoji="0" lang="ru-RU" sz="11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Срок реализации – 2022г. Пост. ППК от 31.03.2017 № 188-п</a:t>
                      </a:r>
                      <a:endParaRPr kumimoji="0" lang="ru-RU" sz="9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</a:rPr>
                        <a:t>Текущий ремонт МБДОУ «Детская школа искусств» (3 корпус, ул. Пионерская,1)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Срок реализации – 2024г., </a:t>
                      </a:r>
                      <a:r>
                        <a:rPr kumimoji="0" lang="ru-RU" sz="9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Пост. ППК от 10.04.2015 № 206-п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</a:rPr>
                        <a:t>Текущий ремонт дома культуры в </a:t>
                      </a:r>
                      <a:r>
                        <a:rPr kumimoji="0" lang="ru-RU" sz="1100" b="1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</a:rPr>
                        <a:t>р.п</a:t>
                      </a:r>
                      <a:r>
                        <a:rPr kumimoji="0" lang="ru-RU" sz="11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</a:rPr>
                        <a:t>. Октябрьский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Срок реализации – 2023г., </a:t>
                      </a:r>
                      <a:r>
                        <a:rPr kumimoji="0" lang="ru-RU" sz="9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Пост. ППК от 10.04.2015 № 206-п</a:t>
                      </a: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3816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Всего – 22,7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ФБ- 2,2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КБ – 7,5 млн. </a:t>
                      </a:r>
                      <a:r>
                        <a:rPr lang="ru-RU" sz="9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руб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.,МБ – 8,0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Внебюджет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 – 5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Всего – 6,98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ФБ – 6,3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КБ- 0,33 млн. </a:t>
                      </a:r>
                      <a:r>
                        <a:rPr lang="ru-RU" sz="9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руб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.,МБ- 0,35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Всего – 0,65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КБ – 0,27 млн. </a:t>
                      </a:r>
                      <a:r>
                        <a:rPr lang="ru-RU" sz="9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руб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.,МБ- 0,38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Всего –6,0 млн. руб.</a:t>
                      </a:r>
                      <a:endParaRPr kumimoji="0" lang="ru-RU" sz="9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КБ – 3,0 млн.</a:t>
                      </a:r>
                      <a:r>
                        <a:rPr kumimoji="0" lang="ru-RU" sz="900" b="0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руб</a:t>
                      </a:r>
                      <a:r>
                        <a:rPr kumimoji="0" lang="ru-RU" sz="9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.,МБ – 3,0 </a:t>
                      </a:r>
                      <a:r>
                        <a:rPr kumimoji="0" lang="ru-RU" sz="900" b="0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млн.руб</a:t>
                      </a:r>
                      <a:r>
                        <a:rPr kumimoji="0" lang="ru-RU" sz="9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.</a:t>
                      </a:r>
                      <a:endParaRPr kumimoji="0" lang="ru-RU" sz="9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latin typeface="Arial"/>
                        </a:rPr>
                        <a:t>Всего- 4,0 млн. руб.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latin typeface="Arial"/>
                        </a:rPr>
                        <a:t>КБ-3 млн. руб., МБ-1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Всего- 4,0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КБ-3 млн. руб., МБ-1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3816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51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3816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3816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482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Не обеспечено финансированием 2022-2025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DEB4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7479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strike="noStrike" spc="-1" dirty="0">
                          <a:solidFill>
                            <a:srgbClr val="F68D00"/>
                          </a:solidFill>
                          <a:latin typeface="Arial"/>
                        </a:rPr>
                        <a:t>Строительство модульного ДК в д. </a:t>
                      </a:r>
                      <a:r>
                        <a:rPr lang="ru-RU" sz="1100" b="1" strike="noStrike" spc="-1" dirty="0" err="1">
                          <a:solidFill>
                            <a:srgbClr val="F68D00"/>
                          </a:solidFill>
                          <a:latin typeface="Arial"/>
                        </a:rPr>
                        <a:t>Атнягузи</a:t>
                      </a:r>
                      <a:r>
                        <a:rPr lang="ru-RU" sz="1100" b="1" strike="noStrike" spc="-1" dirty="0">
                          <a:solidFill>
                            <a:srgbClr val="F68D00"/>
                          </a:solidFill>
                          <a:latin typeface="Arial"/>
                        </a:rPr>
                        <a:t> на 50 мест</a:t>
                      </a:r>
                      <a:endParaRPr lang="ru-RU" sz="1100" b="0" strike="noStrike" spc="-1" dirty="0">
                        <a:latin typeface="Arial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Обеспечение доступа населения к объектам культуры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2023-2024гг.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ГП «Пермский край – территория культуры, от 3 октября 2013 г. N 1317-п, НП «Культура» 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strike="noStrike" spc="-1" dirty="0">
                          <a:solidFill>
                            <a:srgbClr val="F68D00"/>
                          </a:solidFill>
                          <a:latin typeface="Arial"/>
                        </a:rPr>
                        <a:t>Строительство модульного ДК в </a:t>
                      </a:r>
                      <a:r>
                        <a:rPr lang="ru-RU" sz="1100" b="0" strike="noStrike" spc="-1" dirty="0" err="1">
                          <a:solidFill>
                            <a:srgbClr val="F68D00"/>
                          </a:solidFill>
                          <a:latin typeface="Arial"/>
                        </a:rPr>
                        <a:t>р.п</a:t>
                      </a:r>
                      <a:r>
                        <a:rPr lang="ru-RU" sz="1100" b="0" strike="noStrike" spc="-1" dirty="0">
                          <a:solidFill>
                            <a:srgbClr val="F68D00"/>
                          </a:solidFill>
                          <a:latin typeface="Arial"/>
                        </a:rPr>
                        <a:t>. Октябрьский на 100 мест</a:t>
                      </a:r>
                      <a:endParaRPr lang="ru-RU" sz="1100" b="0" strike="noStrike" spc="-1" dirty="0">
                        <a:latin typeface="Arial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Обеспечение доступа населения к объектам культуры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2024-2025гг. ГП «Пермский край – территория культуры, от 3 октября 2013 г. N 1317-п, НП «Культура»</a:t>
                      </a: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Всего – 35,0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F68D00"/>
                          </a:solidFill>
                          <a:latin typeface="Arial"/>
                        </a:rPr>
                        <a:t>Конкурсный отбор.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Всего – 50,0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F68D00"/>
                          </a:solidFill>
                          <a:latin typeface="Arial"/>
                        </a:rPr>
                        <a:t>Конкурсный отбор.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2169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strike="noStrike" spc="-1" dirty="0">
                          <a:solidFill>
                            <a:srgbClr val="F68D00"/>
                          </a:solidFill>
                          <a:latin typeface="Arial"/>
                        </a:rPr>
                        <a:t>Создание модельной библиотеки в </a:t>
                      </a:r>
                      <a:r>
                        <a:rPr lang="ru-RU" sz="1100" b="1" strike="noStrike" spc="-1" dirty="0" err="1">
                          <a:solidFill>
                            <a:srgbClr val="F68D00"/>
                          </a:solidFill>
                          <a:latin typeface="Arial"/>
                        </a:rPr>
                        <a:t>р.п</a:t>
                      </a:r>
                      <a:r>
                        <a:rPr lang="ru-RU" sz="1100" b="1" strike="noStrike" spc="-1" dirty="0">
                          <a:solidFill>
                            <a:srgbClr val="F68D00"/>
                          </a:solidFill>
                          <a:latin typeface="Arial"/>
                        </a:rPr>
                        <a:t>. Октябрьский</a:t>
                      </a:r>
                      <a:endParaRPr lang="ru-RU" sz="1100" b="0" strike="noStrike" spc="-1" dirty="0">
                        <a:latin typeface="Arial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Создание современного культурного информационного библиотечного пространства 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2023г. ППРФ от 18.03.2019 г. № 281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strike="noStrike" spc="-1" dirty="0">
                          <a:solidFill>
                            <a:srgbClr val="F68D00"/>
                          </a:solidFill>
                          <a:latin typeface="Arial"/>
                        </a:rPr>
                        <a:t>Текущий ремонт Дома культуры в </a:t>
                      </a:r>
                      <a:r>
                        <a:rPr lang="ru-RU" sz="1100" b="1" strike="noStrike" spc="-1" dirty="0" err="1">
                          <a:solidFill>
                            <a:srgbClr val="F68D00"/>
                          </a:solidFill>
                          <a:latin typeface="Arial"/>
                        </a:rPr>
                        <a:t>р.п</a:t>
                      </a:r>
                      <a:r>
                        <a:rPr lang="ru-RU" sz="1100" b="1" strike="noStrike" spc="-1" dirty="0">
                          <a:solidFill>
                            <a:srgbClr val="F68D00"/>
                          </a:solidFill>
                          <a:latin typeface="Arial"/>
                        </a:rPr>
                        <a:t>. Октябрьский</a:t>
                      </a:r>
                      <a:endParaRPr lang="ru-RU" sz="1100" b="0" strike="noStrike" spc="-1" dirty="0">
                        <a:latin typeface="Arial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Ремонт зрительного зала, туалетов, входной группы, обновление фасада здания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2023г., Источник не определён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strike="noStrike" spc="-1" dirty="0">
                          <a:solidFill>
                            <a:srgbClr val="F68D00"/>
                          </a:solidFill>
                          <a:latin typeface="Arial"/>
                        </a:rPr>
                        <a:t>Текущий ремонт домов культуры </a:t>
                      </a:r>
                      <a:r>
                        <a:rPr lang="ru-RU" sz="900" b="0" strike="noStrike" spc="-1" dirty="0">
                          <a:solidFill>
                            <a:schemeClr val="tx1"/>
                          </a:solidFill>
                          <a:latin typeface="Arial"/>
                        </a:rPr>
                        <a:t>в </a:t>
                      </a:r>
                      <a:r>
                        <a:rPr lang="ru-RU" sz="900" b="0" strike="noStrike" spc="-1" dirty="0" err="1">
                          <a:solidFill>
                            <a:schemeClr val="tx1"/>
                          </a:solidFill>
                          <a:latin typeface="Arial"/>
                        </a:rPr>
                        <a:t>р.п</a:t>
                      </a:r>
                      <a:r>
                        <a:rPr lang="ru-RU" sz="900" b="0" strike="noStrike" spc="-1" dirty="0">
                          <a:solidFill>
                            <a:schemeClr val="tx1"/>
                          </a:solidFill>
                          <a:latin typeface="Arial"/>
                        </a:rPr>
                        <a:t>. Сарс, д. Верх-</a:t>
                      </a:r>
                      <a:r>
                        <a:rPr lang="ru-RU" sz="900" b="0" strike="noStrike" spc="-1" dirty="0" err="1">
                          <a:solidFill>
                            <a:schemeClr val="tx1"/>
                          </a:solidFill>
                          <a:latin typeface="Arial"/>
                        </a:rPr>
                        <a:t>Шуртан</a:t>
                      </a:r>
                      <a:r>
                        <a:rPr lang="ru-RU" sz="900" b="0" strike="noStrike" spc="-1" dirty="0">
                          <a:solidFill>
                            <a:schemeClr val="tx1"/>
                          </a:solidFill>
                          <a:latin typeface="Arial"/>
                        </a:rPr>
                        <a:t>, д. </a:t>
                      </a:r>
                      <a:r>
                        <a:rPr lang="ru-RU" sz="900" b="0" strike="noStrike" spc="-1" dirty="0" err="1">
                          <a:solidFill>
                            <a:schemeClr val="tx1"/>
                          </a:solidFill>
                          <a:latin typeface="Arial"/>
                        </a:rPr>
                        <a:t>Адилево</a:t>
                      </a:r>
                      <a:r>
                        <a:rPr lang="ru-RU" sz="900" b="0" strike="noStrike" spc="-1" dirty="0">
                          <a:solidFill>
                            <a:schemeClr val="tx1"/>
                          </a:solidFill>
                          <a:latin typeface="Arial"/>
                        </a:rPr>
                        <a:t>, п. Тюш, с. Богородск</a:t>
                      </a: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Приведение в нормативное состояние объектов культуры (ремонт зрительных залов и фойе, замена системы отопления, замена окон)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2023-2025гг., </a:t>
                      </a:r>
                      <a:r>
                        <a:rPr kumimoji="0" lang="ru-RU" sz="9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Пост. ППК от 31.03.2017 № 188-п</a:t>
                      </a:r>
                      <a:endParaRPr kumimoji="0" lang="ru-RU" sz="9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strike="noStrike" kern="1200" spc="-1" dirty="0">
                          <a:solidFill>
                            <a:srgbClr val="E46C0A"/>
                          </a:solidFill>
                          <a:latin typeface="Arial"/>
                          <a:ea typeface="+mn-ea"/>
                          <a:cs typeface="+mn-cs"/>
                        </a:rPr>
                        <a:t>Не обеспечено финансированием 2026-2030</a:t>
                      </a: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strike="noStrike" spc="-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Текущий ремонт домов культуры 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в д. </a:t>
                      </a:r>
                      <a:r>
                        <a:rPr lang="ru-RU" sz="9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Седяш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, д. </a:t>
                      </a:r>
                      <a:r>
                        <a:rPr lang="ru-RU" sz="9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Самарово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, д. </a:t>
                      </a:r>
                      <a:r>
                        <a:rPr lang="ru-RU" sz="9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Бикбай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ru-RU" sz="9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р.п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. Сарс, п. Зуевский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2026-2028гг. Пост. ППК от 31.03.2017 № 188-п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strike="noStrike" spc="-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Приобретение автоклуба</a:t>
                      </a:r>
                      <a:endParaRPr lang="ru-RU" sz="1000" b="0" strike="noStrike" spc="-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2026г. НП «Культура»</a:t>
                      </a: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Всего – 10,0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ФБ-10,0 </a:t>
                      </a:r>
                      <a:r>
                        <a:rPr lang="ru-RU" sz="900" b="0" strike="noStrike" spc="-1" dirty="0" err="1">
                          <a:solidFill>
                            <a:srgbClr val="000000"/>
                          </a:solidFill>
                          <a:latin typeface="Arial"/>
                        </a:rPr>
                        <a:t>млн.руб</a:t>
                      </a: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F68D00"/>
                          </a:solidFill>
                          <a:latin typeface="Arial"/>
                        </a:rPr>
                        <a:t>Конкурсный отбор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Всего – 20,0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F68D00"/>
                          </a:solidFill>
                          <a:latin typeface="Arial"/>
                        </a:rPr>
                        <a:t>Потребность – 20,0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1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Всего – 18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F68D00"/>
                          </a:solidFill>
                          <a:latin typeface="Arial"/>
                        </a:rPr>
                        <a:t>Потребность – 18,0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1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1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Всего – 18,0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FFC000"/>
                          </a:solidFill>
                          <a:latin typeface="Arial"/>
                        </a:rPr>
                        <a:t>Потребность – 18,0 млн. руб</a:t>
                      </a: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Всего – 12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FFC000"/>
                          </a:solidFill>
                          <a:latin typeface="Arial"/>
                        </a:rPr>
                        <a:t>Потребность – 12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35" name="TextShape 7"/>
          <p:cNvSpPr txBox="1"/>
          <p:nvPr/>
        </p:nvSpPr>
        <p:spPr>
          <a:xfrm>
            <a:off x="11796805" y="6502295"/>
            <a:ext cx="4165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b="1" strike="noStrike" spc="-1" dirty="0">
                <a:solidFill>
                  <a:srgbClr val="8B8B8B"/>
                </a:solidFill>
                <a:latin typeface="Arial Narrow" panose="020B0606020202030204" pitchFamily="34" charset="0"/>
              </a:rPr>
              <a:t>13</a:t>
            </a:r>
            <a:endParaRPr lang="ru-RU" b="1" strike="noStrike" spc="-1" dirty="0">
              <a:latin typeface="Arial Narrow" panose="020B0606020202030204" pitchFamily="34" charset="0"/>
            </a:endParaRPr>
          </a:p>
        </p:txBody>
      </p:sp>
      <p:pic>
        <p:nvPicPr>
          <p:cNvPr id="636" name="Picture 2"/>
          <p:cNvPicPr/>
          <p:nvPr/>
        </p:nvPicPr>
        <p:blipFill>
          <a:blip r:embed="rId6"/>
          <a:stretch/>
        </p:blipFill>
        <p:spPr>
          <a:xfrm>
            <a:off x="185760" y="2766600"/>
            <a:ext cx="2818440" cy="1731600"/>
          </a:xfrm>
          <a:prstGeom prst="rect">
            <a:avLst/>
          </a:prstGeom>
          <a:ln>
            <a:noFill/>
          </a:ln>
        </p:spPr>
      </p:pic>
      <p:pic>
        <p:nvPicPr>
          <p:cNvPr id="637" name="Picture 3"/>
          <p:cNvPicPr/>
          <p:nvPr/>
        </p:nvPicPr>
        <p:blipFill>
          <a:blip r:embed="rId7"/>
          <a:stretch/>
        </p:blipFill>
        <p:spPr>
          <a:xfrm>
            <a:off x="155520" y="4786200"/>
            <a:ext cx="2848680" cy="179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CustomShape 1"/>
          <p:cNvSpPr/>
          <p:nvPr/>
        </p:nvSpPr>
        <p:spPr>
          <a:xfrm>
            <a:off x="205560" y="967680"/>
            <a:ext cx="3025440" cy="5651640"/>
          </a:xfrm>
          <a:prstGeom prst="rect">
            <a:avLst/>
          </a:prstGeom>
          <a:solidFill>
            <a:schemeClr val="bg1">
              <a:lumMod val="95000"/>
            </a:schemeClr>
          </a:solidFill>
          <a:ln w="93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9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0" name="Рисунок 5"/>
          <p:cNvPicPr/>
          <p:nvPr/>
        </p:nvPicPr>
        <p:blipFill>
          <a:blip r:embed="rId3"/>
          <a:stretch/>
        </p:blipFill>
        <p:spPr>
          <a:xfrm>
            <a:off x="224640" y="1803960"/>
            <a:ext cx="411120" cy="438120"/>
          </a:xfrm>
          <a:prstGeom prst="rect">
            <a:avLst/>
          </a:prstGeom>
          <a:ln>
            <a:noFill/>
          </a:ln>
        </p:spPr>
      </p:pic>
      <p:pic>
        <p:nvPicPr>
          <p:cNvPr id="641" name="Рисунок 6"/>
          <p:cNvPicPr/>
          <p:nvPr/>
        </p:nvPicPr>
        <p:blipFill>
          <a:blip r:embed="rId4"/>
          <a:stretch/>
        </p:blipFill>
        <p:spPr>
          <a:xfrm>
            <a:off x="181800" y="1076760"/>
            <a:ext cx="453600" cy="454680"/>
          </a:xfrm>
          <a:prstGeom prst="rect">
            <a:avLst/>
          </a:prstGeom>
          <a:ln>
            <a:noFill/>
          </a:ln>
        </p:spPr>
      </p:pic>
      <p:sp>
        <p:nvSpPr>
          <p:cNvPr id="642" name="CustomShape 3"/>
          <p:cNvSpPr/>
          <p:nvPr/>
        </p:nvSpPr>
        <p:spPr>
          <a:xfrm>
            <a:off x="598680" y="1621440"/>
            <a:ext cx="2764080" cy="14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</a:rPr>
              <a:t>Ожидаемый результат:</a:t>
            </a:r>
            <a:endParaRPr lang="ru-RU" sz="11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Удовлетворенность населения качеством предоставляемых услуг</a:t>
            </a:r>
            <a:endParaRPr lang="ru-RU" sz="10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Фактическое значение 2021г. – 69%</a:t>
            </a:r>
            <a:endParaRPr lang="ru-RU" sz="10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Плановое значение 2030г. – 100%</a:t>
            </a:r>
            <a:endParaRPr lang="ru-RU" sz="10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Обеспеченность кадрами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на 10 тыс. чел.</a:t>
            </a:r>
            <a:endParaRPr lang="ru-RU" sz="10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Фактическое значение 2021г. – 97,3</a:t>
            </a:r>
            <a:endParaRPr lang="ru-RU" sz="100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Плановое значение 2030г. – 97,5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643" name="CustomShape 4"/>
          <p:cNvSpPr/>
          <p:nvPr/>
        </p:nvSpPr>
        <p:spPr>
          <a:xfrm>
            <a:off x="700920" y="304920"/>
            <a:ext cx="11166840" cy="517320"/>
          </a:xfrm>
          <a:prstGeom prst="rect">
            <a:avLst/>
          </a:prstGeom>
          <a:solidFill>
            <a:srgbClr val="B0005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Montserrat"/>
              </a:rPr>
              <a:t>    </a:t>
            </a:r>
            <a:r>
              <a:rPr lang="ru-RU" sz="2200" b="1" strike="noStrike" spc="-1">
                <a:solidFill>
                  <a:srgbClr val="FFFFFF"/>
                </a:solidFill>
                <a:latin typeface="Arial"/>
              </a:rPr>
              <a:t>Здравоохранение</a:t>
            </a:r>
            <a:endParaRPr lang="ru-RU" sz="2200" b="0" strike="noStrike" spc="-1">
              <a:latin typeface="Arial"/>
            </a:endParaRPr>
          </a:p>
        </p:txBody>
      </p:sp>
      <p:pic>
        <p:nvPicPr>
          <p:cNvPr id="644" name="Рисунок 39"/>
          <p:cNvPicPr/>
          <p:nvPr/>
        </p:nvPicPr>
        <p:blipFill>
          <a:blip r:embed="rId5"/>
          <a:stretch/>
        </p:blipFill>
        <p:spPr>
          <a:xfrm>
            <a:off x="460440" y="294840"/>
            <a:ext cx="530280" cy="533160"/>
          </a:xfrm>
          <a:prstGeom prst="rect">
            <a:avLst/>
          </a:prstGeom>
          <a:ln>
            <a:noFill/>
          </a:ln>
        </p:spPr>
      </p:pic>
      <p:graphicFrame>
        <p:nvGraphicFramePr>
          <p:cNvPr id="645" name="Table 5"/>
          <p:cNvGraphicFramePr/>
          <p:nvPr>
            <p:extLst>
              <p:ext uri="{D42A27DB-BD31-4B8C-83A1-F6EECF244321}">
                <p14:modId xmlns:p14="http://schemas.microsoft.com/office/powerpoint/2010/main" val="2941541841"/>
              </p:ext>
            </p:extLst>
          </p:nvPr>
        </p:nvGraphicFramePr>
        <p:xfrm>
          <a:off x="3286440" y="967680"/>
          <a:ext cx="8904960" cy="5591880"/>
        </p:xfrm>
        <a:graphic>
          <a:graphicData uri="http://schemas.openxmlformats.org/drawingml/2006/table">
            <a:tbl>
              <a:tblPr/>
              <a:tblGrid>
                <a:gridCol w="7109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5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Обеспечено финансированием 2022-2025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solidFill>
                      <a:srgbClr val="B30D6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ФИНАНСЫ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7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FF8196"/>
                          </a:solidFill>
                          <a:latin typeface="Arial"/>
                        </a:rPr>
                        <a:t>Строительство лечебного корпуса на 74 койки в </a:t>
                      </a:r>
                      <a:r>
                        <a:rPr lang="ru-RU" sz="1100" b="1" strike="noStrike" spc="-1" dirty="0" err="1">
                          <a:solidFill>
                            <a:srgbClr val="FF8196"/>
                          </a:solidFill>
                          <a:latin typeface="Arial"/>
                        </a:rPr>
                        <a:t>р.п</a:t>
                      </a:r>
                      <a:r>
                        <a:rPr lang="ru-RU" sz="1100" b="1" strike="noStrike" spc="-1" dirty="0">
                          <a:solidFill>
                            <a:srgbClr val="FF8196"/>
                          </a:solidFill>
                          <a:latin typeface="Arial"/>
                        </a:rPr>
                        <a:t>. Октябрьский</a:t>
                      </a:r>
                      <a:endParaRPr lang="ru-RU" sz="11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Повышение качества оказания медицинских услуг населению округа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2022-2025 гг.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АИП ПК</a:t>
                      </a: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3816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Всего – 316,5 млн. 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КБ – 316,5 млн 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3816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5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FF8196"/>
                          </a:solidFill>
                          <a:latin typeface="Arial"/>
                        </a:rPr>
                        <a:t>Строительство </a:t>
                      </a:r>
                      <a:r>
                        <a:rPr lang="ru-RU" sz="1100" b="1" strike="noStrike" spc="-1" dirty="0" err="1">
                          <a:solidFill>
                            <a:srgbClr val="FF8196"/>
                          </a:solidFill>
                          <a:latin typeface="Arial"/>
                        </a:rPr>
                        <a:t>ФАПов</a:t>
                      </a:r>
                      <a:r>
                        <a:rPr lang="ru-RU" sz="1100" b="1" strike="noStrike" spc="-1" dirty="0">
                          <a:solidFill>
                            <a:srgbClr val="FF8196"/>
                          </a:solidFill>
                          <a:latin typeface="Arial"/>
                        </a:rPr>
                        <a:t> в д. Верх-</a:t>
                      </a:r>
                      <a:r>
                        <a:rPr lang="ru-RU" sz="1100" b="1" strike="noStrike" spc="-1" dirty="0" err="1">
                          <a:solidFill>
                            <a:srgbClr val="FF8196"/>
                          </a:solidFill>
                          <a:latin typeface="Arial"/>
                        </a:rPr>
                        <a:t>Шуртан</a:t>
                      </a:r>
                      <a:r>
                        <a:rPr lang="ru-RU" sz="1100" b="1" strike="noStrike" spc="-1" dirty="0">
                          <a:solidFill>
                            <a:srgbClr val="FF8196"/>
                          </a:solidFill>
                          <a:latin typeface="Arial"/>
                        </a:rPr>
                        <a:t>, д. </a:t>
                      </a:r>
                      <a:r>
                        <a:rPr lang="ru-RU" sz="1100" b="1" strike="noStrike" spc="-1" dirty="0" err="1">
                          <a:solidFill>
                            <a:srgbClr val="FF8196"/>
                          </a:solidFill>
                          <a:latin typeface="Arial"/>
                        </a:rPr>
                        <a:t>Колтаево</a:t>
                      </a:r>
                      <a:r>
                        <a:rPr lang="ru-RU" sz="1100" b="1" strike="noStrike" spc="-1" dirty="0">
                          <a:solidFill>
                            <a:srgbClr val="FF8196"/>
                          </a:solidFill>
                          <a:latin typeface="Arial"/>
                        </a:rPr>
                        <a:t>, с. </a:t>
                      </a:r>
                      <a:r>
                        <a:rPr lang="ru-RU" sz="1100" b="1" strike="noStrike" spc="-1" dirty="0" err="1">
                          <a:solidFill>
                            <a:srgbClr val="FF8196"/>
                          </a:solidFill>
                          <a:latin typeface="Arial"/>
                        </a:rPr>
                        <a:t>Басино</a:t>
                      </a:r>
                      <a:endParaRPr lang="ru-RU" sz="11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Обеспечение равного доступа к качественной медицинской помощи для населения вне зависимости от места проживания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2023г.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ГП ПК «Качественное здравоохранение» на 2022-2023 гг.»</a:t>
                      </a: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Всего – 12,0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КБ –12,0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Не обеспечено финансированием 2023-2025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AC146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7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>
                          <a:solidFill>
                            <a:srgbClr val="FF8196"/>
                          </a:solidFill>
                          <a:latin typeface="Arial"/>
                        </a:rPr>
                        <a:t>Строительство СВА в р.п. Сарс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Обеспечение доступности медицинских услуг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2025г.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Источник не определен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>
                          <a:solidFill>
                            <a:srgbClr val="FF8196"/>
                          </a:solidFill>
                          <a:latin typeface="Arial"/>
                        </a:rPr>
                        <a:t>Строительство ФАПов в д. Самарово, д. Малый Сарс, д. Седяш, д. Верх-Тюш, с. Алтынное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Обеспечение равного доступа к качественной медицинской помощи для населения вне зависимости от места проживания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2023-2025гг..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Всего – 70,0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AC146E"/>
                          </a:solidFill>
                          <a:latin typeface="Arial"/>
                        </a:rPr>
                        <a:t>Потребность - 70,0 </a:t>
                      </a:r>
                      <a:r>
                        <a:rPr lang="ru-RU" sz="900" b="1" strike="noStrike" spc="-1" dirty="0" err="1">
                          <a:solidFill>
                            <a:srgbClr val="AC146E"/>
                          </a:solidFill>
                          <a:latin typeface="Arial"/>
                        </a:rPr>
                        <a:t>млн.руб</a:t>
                      </a:r>
                      <a:r>
                        <a:rPr lang="ru-RU" sz="900" b="1" strike="noStrike" spc="-1" dirty="0">
                          <a:solidFill>
                            <a:srgbClr val="AC146E"/>
                          </a:solidFill>
                          <a:latin typeface="Arial"/>
                        </a:rPr>
                        <a:t>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Всего- 20,0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AC146E"/>
                          </a:solidFill>
                          <a:latin typeface="Arial"/>
                        </a:rPr>
                        <a:t>Потребность – 20,0 млн. </a:t>
                      </a:r>
                      <a:r>
                        <a:rPr lang="ru-RU" sz="900" b="1" strike="noStrike" spc="-1" dirty="0" err="1">
                          <a:solidFill>
                            <a:srgbClr val="AC146E"/>
                          </a:solidFill>
                          <a:latin typeface="Arial"/>
                        </a:rPr>
                        <a:t>руб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46" name="CustomShape 6"/>
          <p:cNvSpPr/>
          <p:nvPr/>
        </p:nvSpPr>
        <p:spPr>
          <a:xfrm>
            <a:off x="668160" y="1105920"/>
            <a:ext cx="2342880" cy="50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ts val="1100"/>
              </a:lnSpc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</a:rPr>
              <a:t>Цель:</a:t>
            </a:r>
            <a:r>
              <a:rPr lang="ru-RU" sz="1200" b="1" strike="noStrike" spc="-1">
                <a:solidFill>
                  <a:srgbClr val="000000"/>
                </a:solidFill>
                <a:latin typeface="Arial Black"/>
              </a:rPr>
              <a:t> </a:t>
            </a: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Повышение уровня доступности медицинских услуг для населения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647" name="CustomShape 7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8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TextShape 9"/>
          <p:cNvSpPr txBox="1"/>
          <p:nvPr/>
        </p:nvSpPr>
        <p:spPr>
          <a:xfrm>
            <a:off x="11701611" y="6493320"/>
            <a:ext cx="4165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b="1" strike="noStrike" spc="-1" dirty="0">
                <a:solidFill>
                  <a:srgbClr val="8B8B8B"/>
                </a:solidFill>
                <a:latin typeface="Arial Narrow" panose="020B0606020202030204" pitchFamily="34" charset="0"/>
              </a:rPr>
              <a:t>14</a:t>
            </a:r>
            <a:endParaRPr lang="ru-RU" b="1" strike="noStrike" spc="-1" dirty="0">
              <a:latin typeface="Arial Narrow" panose="020B0606020202030204" pitchFamily="34" charset="0"/>
            </a:endParaRPr>
          </a:p>
        </p:txBody>
      </p:sp>
      <p:pic>
        <p:nvPicPr>
          <p:cNvPr id="650" name="Picture 3"/>
          <p:cNvPicPr/>
          <p:nvPr/>
        </p:nvPicPr>
        <p:blipFill>
          <a:blip r:embed="rId6"/>
          <a:stretch/>
        </p:blipFill>
        <p:spPr>
          <a:xfrm>
            <a:off x="286920" y="3114360"/>
            <a:ext cx="2862360" cy="1917360"/>
          </a:xfrm>
          <a:prstGeom prst="rect">
            <a:avLst/>
          </a:prstGeom>
          <a:ln>
            <a:noFill/>
          </a:ln>
        </p:spPr>
      </p:pic>
      <p:pic>
        <p:nvPicPr>
          <p:cNvPr id="651" name="Picture 4"/>
          <p:cNvPicPr/>
          <p:nvPr/>
        </p:nvPicPr>
        <p:blipFill>
          <a:blip r:embed="rId7"/>
          <a:stretch/>
        </p:blipFill>
        <p:spPr>
          <a:xfrm>
            <a:off x="408960" y="5181480"/>
            <a:ext cx="2740320" cy="1498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CustomShape 1"/>
          <p:cNvSpPr/>
          <p:nvPr/>
        </p:nvSpPr>
        <p:spPr>
          <a:xfrm>
            <a:off x="372600" y="734040"/>
            <a:ext cx="3090600" cy="5885280"/>
          </a:xfrm>
          <a:prstGeom prst="rect">
            <a:avLst/>
          </a:prstGeom>
          <a:solidFill>
            <a:schemeClr val="bg1">
              <a:lumMod val="95000"/>
            </a:schemeClr>
          </a:solidFill>
          <a:ln w="93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3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54" name="Рисунок 5"/>
          <p:cNvPicPr/>
          <p:nvPr/>
        </p:nvPicPr>
        <p:blipFill>
          <a:blip r:embed="rId3"/>
          <a:stretch/>
        </p:blipFill>
        <p:spPr>
          <a:xfrm>
            <a:off x="443160" y="1450080"/>
            <a:ext cx="497520" cy="529920"/>
          </a:xfrm>
          <a:prstGeom prst="rect">
            <a:avLst/>
          </a:prstGeom>
          <a:ln>
            <a:noFill/>
          </a:ln>
        </p:spPr>
      </p:pic>
      <p:pic>
        <p:nvPicPr>
          <p:cNvPr id="655" name="Рисунок 6"/>
          <p:cNvPicPr/>
          <p:nvPr/>
        </p:nvPicPr>
        <p:blipFill>
          <a:blip r:embed="rId4"/>
          <a:stretch/>
        </p:blipFill>
        <p:spPr>
          <a:xfrm>
            <a:off x="415800" y="792000"/>
            <a:ext cx="453600" cy="454680"/>
          </a:xfrm>
          <a:prstGeom prst="rect">
            <a:avLst/>
          </a:prstGeom>
          <a:ln>
            <a:noFill/>
          </a:ln>
        </p:spPr>
      </p:pic>
      <p:sp>
        <p:nvSpPr>
          <p:cNvPr id="656" name="CustomShape 3"/>
          <p:cNvSpPr/>
          <p:nvPr/>
        </p:nvSpPr>
        <p:spPr>
          <a:xfrm>
            <a:off x="832320" y="858600"/>
            <a:ext cx="2608560" cy="41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</a:rPr>
              <a:t>Цель:</a:t>
            </a:r>
            <a:r>
              <a:rPr lang="ru-RU" sz="1100" b="0" strike="noStrike" spc="-1">
                <a:solidFill>
                  <a:srgbClr val="000000"/>
                </a:solidFill>
                <a:latin typeface="Arial Black"/>
              </a:rPr>
              <a:t> </a:t>
            </a: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Повышение привлекательности территории для туристов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657" name="CustomShape 4"/>
          <p:cNvSpPr/>
          <p:nvPr/>
        </p:nvSpPr>
        <p:spPr>
          <a:xfrm>
            <a:off x="941400" y="1315080"/>
            <a:ext cx="2432880" cy="83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</a:rPr>
              <a:t>Ожидаемый результат:</a:t>
            </a:r>
            <a:endParaRPr lang="ru-RU" sz="1100" b="0" strike="noStrike" spc="-1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900" b="0" strike="noStrike" spc="-1">
                <a:solidFill>
                  <a:srgbClr val="000000"/>
                </a:solidFill>
                <a:latin typeface="Arial"/>
              </a:rPr>
              <a:t>Увеличение туристического потока (чел.)</a:t>
            </a:r>
            <a:endParaRPr lang="ru-RU" sz="900" b="0" strike="noStrike" spc="-1">
              <a:latin typeface="Arial"/>
            </a:endParaRPr>
          </a:p>
          <a:p>
            <a:pPr marL="171360" indent="-171000">
              <a:lnSpc>
                <a:spcPts val="1199"/>
              </a:lnSpc>
            </a:pPr>
            <a:r>
              <a:rPr lang="ru-RU" sz="900" b="0" strike="noStrike" spc="-1">
                <a:solidFill>
                  <a:srgbClr val="000000"/>
                </a:solidFill>
                <a:latin typeface="Arial"/>
              </a:rPr>
              <a:t>- Фактическое значение 2021г. 10 000</a:t>
            </a:r>
            <a:endParaRPr lang="ru-RU" sz="900" b="0" strike="noStrike" spc="-1">
              <a:latin typeface="Arial"/>
            </a:endParaRPr>
          </a:p>
          <a:p>
            <a:pPr marL="171360" indent="-171000">
              <a:lnSpc>
                <a:spcPts val="1199"/>
              </a:lnSpc>
              <a:buClr>
                <a:srgbClr val="000000"/>
              </a:buClr>
              <a:buFont typeface="Arial"/>
              <a:buChar char="-"/>
            </a:pPr>
            <a:r>
              <a:rPr lang="ru-RU" sz="900" b="0" strike="noStrike" spc="-1">
                <a:solidFill>
                  <a:srgbClr val="000000"/>
                </a:solidFill>
                <a:latin typeface="Arial"/>
              </a:rPr>
              <a:t>Плановое значение 2030г. – 50 000</a:t>
            </a:r>
            <a:endParaRPr lang="ru-RU" sz="900" b="0" strike="noStrike" spc="-1">
              <a:latin typeface="Arial"/>
            </a:endParaRPr>
          </a:p>
        </p:txBody>
      </p:sp>
      <p:sp>
        <p:nvSpPr>
          <p:cNvPr id="658" name="CustomShape 5"/>
          <p:cNvSpPr/>
          <p:nvPr/>
        </p:nvSpPr>
        <p:spPr>
          <a:xfrm>
            <a:off x="700920" y="90360"/>
            <a:ext cx="11166840" cy="425880"/>
          </a:xfrm>
          <a:prstGeom prst="rect">
            <a:avLst/>
          </a:prstGeom>
          <a:solidFill>
            <a:srgbClr val="FF691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200" b="1" strike="noStrike" spc="-1">
                <a:solidFill>
                  <a:srgbClr val="FFFFFF"/>
                </a:solidFill>
                <a:latin typeface="Arial"/>
              </a:rPr>
              <a:t>    Туризм</a:t>
            </a:r>
            <a:endParaRPr lang="ru-RU" sz="2200" b="0" strike="noStrike" spc="-1">
              <a:latin typeface="Arial"/>
            </a:endParaRPr>
          </a:p>
        </p:txBody>
      </p:sp>
      <p:pic>
        <p:nvPicPr>
          <p:cNvPr id="659" name="Рисунок 41"/>
          <p:cNvPicPr/>
          <p:nvPr/>
        </p:nvPicPr>
        <p:blipFill>
          <a:blip r:embed="rId5"/>
          <a:stretch/>
        </p:blipFill>
        <p:spPr>
          <a:xfrm>
            <a:off x="451800" y="14760"/>
            <a:ext cx="524520" cy="524520"/>
          </a:xfrm>
          <a:prstGeom prst="rect">
            <a:avLst/>
          </a:prstGeom>
          <a:ln>
            <a:noFill/>
          </a:ln>
        </p:spPr>
      </p:pic>
      <p:graphicFrame>
        <p:nvGraphicFramePr>
          <p:cNvPr id="660" name="Table 6"/>
          <p:cNvGraphicFramePr/>
          <p:nvPr/>
        </p:nvGraphicFramePr>
        <p:xfrm>
          <a:off x="3566160" y="543240"/>
          <a:ext cx="8546400" cy="6370200"/>
        </p:xfrm>
        <a:graphic>
          <a:graphicData uri="http://schemas.openxmlformats.org/drawingml/2006/table">
            <a:tbl>
              <a:tblPr/>
              <a:tblGrid>
                <a:gridCol w="65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Мероприятия обеспеченные финансированием 2022-2025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solidFill>
                      <a:srgbClr val="FF691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ФИНАНСЫ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48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b="1" strike="noStrike" spc="-1">
                          <a:solidFill>
                            <a:srgbClr val="FF6915"/>
                          </a:solidFill>
                          <a:latin typeface="Arial"/>
                        </a:rPr>
                        <a:t>Этнический праздник «Липка»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06.07.2022г., далее – ежегодно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Муниципальная программа от 18.12.2019  № 1056-266-01-05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F6915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Всего – 0,1 млн. руб</a:t>
                      </a: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МБ –  0,1 млн. 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F6915">
                        <a:alpha val="1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2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b="1" strike="noStrike" spc="-1">
                          <a:solidFill>
                            <a:srgbClr val="FF6915"/>
                          </a:solidFill>
                          <a:latin typeface="Arial"/>
                        </a:rPr>
                        <a:t>Краевой праздник «Хлебный Спас»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20.08.2022г., далее – ежегодно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Муниципальная программа от 18.12.2019 № 1056-266-01-05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Всего – 1,0 млн. руб</a:t>
                      </a: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МБ –  1,0  млн. 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2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b="1" strike="noStrike" spc="-1">
                          <a:solidFill>
                            <a:srgbClr val="FF6915"/>
                          </a:solidFill>
                          <a:latin typeface="Arial"/>
                        </a:rPr>
                        <a:t>Краевой фестиваль сказок «Ореховая веточка»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–октябрь 2022г., далее – ежегодно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Муниципальная программа от 18.12.2019 № 1056-266-01-05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F6915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Всего – 0,3 млн. руб</a:t>
                      </a: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МБ –  0,3  млн. 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F6915">
                        <a:alpha val="1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2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b="1" strike="noStrike" spc="-1">
                          <a:solidFill>
                            <a:srgbClr val="FF6915"/>
                          </a:solidFill>
                          <a:latin typeface="Arial"/>
                        </a:rPr>
                        <a:t>Обустройство прилегающей территории Дома ремёсел и сказок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>
                        <a:lnSpc>
                          <a:spcPts val="1199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июнь-июль 2022г.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Инициативное бюджетирование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Всего – 1,1 млн. руб</a:t>
                      </a: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КБ – 1 млн. 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МБ, внебюджет –  0,1  млн. 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Мероприятия не</a:t>
                      </a:r>
                      <a:r>
                        <a:rPr lang="ru-RU" sz="1200" b="1" strike="noStrike" spc="-1">
                          <a:solidFill>
                            <a:srgbClr val="FF0000"/>
                          </a:solidFill>
                          <a:latin typeface="Arial"/>
                        </a:rPr>
                        <a:t> </a:t>
                      </a:r>
                      <a:r>
                        <a:rPr lang="ru-RU" sz="12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обеспеченные финансированием 2022-2025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F691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10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b="1" strike="noStrike" spc="-1">
                          <a:solidFill>
                            <a:srgbClr val="FF6915"/>
                          </a:solidFill>
                          <a:latin typeface="Arial"/>
                        </a:rPr>
                        <a:t>Обустройство прилегающей территории виадуков в д. Большой Сарс и п. Бартым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Устройство территории парковки и зоны отдыха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2023-2024гг.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Грант Ростуризма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ru-RU" sz="9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1" strike="noStrike" spc="-1">
                          <a:solidFill>
                            <a:srgbClr val="FF6915"/>
                          </a:solidFill>
                          <a:latin typeface="Arial"/>
                        </a:rPr>
                        <a:t>Установка знаков туристической навигации и информационный стендов </a:t>
                      </a:r>
                      <a:endParaRPr lang="ru-RU" sz="10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2023г.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Грант Ростуризма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F6915">
                        <a:alpha val="1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Всего – 20,0 млн. руб</a:t>
                      </a: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FF6915"/>
                          </a:solidFill>
                          <a:latin typeface="Arial"/>
                        </a:rPr>
                        <a:t>Потребность – 20,0 млн. руб</a:t>
                      </a:r>
                      <a:r>
                        <a:rPr lang="ru-RU" sz="900" b="1" strike="noStrike" spc="-1">
                          <a:solidFill>
                            <a:srgbClr val="0070C0"/>
                          </a:solidFill>
                          <a:latin typeface="Arial"/>
                        </a:rPr>
                        <a:t>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Всего – 1,0 млн. руб</a:t>
                      </a: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FF6915"/>
                          </a:solidFill>
                          <a:latin typeface="Arial"/>
                        </a:rPr>
                        <a:t>Потребность – 1,0 млн. руб</a:t>
                      </a:r>
                      <a:r>
                        <a:rPr lang="ru-RU" sz="900" b="1" strike="noStrike" spc="-1">
                          <a:solidFill>
                            <a:srgbClr val="0070C0"/>
                          </a:solidFill>
                          <a:latin typeface="Arial"/>
                        </a:rPr>
                        <a:t>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F6915">
                        <a:alpha val="1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5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>
                          <a:solidFill>
                            <a:srgbClr val="FF6915"/>
                          </a:solidFill>
                          <a:latin typeface="Arial"/>
                        </a:rPr>
                        <a:t>Обустройство мест отдыха на верхнем пруду в р.п. Октябрьский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Устройство аллеи и зоны отдыха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2023-2024гг.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>
                          <a:solidFill>
                            <a:srgbClr val="FF6915"/>
                          </a:solidFill>
                          <a:latin typeface="Arial"/>
                        </a:rPr>
                        <a:t>Инициативное бюджетирование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Всего – 8,0 млн. 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КБ - 7,2 млн. 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МБ</a:t>
                      </a: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внебюджет - 0,8 млн. руб</a:t>
                      </a: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FF6915"/>
                          </a:solidFill>
                          <a:latin typeface="Arial"/>
                        </a:rPr>
                        <a:t>Конкурсный отбор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834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b="1" strike="noStrike" spc="-1">
                          <a:solidFill>
                            <a:srgbClr val="FF6915"/>
                          </a:solidFill>
                          <a:latin typeface="Arial"/>
                        </a:rPr>
                        <a:t>Обустройство помещений для молодёжных пространств на базе домов культуры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b="1" strike="noStrike" spc="-1">
                          <a:solidFill>
                            <a:srgbClr val="FF6915"/>
                          </a:solidFill>
                          <a:latin typeface="Arial"/>
                        </a:rPr>
                        <a:t> (р.п. Октябрьский, р.п. Сарс, п. Щучье-Озеро, п. Тюш, с. Богородск)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>
                        <a:lnSpc>
                          <a:spcPts val="1199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Создание точек притяжения для школьников, студентов, работающей молодёжи для их самореализации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ts val="1199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2023-2024 гг.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ts val="1199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Источник не определён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Всего – 5 млн. 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FF6915"/>
                          </a:solidFill>
                          <a:latin typeface="Arial"/>
                        </a:rPr>
                        <a:t>Потребность – 5,0 млн. 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61" name="CustomShape 7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TextShape 8"/>
          <p:cNvSpPr txBox="1"/>
          <p:nvPr/>
        </p:nvSpPr>
        <p:spPr>
          <a:xfrm>
            <a:off x="11812680" y="6577560"/>
            <a:ext cx="4165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b="0" strike="noStrike" spc="-1" dirty="0">
                <a:solidFill>
                  <a:srgbClr val="8B8B8B"/>
                </a:solidFill>
                <a:latin typeface="Arial Narrow" panose="020B0606020202030204" pitchFamily="34" charset="0"/>
              </a:rPr>
              <a:t>15</a:t>
            </a:r>
            <a:endParaRPr lang="ru-RU" b="0" strike="noStrike" spc="-1" dirty="0">
              <a:latin typeface="Arial Narrow" panose="020B0606020202030204" pitchFamily="34" charset="0"/>
            </a:endParaRPr>
          </a:p>
        </p:txBody>
      </p:sp>
      <p:pic>
        <p:nvPicPr>
          <p:cNvPr id="663" name="Picture 2"/>
          <p:cNvPicPr/>
          <p:nvPr/>
        </p:nvPicPr>
        <p:blipFill>
          <a:blip r:embed="rId6"/>
          <a:stretch/>
        </p:blipFill>
        <p:spPr>
          <a:xfrm>
            <a:off x="307800" y="2111760"/>
            <a:ext cx="3155040" cy="1564560"/>
          </a:xfrm>
          <a:prstGeom prst="rect">
            <a:avLst/>
          </a:prstGeom>
          <a:ln>
            <a:noFill/>
          </a:ln>
        </p:spPr>
      </p:pic>
      <p:pic>
        <p:nvPicPr>
          <p:cNvPr id="664" name="Picture 3"/>
          <p:cNvPicPr/>
          <p:nvPr/>
        </p:nvPicPr>
        <p:blipFill>
          <a:blip r:embed="rId7"/>
          <a:stretch/>
        </p:blipFill>
        <p:spPr>
          <a:xfrm>
            <a:off x="307800" y="3676680"/>
            <a:ext cx="3066120" cy="1475640"/>
          </a:xfrm>
          <a:prstGeom prst="rect">
            <a:avLst/>
          </a:prstGeom>
          <a:ln>
            <a:noFill/>
          </a:ln>
        </p:spPr>
      </p:pic>
      <p:pic>
        <p:nvPicPr>
          <p:cNvPr id="665" name="Picture 4"/>
          <p:cNvPicPr/>
          <p:nvPr/>
        </p:nvPicPr>
        <p:blipFill>
          <a:blip r:embed="rId8"/>
          <a:stretch/>
        </p:blipFill>
        <p:spPr>
          <a:xfrm>
            <a:off x="318960" y="5152680"/>
            <a:ext cx="3132720" cy="1622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CustomShape 1"/>
          <p:cNvSpPr/>
          <p:nvPr/>
        </p:nvSpPr>
        <p:spPr>
          <a:xfrm>
            <a:off x="70920" y="944640"/>
            <a:ext cx="3324240" cy="5651640"/>
          </a:xfrm>
          <a:prstGeom prst="rect">
            <a:avLst/>
          </a:prstGeom>
          <a:solidFill>
            <a:schemeClr val="bg1">
              <a:lumMod val="95000"/>
            </a:schemeClr>
          </a:solidFill>
          <a:ln w="93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67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68" name="Рисунок 5"/>
          <p:cNvPicPr/>
          <p:nvPr/>
        </p:nvPicPr>
        <p:blipFill>
          <a:blip r:embed="rId3"/>
          <a:stretch/>
        </p:blipFill>
        <p:spPr>
          <a:xfrm>
            <a:off x="272520" y="1847160"/>
            <a:ext cx="428040" cy="456120"/>
          </a:xfrm>
          <a:prstGeom prst="rect">
            <a:avLst/>
          </a:prstGeom>
          <a:ln>
            <a:noFill/>
          </a:ln>
        </p:spPr>
      </p:pic>
      <p:pic>
        <p:nvPicPr>
          <p:cNvPr id="669" name="Рисунок 6"/>
          <p:cNvPicPr/>
          <p:nvPr/>
        </p:nvPicPr>
        <p:blipFill>
          <a:blip r:embed="rId4"/>
          <a:stretch/>
        </p:blipFill>
        <p:spPr>
          <a:xfrm>
            <a:off x="233280" y="999720"/>
            <a:ext cx="453600" cy="454680"/>
          </a:xfrm>
          <a:prstGeom prst="rect">
            <a:avLst/>
          </a:prstGeom>
          <a:ln>
            <a:noFill/>
          </a:ln>
        </p:spPr>
      </p:pic>
      <p:sp>
        <p:nvSpPr>
          <p:cNvPr id="670" name="CustomShape 3"/>
          <p:cNvSpPr/>
          <p:nvPr/>
        </p:nvSpPr>
        <p:spPr>
          <a:xfrm>
            <a:off x="767160" y="1062360"/>
            <a:ext cx="2712600" cy="42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ts val="1301"/>
              </a:lnSpc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</a:rPr>
              <a:t>Цель: </a:t>
            </a: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увеличение жилищного фонда за счет ввода нового жилья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671" name="CustomShape 4"/>
          <p:cNvSpPr/>
          <p:nvPr/>
        </p:nvSpPr>
        <p:spPr>
          <a:xfrm>
            <a:off x="700920" y="1790640"/>
            <a:ext cx="2655000" cy="89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000000"/>
                </a:solidFill>
                <a:latin typeface="Arial"/>
              </a:rPr>
              <a:t>Ожидаемый результат:</a:t>
            </a:r>
            <a:endParaRPr lang="ru-RU" sz="1100" b="0" strike="noStrike" spc="-1">
              <a:latin typeface="Arial"/>
            </a:endParaRPr>
          </a:p>
          <a:p>
            <a:pPr>
              <a:lnSpc>
                <a:spcPts val="1199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 Narrow"/>
              </a:rPr>
              <a:t>Общая площадь ввода жилья (тыс.кв.м.) </a:t>
            </a:r>
            <a:endParaRPr lang="ru-RU" sz="1000" b="0" strike="noStrike" spc="-1">
              <a:latin typeface="Arial"/>
            </a:endParaRPr>
          </a:p>
          <a:p>
            <a:pPr>
              <a:lnSpc>
                <a:spcPts val="1199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 Narrow"/>
              </a:rPr>
              <a:t>- Фактическое значение 2021г . – 8,9</a:t>
            </a:r>
            <a:endParaRPr lang="ru-RU" sz="1000" b="0" strike="noStrike" spc="-1">
              <a:latin typeface="Arial"/>
            </a:endParaRPr>
          </a:p>
          <a:p>
            <a:pPr marL="171360" indent="-171000">
              <a:lnSpc>
                <a:spcPts val="1199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 Narrow"/>
              </a:rPr>
              <a:t>- Плановое значение 2024 г.– 9,3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 Narrow"/>
              </a:rPr>
              <a:t> 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672" name="CustomShape 5"/>
          <p:cNvSpPr/>
          <p:nvPr/>
        </p:nvSpPr>
        <p:spPr>
          <a:xfrm>
            <a:off x="700920" y="30960"/>
            <a:ext cx="11166840" cy="5173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FFFFFF"/>
                </a:solidFill>
                <a:latin typeface="Montserrat"/>
              </a:rPr>
              <a:t>    </a:t>
            </a:r>
            <a:r>
              <a:rPr lang="ru-RU" sz="2200" b="1" strike="noStrike" spc="-1" dirty="0">
                <a:solidFill>
                  <a:srgbClr val="FFFFFF"/>
                </a:solidFill>
                <a:latin typeface="Arial"/>
              </a:rPr>
              <a:t>Строительство</a:t>
            </a:r>
            <a:endParaRPr lang="ru-RU" sz="2200" b="0" strike="noStrike" spc="-1" dirty="0">
              <a:latin typeface="Arial"/>
            </a:endParaRPr>
          </a:p>
        </p:txBody>
      </p:sp>
      <p:pic>
        <p:nvPicPr>
          <p:cNvPr id="673" name="Рисунок 47"/>
          <p:cNvPicPr/>
          <p:nvPr/>
        </p:nvPicPr>
        <p:blipFill>
          <a:blip r:embed="rId5"/>
          <a:stretch/>
        </p:blipFill>
        <p:spPr>
          <a:xfrm>
            <a:off x="389520" y="-7740"/>
            <a:ext cx="594720" cy="594720"/>
          </a:xfrm>
          <a:prstGeom prst="rect">
            <a:avLst/>
          </a:prstGeom>
          <a:ln>
            <a:noFill/>
          </a:ln>
        </p:spPr>
      </p:pic>
      <p:pic>
        <p:nvPicPr>
          <p:cNvPr id="674" name="Рисунок 49"/>
          <p:cNvPicPr/>
          <p:nvPr/>
        </p:nvPicPr>
        <p:blipFill>
          <a:blip r:embed="rId6"/>
          <a:stretch/>
        </p:blipFill>
        <p:spPr>
          <a:xfrm>
            <a:off x="486360" y="45000"/>
            <a:ext cx="428400" cy="428400"/>
          </a:xfrm>
          <a:prstGeom prst="rect">
            <a:avLst/>
          </a:prstGeom>
          <a:ln>
            <a:noFill/>
          </a:ln>
        </p:spPr>
      </p:pic>
      <p:graphicFrame>
        <p:nvGraphicFramePr>
          <p:cNvPr id="675" name="Table 6"/>
          <p:cNvGraphicFramePr/>
          <p:nvPr>
            <p:extLst>
              <p:ext uri="{D42A27DB-BD31-4B8C-83A1-F6EECF244321}">
                <p14:modId xmlns:p14="http://schemas.microsoft.com/office/powerpoint/2010/main" val="719774227"/>
              </p:ext>
            </p:extLst>
          </p:nvPr>
        </p:nvGraphicFramePr>
        <p:xfrm>
          <a:off x="3435840" y="426600"/>
          <a:ext cx="8647303" cy="6477000"/>
        </p:xfrm>
        <a:graphic>
          <a:graphicData uri="http://schemas.openxmlformats.org/drawingml/2006/table">
            <a:tbl>
              <a:tblPr/>
              <a:tblGrid>
                <a:gridCol w="6739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8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0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Обеспечено финансированием 2022-2024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ФИНАНСЫ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5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>
                          <a:solidFill>
                            <a:srgbClr val="00B050"/>
                          </a:solidFill>
                          <a:latin typeface="Arial"/>
                        </a:rPr>
                        <a:t>Переселение граждан из аварийных жилых домов, общей площадью 7 843 кв.м. признанных аварийными до 01.01.2017 г. 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Строительство МКД + выплаты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ПППК № 227-П, срок реализации – 2023 - 2024 гг.    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3816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Всего – 342,0</a:t>
                      </a: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млн. 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ФБ – 303,9 млн.руб.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КБ – 38,1 млн. 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3816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5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>
                          <a:solidFill>
                            <a:srgbClr val="00B050"/>
                          </a:solidFill>
                          <a:latin typeface="Arial"/>
                        </a:rPr>
                        <a:t>Приобретение жилых помещений для формирования специализированного спецжилфонда для детей сирот 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Приобретение  24 жилых помещений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ПППК № 665-П, срок реализации – 2022 - 2024 гг.    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3816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Всего – 36,6</a:t>
                      </a: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млн. 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КБ – 36,6 млн. 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3816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b="1" strike="noStrike" kern="1200" spc="-1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+mn-cs"/>
                        </a:rPr>
                        <a:t>Не обеспечено финансированием 2023-2025</a:t>
                      </a: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75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>
                          <a:solidFill>
                            <a:srgbClr val="00B050"/>
                          </a:solidFill>
                          <a:latin typeface="Arial"/>
                        </a:rPr>
                        <a:t>Переселение граждан из аварийных жилых домов, признанных аварийными после 01.01.2017 г., общей площадью 2 525,4 кв.м.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2023 – 2025 гг.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Источник не определен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Всего – 141,2 млн. 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B050"/>
                          </a:solidFill>
                          <a:latin typeface="Arial"/>
                        </a:rPr>
                        <a:t>Потребность – 141,2 млн. руб</a:t>
                      </a:r>
                      <a:r>
                        <a:rPr lang="ru-RU" sz="900" b="1" strike="noStrike" spc="-1">
                          <a:solidFill>
                            <a:srgbClr val="0070C0"/>
                          </a:solidFill>
                          <a:latin typeface="Arial"/>
                        </a:rPr>
                        <a:t>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19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00B050"/>
                          </a:solidFill>
                          <a:latin typeface="Arial"/>
                        </a:rPr>
                        <a:t>Обеспечение граждан жилыми помещениями, общей площадью 294 </a:t>
                      </a:r>
                      <a:r>
                        <a:rPr lang="ru-RU" sz="1100" b="1" strike="noStrike" spc="-1" dirty="0" err="1">
                          <a:solidFill>
                            <a:srgbClr val="00B050"/>
                          </a:solidFill>
                          <a:latin typeface="Arial"/>
                        </a:rPr>
                        <a:t>кв.м</a:t>
                      </a:r>
                      <a:r>
                        <a:rPr lang="ru-RU" sz="1100" b="1" strike="noStrike" spc="-1" dirty="0">
                          <a:solidFill>
                            <a:srgbClr val="00B050"/>
                          </a:solidFill>
                          <a:latin typeface="Arial"/>
                        </a:rPr>
                        <a:t>., в целях дальнейшего предоставления по договорам социального найма (строительство или приобретение жилых помещений)</a:t>
                      </a:r>
                      <a:endParaRPr lang="ru-RU" sz="11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2023-2025 гг.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Источник не определен</a:t>
                      </a: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Всего – 10,5 млн. 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B050"/>
                          </a:solidFill>
                          <a:latin typeface="Arial"/>
                        </a:rPr>
                        <a:t>Потребность – 10,5 млн. руб. (расчет по приобретению)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31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>
                          <a:solidFill>
                            <a:srgbClr val="00B050"/>
                          </a:solidFill>
                          <a:latin typeface="Arial"/>
                        </a:rPr>
                        <a:t>Строительство (приобретение) маневренного жилого фонда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2023 – 2025 гг.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Источник не определен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Всего – 1,8 млн. 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B050"/>
                          </a:solidFill>
                          <a:latin typeface="Arial"/>
                        </a:rPr>
                        <a:t>Потребность – 1,8 млн. руб</a:t>
                      </a:r>
                      <a:r>
                        <a:rPr lang="ru-RU" sz="900" b="1" strike="noStrike" spc="-1">
                          <a:solidFill>
                            <a:srgbClr val="0070C0"/>
                          </a:solidFill>
                          <a:latin typeface="Arial"/>
                        </a:rPr>
                        <a:t>. </a:t>
                      </a:r>
                      <a:r>
                        <a:rPr lang="ru-RU" sz="900" b="1" strike="noStrike" spc="-1">
                          <a:solidFill>
                            <a:srgbClr val="00B050"/>
                          </a:solidFill>
                          <a:latin typeface="Arial"/>
                        </a:rPr>
                        <a:t>(расчет по приобретению)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FFFFFF"/>
                          </a:solidFill>
                          <a:latin typeface="Arial"/>
                        </a:rPr>
                        <a:t>Не обеспечено финансированием 2026-2030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875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00B050"/>
                          </a:solidFill>
                          <a:latin typeface="Arial"/>
                        </a:rPr>
                        <a:t>Переселение граждан из аварийных жилых домов, признанных аварийными после 01.01.2017 г., общей площадью 2 525,4 </a:t>
                      </a:r>
                      <a:r>
                        <a:rPr lang="ru-RU" sz="1100" b="1" strike="noStrike" spc="-1" dirty="0" err="1">
                          <a:solidFill>
                            <a:srgbClr val="00B050"/>
                          </a:solidFill>
                          <a:latin typeface="Arial"/>
                        </a:rPr>
                        <a:t>кв.м</a:t>
                      </a:r>
                      <a:r>
                        <a:rPr lang="ru-RU" sz="1100" b="1" strike="noStrike" spc="-1" dirty="0">
                          <a:solidFill>
                            <a:srgbClr val="00B050"/>
                          </a:solidFill>
                          <a:latin typeface="Arial"/>
                        </a:rPr>
                        <a:t>.</a:t>
                      </a:r>
                      <a:endParaRPr lang="ru-RU" sz="11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2026 – 2030 гг.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Источник не определен</a:t>
                      </a: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Всего – 141,2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B050"/>
                          </a:solidFill>
                          <a:latin typeface="Arial"/>
                        </a:rPr>
                        <a:t>Потребность – 141,2 млн. руб</a:t>
                      </a:r>
                      <a:r>
                        <a:rPr lang="ru-RU" sz="900" b="1" strike="noStrike" spc="-1" dirty="0">
                          <a:solidFill>
                            <a:srgbClr val="0070C0"/>
                          </a:solidFill>
                          <a:latin typeface="Arial"/>
                        </a:rPr>
                        <a:t>.</a:t>
                      </a: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17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00B050"/>
                          </a:solidFill>
                          <a:latin typeface="Arial"/>
                        </a:rPr>
                        <a:t>Обеспечение граждан жилыми помещениями, общей площадью 434 </a:t>
                      </a:r>
                      <a:r>
                        <a:rPr lang="ru-RU" sz="1100" b="1" strike="noStrike" spc="-1" dirty="0" err="1">
                          <a:solidFill>
                            <a:srgbClr val="00B050"/>
                          </a:solidFill>
                          <a:latin typeface="Arial"/>
                        </a:rPr>
                        <a:t>кв.м</a:t>
                      </a:r>
                      <a:r>
                        <a:rPr lang="ru-RU" sz="1100" b="1" strike="noStrike" spc="-1" dirty="0">
                          <a:solidFill>
                            <a:srgbClr val="00B050"/>
                          </a:solidFill>
                          <a:latin typeface="Arial"/>
                        </a:rPr>
                        <a:t>., в целях дальнейшего предоставления по договорам социального найма (строительство или приобретение жилых помещений)</a:t>
                      </a:r>
                      <a:endParaRPr lang="ru-RU" sz="11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2026-2030 гг. Источник не определен</a:t>
                      </a: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Всего – 15,5 млн. руб.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B050"/>
                          </a:solidFill>
                          <a:latin typeface="Arial"/>
                        </a:rPr>
                        <a:t>Потребность – 15,5 млн. руб. (расчет по приобретению)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31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>
                          <a:solidFill>
                            <a:srgbClr val="00B050"/>
                          </a:solidFill>
                          <a:latin typeface="Arial"/>
                        </a:rPr>
                        <a:t>Строительство (приобретение) маневренного жилого фонда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Срок реализации – 2026 – 2030 гг.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Источник не определен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Всего – 2,7 млн. руб.</a:t>
                      </a:r>
                      <a:endParaRPr lang="ru-RU" sz="9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strike="noStrike" spc="-1" dirty="0">
                          <a:solidFill>
                            <a:srgbClr val="00B050"/>
                          </a:solidFill>
                          <a:latin typeface="Arial"/>
                        </a:rPr>
                        <a:t>Потребность – 2,7 млн. руб</a:t>
                      </a:r>
                      <a:r>
                        <a:rPr lang="ru-RU" sz="900" b="1" strike="noStrike" spc="-1" dirty="0">
                          <a:solidFill>
                            <a:srgbClr val="0070C0"/>
                          </a:solidFill>
                          <a:latin typeface="Arial"/>
                        </a:rPr>
                        <a:t>. </a:t>
                      </a:r>
                      <a:r>
                        <a:rPr lang="ru-RU" sz="900" b="1" strike="noStrike" spc="-1" dirty="0">
                          <a:solidFill>
                            <a:srgbClr val="00B050"/>
                          </a:solidFill>
                          <a:latin typeface="Arial"/>
                        </a:rPr>
                        <a:t>(расчет по приобретению)</a:t>
                      </a:r>
                      <a:endParaRPr lang="ru-RU" sz="9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76" name="TextShape 7"/>
          <p:cNvSpPr txBox="1"/>
          <p:nvPr/>
        </p:nvSpPr>
        <p:spPr>
          <a:xfrm>
            <a:off x="11775480" y="6492857"/>
            <a:ext cx="4165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b="0" strike="noStrike" spc="-1" dirty="0">
                <a:solidFill>
                  <a:srgbClr val="8B8B8B"/>
                </a:solidFill>
                <a:latin typeface="Arial Narrow" panose="020B0606020202030204" pitchFamily="34" charset="0"/>
              </a:rPr>
              <a:t>16</a:t>
            </a:r>
            <a:endParaRPr lang="ru-RU" b="0" strike="noStrike" spc="-1" dirty="0">
              <a:latin typeface="Arial Narrow" panose="020B0606020202030204" pitchFamily="34" charset="0"/>
            </a:endParaRPr>
          </a:p>
        </p:txBody>
      </p:sp>
      <p:pic>
        <p:nvPicPr>
          <p:cNvPr id="677" name="Picture 2"/>
          <p:cNvPicPr/>
          <p:nvPr/>
        </p:nvPicPr>
        <p:blipFill>
          <a:blip r:embed="rId7"/>
          <a:stretch/>
        </p:blipFill>
        <p:spPr>
          <a:xfrm>
            <a:off x="423360" y="2698560"/>
            <a:ext cx="2889000" cy="1299960"/>
          </a:xfrm>
          <a:prstGeom prst="rect">
            <a:avLst/>
          </a:prstGeom>
          <a:ln>
            <a:noFill/>
          </a:ln>
        </p:spPr>
      </p:pic>
      <p:sp>
        <p:nvSpPr>
          <p:cNvPr id="678" name="CustomShape 8"/>
          <p:cNvSpPr/>
          <p:nvPr/>
        </p:nvSpPr>
        <p:spPr>
          <a:xfrm>
            <a:off x="524520" y="5673240"/>
            <a:ext cx="255528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900" b="1" i="1" strike="noStrike" spc="-1">
                <a:solidFill>
                  <a:srgbClr val="4F6228"/>
                </a:solidFill>
                <a:latin typeface="Times New Roman"/>
              </a:rPr>
              <a:t>Справка: Очередность на предоставление жилых помещений по договорам социального найма-296 семей, из них 19 семей имеют право на предоставление жилых помещений во внеочередном порядке.</a:t>
            </a:r>
            <a:endParaRPr lang="ru-RU" sz="9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900" b="1" i="1" strike="noStrike" spc="-1">
                <a:solidFill>
                  <a:srgbClr val="4F6228"/>
                </a:solidFill>
                <a:latin typeface="Times New Roman"/>
              </a:rPr>
              <a:t>   Маневренный жилой фонд отсутствует.</a:t>
            </a:r>
            <a:endParaRPr lang="ru-RU" sz="9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Прямоугольник 144"/>
          <p:cNvSpPr/>
          <p:nvPr/>
        </p:nvSpPr>
        <p:spPr>
          <a:xfrm>
            <a:off x="136725" y="967622"/>
            <a:ext cx="3178175" cy="576142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890" name="AutoShape 2" descr="https://apf.mail.ru/cgi-bin/readmsg?id=16397249900392778989;0;1&amp;exif=1&amp;full=1&amp;x-email=oap59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31621" y="6386344"/>
            <a:ext cx="460379" cy="388421"/>
          </a:xfrm>
        </p:spPr>
        <p:txBody>
          <a:bodyPr/>
          <a:lstStyle/>
          <a:p>
            <a:r>
              <a:rPr lang="uk-UA" dirty="0">
                <a:latin typeface="Arial Narrow" panose="020B0606020202030204" pitchFamily="34" charset="0"/>
              </a:rPr>
              <a:t>19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31" y="2056137"/>
            <a:ext cx="497956" cy="5304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2" y="1020774"/>
            <a:ext cx="454109" cy="4550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4454" y="1062267"/>
            <a:ext cx="2610867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Цель: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Организация и обеспечение безопасности дорожного движения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43439" y="1605281"/>
            <a:ext cx="2709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Ожидаемый результат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: </a:t>
            </a:r>
          </a:p>
          <a:p>
            <a:pPr>
              <a:lnSpc>
                <a:spcPts val="1200"/>
              </a:lnSpc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Увеличение доли протяженности автомобильных дорог, отвечающим нормативным требованиям</a:t>
            </a:r>
          </a:p>
          <a:p>
            <a:pPr>
              <a:lnSpc>
                <a:spcPts val="1200"/>
              </a:lnSpc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- Фактическое значение 2021 г. – 71,7 % </a:t>
            </a:r>
          </a:p>
          <a:p>
            <a:pPr marL="171450" indent="-171450">
              <a:lnSpc>
                <a:spcPts val="1200"/>
              </a:lnSpc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- Плановое значение 2030 г. – 73,0 %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1E85FA4-E752-4BAA-8D90-22B6DD1D7D78}"/>
              </a:ext>
            </a:extLst>
          </p:cNvPr>
          <p:cNvSpPr txBox="1"/>
          <p:nvPr/>
        </p:nvSpPr>
        <p:spPr>
          <a:xfrm>
            <a:off x="701040" y="46044"/>
            <a:ext cx="11401958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/>
        </p:spPr>
        <p:txBody>
          <a:bodyPr wrap="square" rtlCol="0" anchor="ctr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  <a:cs typeface="Arial" pitchFamily="34" charset="0"/>
              </a:rPr>
              <a:t>    </a:t>
            </a:r>
            <a:r>
              <a:rPr lang="ru-RU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Дороги</a:t>
            </a:r>
            <a:endParaRPr lang="ru-RU" sz="2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" y="46045"/>
            <a:ext cx="525017" cy="525017"/>
          </a:xfrm>
          <a:prstGeom prst="rect">
            <a:avLst/>
          </a:prstGeom>
        </p:spPr>
      </p:pic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667841"/>
              </p:ext>
            </p:extLst>
          </p:nvPr>
        </p:nvGraphicFramePr>
        <p:xfrm>
          <a:off x="3096159" y="537548"/>
          <a:ext cx="9095841" cy="6340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7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8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7657">
                <a:tc>
                  <a:txBody>
                    <a:bodyPr/>
                    <a:lstStyle/>
                    <a:p>
                      <a:r>
                        <a:rPr lang="ru-RU" sz="1200" b="1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Об</a:t>
                      </a:r>
                      <a:r>
                        <a:rPr lang="ru-RU" sz="1200" b="1" i="0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еспечено финансированием 2022-2024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ФИНАНСЫ 2022-2024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Всего – 128,9 млн.руб.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КБ – 116,1 млн.руб.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МБ – 12,8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028">
                <a:tc>
                  <a:txBody>
                    <a:bodyPr/>
                    <a:lstStyle/>
                    <a:p>
                      <a:pPr marL="12700" algn="l" fontAlgn="auto">
                        <a:lnSpc>
                          <a:spcPts val="12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1" spc="-5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Ремонт мостовых сооружений  -  в д. </a:t>
                      </a:r>
                      <a:r>
                        <a:rPr lang="ru-RU" sz="1100" b="1" spc="-5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Усть-Арий</a:t>
                      </a:r>
                      <a:r>
                        <a:rPr lang="ru-RU" sz="1100" b="1" spc="-5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ru-RU" sz="1100" b="1" spc="-5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д. </a:t>
                      </a:r>
                      <a:r>
                        <a:rPr lang="ru-RU" sz="1100" b="1" spc="-5" baseline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Адилево</a:t>
                      </a:r>
                      <a:r>
                        <a:rPr lang="ru-RU" sz="1100" b="1" spc="-5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х. П-Смирновский, р.п. Сарс, общей протяженностью 233 м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–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 г.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ПППК № 764-П от 05.12.2018 г.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14,7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КБ – 13,2 млн.руб.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МБ – 1,5 млн.руб.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055">
                <a:tc>
                  <a:txBody>
                    <a:bodyPr/>
                    <a:lstStyle/>
                    <a:p>
                      <a:pPr marL="12700" fontAlgn="auto">
                        <a:lnSpc>
                          <a:spcPts val="12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1" spc="-1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Ремонт улично-дорожной сети в границах населенных пунктов, общей протяженностью 15 421 м, из них в щебеночном покрытии – 13 155 м,</a:t>
                      </a:r>
                      <a:r>
                        <a:rPr lang="ru-RU" sz="1100" b="1" spc="-1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 асфальтовом исполнении  765 м, из ж/б плит – 546 м, методом холодной регенерации – 955 м</a:t>
                      </a:r>
                      <a:endParaRPr lang="ru-RU" sz="1100" b="1" spc="-1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12700" fontAlgn="auto">
                        <a:spcBef>
                          <a:spcPts val="9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–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 г.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ПППК № 764-П от 05.12.2018 г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49,2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КБ – 44,4 млн.руб.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МБ – 4,8 млн.руб.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4894">
                <a:tc>
                  <a:txBody>
                    <a:bodyPr/>
                    <a:lstStyle/>
                    <a:p>
                      <a:pPr marL="12700" fontAlgn="auto">
                        <a:lnSpc>
                          <a:spcPts val="12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1" spc="-1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Ремонт автомобильных дорог «</a:t>
                      </a:r>
                      <a:r>
                        <a:rPr lang="ru-RU" sz="1100" b="1" spc="-1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Самарово-Уразметьево</a:t>
                      </a:r>
                      <a:r>
                        <a:rPr lang="ru-RU" sz="1100" b="1" spc="-1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», «</a:t>
                      </a:r>
                      <a:r>
                        <a:rPr lang="ru-RU" sz="1100" b="1" spc="-1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Казаки-Биктулка</a:t>
                      </a:r>
                      <a:r>
                        <a:rPr lang="ru-RU" sz="1100" b="1" spc="-1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», </a:t>
                      </a:r>
                    </a:p>
                    <a:p>
                      <a:pPr marL="12700" fontAlgn="auto">
                        <a:lnSpc>
                          <a:spcPts val="12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1" spc="-1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общей протяженностью 6 450 м</a:t>
                      </a:r>
                    </a:p>
                    <a:p>
                      <a:pPr marL="12700" fontAlgn="auto">
                        <a:spcBef>
                          <a:spcPts val="9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– 2022 г.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ПППК № 764-П от 05.12.2018 г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9,5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КБ – 8,5 млн.руб.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МБ – 1,0 млн.руб.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055">
                <a:tc>
                  <a:txBody>
                    <a:bodyPr/>
                    <a:lstStyle/>
                    <a:p>
                      <a:pPr marL="12700" fontAlgn="auto">
                        <a:lnSpc>
                          <a:spcPts val="12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1" spc="-1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Ремонт автомобильных дорог общего пользования местного значения , общей протяженностью </a:t>
                      </a:r>
                    </a:p>
                    <a:p>
                      <a:pPr marL="12700" fontAlgn="auto">
                        <a:lnSpc>
                          <a:spcPts val="12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1" spc="-1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19 213 м, из них в щебеночном покрытии – 16</a:t>
                      </a:r>
                      <a:r>
                        <a:rPr lang="ru-RU" sz="1100" b="1" spc="-1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500 м, в асфальтовом исполнении – 2 713 м</a:t>
                      </a:r>
                      <a:endParaRPr lang="ru-RU" sz="1100" b="1" spc="-1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12700" fontAlgn="auto">
                        <a:spcBef>
                          <a:spcPts val="9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– 2023-2024</a:t>
                      </a:r>
                      <a:r>
                        <a:rPr lang="ru-RU" sz="9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г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г.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ПППК № 764-П от 05.12.2018 г.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55,5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КБ – 50,0 млн.руб.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МБ – 5,5 млн. руб.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4200">
                <a:tc>
                  <a:txBody>
                    <a:bodyPr/>
                    <a:lstStyle/>
                    <a:p>
                      <a:pPr marL="127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Не об</a:t>
                      </a:r>
                      <a:r>
                        <a:rPr lang="ru-RU" sz="1200" b="1" i="0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еспечено финансированием 2025-2030</a:t>
                      </a:r>
                      <a:endParaRPr lang="ru-RU" sz="1200" b="1" spc="-1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ФИНАНСЫ 2025-2030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Всего – 128,9 млн.руб.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КБ – 116,1 млн.руб.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МБ – 12,8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116,4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Потребность – 104,7 млн. руб.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054">
                <a:tc>
                  <a:txBody>
                    <a:bodyPr/>
                    <a:lstStyle/>
                    <a:p>
                      <a:pPr marL="12700" fontAlgn="auto">
                        <a:lnSpc>
                          <a:spcPts val="12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1" spc="-1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Ремонт улично-дорожной сети в р.п. Октябрьский, р.п. Сарс, с. </a:t>
                      </a:r>
                      <a:r>
                        <a:rPr lang="ru-RU" sz="1100" b="1" spc="-1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Енапаево</a:t>
                      </a:r>
                      <a:r>
                        <a:rPr lang="ru-RU" sz="1100" b="1" spc="-1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(холодная регенерация, асфальт),  общей протяженностью 9,0 км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–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5-2030 гг.</a:t>
                      </a:r>
                    </a:p>
                    <a:p>
                      <a:pPr lvl="0">
                        <a:defRPr/>
                      </a:pPr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Источник не определен, предполагаемый - 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ПППК № 764-П от 05.12.2018 г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0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Ремонт автомобильных дорог с переходным типом покрытия в границах Октябрьского городского округа, общей протяженностью 30,0 км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–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5-2030 гг.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lvl="0">
                        <a:defRPr/>
                      </a:pPr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Источник не определен, предполагаемый – П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ППК № 764-П от 05.12.2018 г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51,2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Потребность – 46,1 млн. руб.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40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Капитальный ремонт</a:t>
                      </a:r>
                      <a:r>
                        <a:rPr lang="ru-RU" sz="11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моста в р.п. Сарс через р. Сарс (мост железобетонный, протяженностью 19 м), обследование и  разработка проекта планируется на 2024 год за счет средств МБ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Срок реализации – </a:t>
                      </a:r>
                      <a:r>
                        <a:rPr lang="en-US" sz="900" b="1" dirty="0"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5 – 2030 гг.</a:t>
                      </a:r>
                    </a:p>
                    <a:p>
                      <a:pPr lvl="0">
                        <a:defRPr/>
                      </a:pPr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Источник не определен, предполагаемый – П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ППК № 764-П от 05.12.2018 г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– 7,0 млн. руб.</a:t>
                      </a:r>
                    </a:p>
                    <a:p>
                      <a:r>
                        <a:rPr lang="ru-RU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Потребность – 6,3 млн. руб.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0375" y="3150305"/>
            <a:ext cx="2546778" cy="1431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224931" y="2780971"/>
            <a:ext cx="3010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u="sng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Ожидаемый результат по ремонту дороги ул. Северная в р.п. Октябрьский (замена плит)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0472" y="4750561"/>
            <a:ext cx="3144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u="sng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Ожидаемый результат по ремонту дорог в щебеночном исполнении</a:t>
            </a:r>
          </a:p>
        </p:txBody>
      </p:sp>
      <p:pic>
        <p:nvPicPr>
          <p:cNvPr id="1026" name="Picture 2" descr="C:\Users\KarmanovaAM.DOM-5943-IM\Desktop\P731002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0379" y="5186797"/>
            <a:ext cx="2546778" cy="1542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743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Прямоугольник 144"/>
          <p:cNvSpPr/>
          <p:nvPr/>
        </p:nvSpPr>
        <p:spPr>
          <a:xfrm>
            <a:off x="460375" y="967622"/>
            <a:ext cx="2873375" cy="56518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609600" y="4876800"/>
            <a:ext cx="2570194" cy="1612546"/>
          </a:xfrm>
          <a:prstGeom prst="rect">
            <a:avLst/>
          </a:prstGeom>
          <a:noFill/>
          <a:ln w="95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/>
          <p:cNvSpPr txBox="1"/>
          <p:nvPr/>
        </p:nvSpPr>
        <p:spPr>
          <a:xfrm>
            <a:off x="789017" y="5397444"/>
            <a:ext cx="2226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" pitchFamily="34" charset="0"/>
                <a:cs typeface="Arial" pitchFamily="34" charset="0"/>
              </a:rPr>
              <a:t>ТОЛЬКО РЕАЛЬНЫЕ ФОТО / ЭСКИЗЫ ОБЪЕКТОВ</a:t>
            </a:r>
            <a:br>
              <a:rPr lang="ru-RU" sz="1200" dirty="0">
                <a:latin typeface="Arial" pitchFamily="34" charset="0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cs typeface="Arial" pitchFamily="34" charset="0"/>
              </a:rPr>
              <a:t>(при наличии)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686330" y="2672850"/>
            <a:ext cx="6082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Приобретение коммунальной техники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555583" y="3088626"/>
            <a:ext cx="62338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Специализированный автомобиль для сферы ЖКХ в целях устранения аварийных ситуаций;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Ассенизаторская машина для МУП;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КАЗАЗ с КМУ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Срок реализации – 2023-2025гг.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Источник не определён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0529780" y="1868872"/>
            <a:ext cx="13385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ФИНАНСЫ: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9789386" y="2775210"/>
            <a:ext cx="2393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Всего – 11,5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млн руб.</a:t>
            </a:r>
          </a:p>
          <a:p>
            <a:r>
              <a:rPr lang="ru-RU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Потребность – 11,5 млн.руб.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5632" y="1062267"/>
            <a:ext cx="2248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itchFamily="34" charset="0"/>
                <a:cs typeface="Arial" pitchFamily="34" charset="0"/>
              </a:rPr>
              <a:t>Цель: Обеспечение надлежащего состояния территорий населённых пунктов</a:t>
            </a: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63709" y="1905851"/>
            <a:ext cx="24712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Arial" pitchFamily="34" charset="0"/>
                <a:cs typeface="Arial" pitchFamily="34" charset="0"/>
              </a:rPr>
              <a:t>Ожидаемый результат:</a:t>
            </a:r>
          </a:p>
          <a:p>
            <a:r>
              <a:rPr lang="ru-RU" sz="1000" dirty="0">
                <a:latin typeface="Arial" pitchFamily="34" charset="0"/>
                <a:cs typeface="Arial" pitchFamily="34" charset="0"/>
              </a:rPr>
              <a:t>Приобретение движимого имущества</a:t>
            </a:r>
          </a:p>
          <a:p>
            <a:r>
              <a:rPr lang="ru-RU" sz="1000" b="1" dirty="0">
                <a:latin typeface="Arial" pitchFamily="34" charset="0"/>
                <a:cs typeface="Arial" pitchFamily="34" charset="0"/>
              </a:rPr>
              <a:t>Наименование показателя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Фактическое значение 2021 г. - 1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Плановое значение 2030 г. - 5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609600" y="3144127"/>
            <a:ext cx="2570194" cy="1612546"/>
          </a:xfrm>
          <a:prstGeom prst="rect">
            <a:avLst/>
          </a:prstGeom>
          <a:noFill/>
          <a:ln w="95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789017" y="3664771"/>
            <a:ext cx="2226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" pitchFamily="34" charset="0"/>
                <a:cs typeface="Arial" pitchFamily="34" charset="0"/>
              </a:rPr>
              <a:t>ТОЛЬКО РЕАЛЬНЫЕ ФОТО / ЭСКИЗЫ ОБЪЕКТОВ</a:t>
            </a:r>
            <a:br>
              <a:rPr lang="ru-RU" sz="1200" dirty="0">
                <a:latin typeface="Arial" pitchFamily="34" charset="0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cs typeface="Arial" pitchFamily="34" charset="0"/>
              </a:rPr>
              <a:t>(при наличии)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10651" y="1781339"/>
            <a:ext cx="623380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 обеспечено финансированием 2023-2025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55583" y="4926575"/>
            <a:ext cx="6230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Приобретение техники для благоустройства территории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529637" y="5668203"/>
            <a:ext cx="6239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Мини погрузчик  с навесным оборудованием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Срок реализации – 2023-2025 гг.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Источник не определён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786162" y="4995824"/>
            <a:ext cx="22485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Всего – 5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млн руб.</a:t>
            </a:r>
          </a:p>
          <a:p>
            <a:r>
              <a:rPr lang="ru-RU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Потребность – 5 млн. руб.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76" y="1966005"/>
            <a:ext cx="497956" cy="53043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3" y="1115000"/>
            <a:ext cx="454109" cy="45503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1E85FA4-E752-4BAA-8D90-22B6DD1D7D78}"/>
              </a:ext>
            </a:extLst>
          </p:cNvPr>
          <p:cNvSpPr txBox="1"/>
          <p:nvPr/>
        </p:nvSpPr>
        <p:spPr>
          <a:xfrm>
            <a:off x="701040" y="302370"/>
            <a:ext cx="11167306" cy="523220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rtlCol="0" anchor="ctr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  <a:cs typeface="Arial" pitchFamily="34" charset="0"/>
              </a:rPr>
              <a:t>    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Приобретение транспорта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34" y="293945"/>
            <a:ext cx="694175" cy="540069"/>
          </a:xfrm>
          <a:prstGeom prst="rect">
            <a:avLst/>
          </a:prstGeom>
        </p:spPr>
      </p:pic>
      <p:sp>
        <p:nvSpPr>
          <p:cNvPr id="3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399819" y="6279280"/>
            <a:ext cx="783515" cy="578720"/>
          </a:xfrm>
        </p:spPr>
        <p:txBody>
          <a:bodyPr/>
          <a:lstStyle/>
          <a:p>
            <a:pPr algn="r"/>
            <a:r>
              <a:rPr lang="uk-UA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18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5" y="3140581"/>
            <a:ext cx="257333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28" y="4912571"/>
            <a:ext cx="257333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90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Прямоугольник 144"/>
          <p:cNvSpPr/>
          <p:nvPr/>
        </p:nvSpPr>
        <p:spPr>
          <a:xfrm>
            <a:off x="111296" y="1062267"/>
            <a:ext cx="3178175" cy="574970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890" name="AutoShape 2" descr="https://apf.mail.ru/cgi-bin/readmsg?id=16397249900392778989;0;1&amp;exif=1&amp;full=1&amp;x-email=oap59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90451" y="6583624"/>
            <a:ext cx="2844800" cy="365125"/>
          </a:xfrm>
        </p:spPr>
        <p:txBody>
          <a:bodyPr/>
          <a:lstStyle/>
          <a:p>
            <a:r>
              <a:rPr lang="uk-UA" dirty="0"/>
              <a:t>20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94" y="1793203"/>
            <a:ext cx="421170" cy="4486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04" y="993767"/>
            <a:ext cx="454109" cy="4550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9913" y="1062267"/>
            <a:ext cx="26838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Цель:</a:t>
            </a:r>
            <a:r>
              <a:rPr lang="ru-RU" sz="1200" dirty="0">
                <a:latin typeface="Montserrat" panose="00000500000000000000" pitchFamily="2" charset="-52"/>
              </a:rPr>
              <a:t>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Создание комфортной среды проживания населения на территории Октябрьского городского округа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95427" y="2093727"/>
            <a:ext cx="2738327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Ожидаемый результат: </a:t>
            </a:r>
          </a:p>
          <a:p>
            <a:pPr>
              <a:lnSpc>
                <a:spcPts val="1200"/>
              </a:lnSpc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Повышение уровня благоустройства на территории Октябрьского городского округа</a:t>
            </a:r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Фактическое значение – 60 %</a:t>
            </a:r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Плановое значение – 70 %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1E85FA4-E752-4BAA-8D90-22B6DD1D7D78}"/>
              </a:ext>
            </a:extLst>
          </p:cNvPr>
          <p:cNvSpPr txBox="1"/>
          <p:nvPr/>
        </p:nvSpPr>
        <p:spPr>
          <a:xfrm>
            <a:off x="701040" y="160338"/>
            <a:ext cx="11167306" cy="523220"/>
          </a:xfrm>
          <a:prstGeom prst="rect">
            <a:avLst/>
          </a:prstGeom>
          <a:solidFill>
            <a:srgbClr val="00B050"/>
          </a:solidFill>
          <a:effectLst/>
        </p:spPr>
        <p:txBody>
          <a:bodyPr wrap="square" rtlCol="0" anchor="ctr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  <a:cs typeface="Arial" pitchFamily="34" charset="0"/>
              </a:rPr>
              <a:t>   </a:t>
            </a:r>
            <a:r>
              <a:rPr lang="ru-RU" sz="2200" b="1" dirty="0">
                <a:solidFill>
                  <a:schemeClr val="bg1"/>
                </a:solidFill>
                <a:latin typeface="Montserrat" panose="00000500000000000000" pitchFamily="2" charset="-52"/>
                <a:cs typeface="Arial" pitchFamily="34" charset="0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Благоустройство</a:t>
            </a:r>
            <a:endParaRPr lang="ru-RU" sz="2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46839"/>
            <a:ext cx="582088" cy="582088"/>
          </a:xfrm>
          <a:prstGeom prst="rect">
            <a:avLst/>
          </a:prstGeom>
        </p:spPr>
      </p:pic>
      <p:graphicFrame>
        <p:nvGraphicFramePr>
          <p:cNvPr id="43" name="Таблица 42"/>
          <p:cNvGraphicFramePr>
            <a:graphicFrameLocks noGrp="1"/>
          </p:cNvGraphicFramePr>
          <p:nvPr/>
        </p:nvGraphicFramePr>
        <p:xfrm>
          <a:off x="3271985" y="683558"/>
          <a:ext cx="8782834" cy="6425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7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5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Обеспечено финансированием 2022-2024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ФИНАНСЫ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Благоустройство 9 дворовых территорий в р.п. Октябрьский и р.п. Сарс, благоустройство 6 общественных территории в р.п. Октябрьский, с. Богородск,  р.п. Сарс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–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-2024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гг.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НП "Жилье и городская среда" от 01.10.2018г.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44,3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ФБ – 27,8 млн.руб.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КБ – 12,1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МБ – 4,4 млн руб.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9068">
                <a:tc>
                  <a:txBody>
                    <a:bodyPr/>
                    <a:lstStyle/>
                    <a:p>
                      <a:pPr marL="12700" algn="l">
                        <a:lnSpc>
                          <a:spcPts val="1400"/>
                        </a:lnSpc>
                        <a:spcBef>
                          <a:spcPts val="275"/>
                        </a:spcBef>
                      </a:pPr>
                      <a:r>
                        <a:rPr lang="ru-RU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Организация освещения</a:t>
                      </a:r>
                      <a:r>
                        <a:rPr lang="ru-RU" sz="11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и устройство площадок ТКО в с. Снежное (КРСТ)</a:t>
                      </a:r>
                      <a:endParaRPr lang="ru-RU" sz="11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 – 2022 г., 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КРСТ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0,8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ФБ – 0,53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КБ – 0,03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МБ – 0,24 млн.руб.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Внебюджет-0,0009 млн.руб.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9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Устройство пешеходных тротуаров в р.п. Октябрьский, по ул. Калинина, ул. Карла Маркса, ул. Северная, пер. Больничный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– 2022 г.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ПППК от 21.11.2018 г. № 718-п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6,4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КБ – 3,2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МБ – 3,2 млн.руб.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3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Не обеспечено финансированием 2023-2025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lvl="0"/>
                      <a:r>
                        <a:rPr lang="ru-RU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Благоустройство территории населенных пунктов:</a:t>
                      </a:r>
                    </a:p>
                    <a:p>
                      <a:pPr lvl="0">
                        <a:buFontTx/>
                        <a:buChar char="-"/>
                      </a:pPr>
                      <a:r>
                        <a:rPr lang="ru-RU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устройство пешеходных тротуаров в р.п. Октябрьский;</a:t>
                      </a:r>
                    </a:p>
                    <a:p>
                      <a:pPr lvl="0">
                        <a:buFontTx/>
                        <a:buChar char="-"/>
                      </a:pPr>
                      <a:r>
                        <a:rPr lang="ru-RU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обустройство территории для проведения массовых гуляний в р.п. Октябрьский (районный сабантуй, </a:t>
                      </a:r>
                      <a:r>
                        <a:rPr lang="ru-RU" sz="11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масленница</a:t>
                      </a:r>
                      <a:r>
                        <a:rPr lang="ru-RU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pPr lvl="0">
                        <a:buFontTx/>
                        <a:buNone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Срок реализации – 2023 – 2025 гг.</a:t>
                      </a:r>
                    </a:p>
                    <a:p>
                      <a:pPr lvl="0">
                        <a:buFontTx/>
                        <a:buNone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Источник не определен.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70,0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Потребность – 70,0 млн. руб.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8308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Обустройство контейнерных площадок  в границах населенных пунктов Октябрьского городского округа</a:t>
                      </a:r>
                      <a:endParaRPr lang="ru-RU" sz="1100" b="1" baseline="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 – 2023-2025 гг.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Источник не определен.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20,0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Потребность – 20,0 млн. руб.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5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Не обеспечено финансированием 2026-2030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78489">
                <a:tc>
                  <a:txBody>
                    <a:bodyPr/>
                    <a:lstStyle/>
                    <a:p>
                      <a:pPr lvl="0"/>
                      <a:r>
                        <a:rPr lang="ru-RU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Благоустройство 17 дворовых территорий в р.п. Октябрьский и р.п. Сарс, 7 общественных территорий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Проведение работ по благоустройству дворовых и общественных территорий на основании </a:t>
                      </a:r>
                      <a:r>
                        <a:rPr kumimoji="0" lang="ru-RU" sz="9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дизайн-проектов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Срок реализации – 2026-2030 гг.</a:t>
                      </a: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НП "Жилье и городская среда" от 01.10.2018 г.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51,1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ФБ – 29,9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КБ – 16,1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МБ – 5,1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Потребность – 46,0 млн.руб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58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Капитальный ремонт площади Победы ВОВ (Объединение 2-х территориальных зон)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Срок реализации – 2026 – 2030 гг.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Источник не определен.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30,0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Потребность – 30,0 млн. руб.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5804" y="3417533"/>
            <a:ext cx="2941731" cy="124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11296" y="2929853"/>
            <a:ext cx="32224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Благоустройство общественной территории: сквер на ул. Советская в р.п. Сарс (реализация 2021 – 2022 </a:t>
            </a:r>
            <a:r>
              <a:rPr lang="ru-RU" sz="900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гг</a:t>
            </a:r>
            <a:r>
              <a:rPr lang="ru-RU" sz="9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итоги 1 этапа)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296" y="4798850"/>
            <a:ext cx="31606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Обустройство контейнерных площадок</a:t>
            </a:r>
          </a:p>
        </p:txBody>
      </p:sp>
      <p:pic>
        <p:nvPicPr>
          <p:cNvPr id="16" name="Picture 2" descr="http://vuktyl.com/images/smart_thumbs/stdxccXP7LQ_thumb_large800_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9794" y="5127427"/>
            <a:ext cx="2887741" cy="14561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9102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Скругленный прямоугольник 54"/>
          <p:cNvSpPr/>
          <p:nvPr/>
        </p:nvSpPr>
        <p:spPr>
          <a:xfrm>
            <a:off x="5034244" y="5265032"/>
            <a:ext cx="3423938" cy="149501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5034244" y="3361605"/>
            <a:ext cx="3423937" cy="130350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34245" y="1285289"/>
            <a:ext cx="3478504" cy="1303506"/>
          </a:xfrm>
          <a:prstGeom prst="roundRect">
            <a:avLst/>
          </a:prstGeom>
          <a:solidFill>
            <a:schemeClr val="bg1"/>
          </a:solidFill>
          <a:ln>
            <a:solidFill>
              <a:srgbClr val="FFC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61557" y="716776"/>
            <a:ext cx="815119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Численность населения</a:t>
            </a: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1" y="1139695"/>
          <a:ext cx="4942052" cy="1694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56139" y="5168144"/>
          <a:ext cx="4902159" cy="1638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1" y="3055181"/>
          <a:ext cx="4899333" cy="1763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4279389" y="1171266"/>
            <a:ext cx="7880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чел.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673395" y="3250867"/>
            <a:ext cx="5110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чел.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395189" y="5209141"/>
            <a:ext cx="7880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чел.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034243" y="3327167"/>
            <a:ext cx="3423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Коэффициент рождаемости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1875" y="144302"/>
            <a:ext cx="1135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  <a:cs typeface="Arial" pitchFamily="34" charset="0"/>
              </a:rPr>
              <a:t>Анализ демографических показателей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34245" y="1406761"/>
            <a:ext cx="3478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Динамика за 2018–2022 гг., %</a:t>
            </a:r>
            <a:endParaRPr lang="ru-RU" sz="1000" b="1" dirty="0"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004008" y="1734062"/>
            <a:ext cx="2236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-5,3 </a:t>
            </a:r>
            <a:r>
              <a:rPr lang="ru-RU" sz="1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Муниципалитет</a:t>
            </a:r>
            <a:endParaRPr lang="ru-RU" b="1" dirty="0">
              <a:solidFill>
                <a:prstClr val="black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004008" y="2097539"/>
            <a:ext cx="2408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-2,5 </a:t>
            </a:r>
            <a:r>
              <a:rPr lang="ru-RU" sz="1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Пермский край</a:t>
            </a:r>
            <a:endParaRPr lang="ru-RU" sz="1050" b="1" dirty="0"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073427" y="3649524"/>
            <a:ext cx="1786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Муниципалитет </a:t>
            </a:r>
            <a:r>
              <a:rPr lang="ru-RU" sz="1600" b="1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10,2</a:t>
            </a:r>
            <a:endParaRPr lang="ru-RU" sz="1600" dirty="0"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859945" y="3614756"/>
            <a:ext cx="174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9,8</a:t>
            </a:r>
            <a:r>
              <a:rPr lang="ru-RU" b="1" dirty="0">
                <a:solidFill>
                  <a:srgbClr val="00B0F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 </a:t>
            </a:r>
            <a:r>
              <a:rPr lang="ru-RU" sz="1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Пермский край</a:t>
            </a:r>
            <a:endParaRPr lang="ru-RU" sz="1050" b="1" dirty="0">
              <a:solidFill>
                <a:srgbClr val="00B0F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34244" y="4018526"/>
            <a:ext cx="3418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7030A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Коэффициент смертности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085001" y="4287827"/>
            <a:ext cx="177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Муниципалитет</a:t>
            </a:r>
            <a:r>
              <a:rPr lang="ru-RU" b="1" dirty="0">
                <a:solidFill>
                  <a:srgbClr val="7030A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 </a:t>
            </a:r>
            <a:r>
              <a:rPr lang="ru-RU" sz="1600" b="1" dirty="0">
                <a:solidFill>
                  <a:srgbClr val="7030A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17,3</a:t>
            </a:r>
            <a:endParaRPr lang="ru-RU" sz="1600" dirty="0"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773048" y="4288058"/>
            <a:ext cx="196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7030A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17,2</a:t>
            </a:r>
            <a:r>
              <a:rPr lang="ru-RU" b="1" dirty="0">
                <a:solidFill>
                  <a:srgbClr val="7030A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 </a:t>
            </a:r>
            <a:r>
              <a:rPr lang="ru-RU" sz="1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Пермский край</a:t>
            </a:r>
            <a:endParaRPr lang="ru-RU" sz="1050" b="1" dirty="0">
              <a:solidFill>
                <a:srgbClr val="7030A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061243" y="5607917"/>
            <a:ext cx="1798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Муниципалитет</a:t>
            </a:r>
            <a:r>
              <a:rPr lang="ru-RU" sz="1200" dirty="0">
                <a:solidFill>
                  <a:srgbClr val="0070C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 </a:t>
            </a:r>
            <a:r>
              <a:rPr lang="ru-RU" sz="1200" b="1">
                <a:solidFill>
                  <a:srgbClr val="0070C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-</a:t>
            </a:r>
            <a:r>
              <a:rPr lang="ru-RU" sz="1600" b="1">
                <a:solidFill>
                  <a:srgbClr val="0070C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9,7</a:t>
            </a:r>
            <a:endParaRPr lang="ru-RU" sz="1600" dirty="0"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775799" y="5600196"/>
            <a:ext cx="16823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srgbClr val="0070C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-</a:t>
            </a:r>
            <a:r>
              <a:rPr lang="ru-RU" sz="1600" b="1" dirty="0">
                <a:solidFill>
                  <a:srgbClr val="0070C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13,0</a:t>
            </a:r>
            <a:r>
              <a:rPr lang="ru-RU" b="1" dirty="0">
                <a:solidFill>
                  <a:srgbClr val="0070C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 </a:t>
            </a:r>
            <a:r>
              <a:rPr lang="ru-RU" sz="1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Пермский край</a:t>
            </a:r>
            <a:endParaRPr lang="ru-RU" sz="1050" b="1" dirty="0">
              <a:solidFill>
                <a:srgbClr val="0070C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085001" y="6328084"/>
            <a:ext cx="177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Муниципалитет </a:t>
            </a:r>
            <a:r>
              <a:rPr lang="ru-RU" b="1" dirty="0">
                <a:solidFill>
                  <a:srgbClr val="7030A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-</a:t>
            </a:r>
            <a:r>
              <a:rPr lang="ru-RU" sz="1600" b="1" dirty="0">
                <a:solidFill>
                  <a:srgbClr val="7030A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7,1</a:t>
            </a:r>
            <a:endParaRPr lang="ru-RU" sz="1600" dirty="0"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775799" y="6323253"/>
            <a:ext cx="1699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7030A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-7,5 </a:t>
            </a:r>
            <a:r>
              <a:rPr lang="ru-RU" sz="12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Пермский край</a:t>
            </a:r>
            <a:endParaRPr lang="ru-RU" sz="1050" b="1" dirty="0">
              <a:solidFill>
                <a:srgbClr val="7030A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073427" y="5214874"/>
            <a:ext cx="35775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60"/>
              </a:lnSpc>
            </a:pPr>
            <a:r>
              <a:rPr lang="ru-RU" sz="1300" b="1" dirty="0">
                <a:solidFill>
                  <a:srgbClr val="0070C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Коэффициент миграционного прироста (убыли) 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034243" y="5968792"/>
            <a:ext cx="36559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rgbClr val="7030A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Коэффициент естественного прироста (убыли)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61557" y="2862430"/>
            <a:ext cx="809087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Рождаемость / смертность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61558" y="4798812"/>
            <a:ext cx="8113344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Миграция</a:t>
            </a:r>
          </a:p>
        </p:txBody>
      </p:sp>
      <p:sp>
        <p:nvSpPr>
          <p:cNvPr id="9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81473" y="6323253"/>
            <a:ext cx="410527" cy="578720"/>
          </a:xfrm>
        </p:spPr>
        <p:txBody>
          <a:bodyPr/>
          <a:lstStyle/>
          <a:p>
            <a:r>
              <a:rPr lang="uk-UA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097" y="1542513"/>
            <a:ext cx="3303587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372" y="2824960"/>
            <a:ext cx="118268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538" y="3055181"/>
            <a:ext cx="11890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702" y="3361605"/>
            <a:ext cx="118268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546" y="3799422"/>
            <a:ext cx="118268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313" y="3904942"/>
            <a:ext cx="118268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712" y="4391719"/>
            <a:ext cx="118268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358" y="4564757"/>
            <a:ext cx="118268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28" y="5346990"/>
            <a:ext cx="118268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9376370" y="3275103"/>
            <a:ext cx="135567" cy="128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9794754" y="4054278"/>
            <a:ext cx="135567" cy="128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9277905" y="4817795"/>
            <a:ext cx="135567" cy="128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0414801" y="4794978"/>
            <a:ext cx="135567" cy="128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10089941" y="5779832"/>
            <a:ext cx="135567" cy="128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10881233" y="3590295"/>
            <a:ext cx="135567" cy="128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10994963" y="4129373"/>
            <a:ext cx="135567" cy="128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10641922" y="3055181"/>
            <a:ext cx="135567" cy="128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9558559" y="3250867"/>
            <a:ext cx="4204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599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927204" y="4015550"/>
            <a:ext cx="4204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610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401023" y="4768034"/>
            <a:ext cx="4204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1281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799112" y="3019633"/>
            <a:ext cx="4204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803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991925" y="3553904"/>
            <a:ext cx="4204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1047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1098415" y="4091939"/>
            <a:ext cx="4204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4864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0550368" y="4747811"/>
            <a:ext cx="4204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9900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0204600" y="5726956"/>
            <a:ext cx="4204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334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690155" y="1109710"/>
            <a:ext cx="344929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Октябрьский городской округ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217" y="6480986"/>
            <a:ext cx="171367" cy="16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444153" y="6416567"/>
            <a:ext cx="2330906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7030A0"/>
                </a:solidFill>
              </a:rPr>
              <a:t>Численность населения,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391995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Прямоугольник 144"/>
          <p:cNvSpPr/>
          <p:nvPr/>
        </p:nvSpPr>
        <p:spPr>
          <a:xfrm>
            <a:off x="61309" y="967623"/>
            <a:ext cx="3178175" cy="574970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890" name="AutoShape 2" descr="https://apf.mail.ru/cgi-bin/readmsg?id=16397249900392778989;0;1&amp;exif=1&amp;full=1&amp;x-email=oap59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868346" y="6545916"/>
            <a:ext cx="376332" cy="365125"/>
          </a:xfrm>
        </p:spPr>
        <p:txBody>
          <a:bodyPr/>
          <a:lstStyle/>
          <a:p>
            <a:r>
              <a:rPr lang="uk-UA" dirty="0"/>
              <a:t>21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94" y="1793203"/>
            <a:ext cx="421170" cy="4486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04" y="993767"/>
            <a:ext cx="454109" cy="4550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9913" y="1062267"/>
            <a:ext cx="26838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Цель:</a:t>
            </a:r>
            <a:r>
              <a:rPr lang="ru-RU" sz="1200" dirty="0">
                <a:latin typeface="Montserrat" panose="00000500000000000000" pitchFamily="2" charset="-52"/>
              </a:rPr>
              <a:t>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Создание комфортной среды проживания населения на территории Октябрьского городского округа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49913" y="1924041"/>
            <a:ext cx="2589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Ожидаемый результат: </a:t>
            </a:r>
          </a:p>
          <a:p>
            <a:pPr>
              <a:lnSpc>
                <a:spcPts val="1200"/>
              </a:lnSpc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Улучшение экологической ситуации на территории Октябрьского городского округа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1E85FA4-E752-4BAA-8D90-22B6DD1D7D78}"/>
              </a:ext>
            </a:extLst>
          </p:cNvPr>
          <p:cNvSpPr txBox="1"/>
          <p:nvPr/>
        </p:nvSpPr>
        <p:spPr>
          <a:xfrm>
            <a:off x="701040" y="226954"/>
            <a:ext cx="11167306" cy="523220"/>
          </a:xfrm>
          <a:prstGeom prst="rect">
            <a:avLst/>
          </a:prstGeom>
          <a:solidFill>
            <a:srgbClr val="00B050"/>
          </a:solidFill>
          <a:effectLst/>
        </p:spPr>
        <p:txBody>
          <a:bodyPr wrap="square" rtlCol="0" anchor="ctr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  <a:cs typeface="Arial" pitchFamily="34" charset="0"/>
              </a:rPr>
              <a:t>   </a:t>
            </a:r>
            <a:r>
              <a:rPr lang="ru-RU" sz="2200" b="1" dirty="0">
                <a:solidFill>
                  <a:schemeClr val="bg1"/>
                </a:solidFill>
                <a:latin typeface="Montserrat" panose="00000500000000000000" pitchFamily="2" charset="-52"/>
                <a:cs typeface="Arial" pitchFamily="34" charset="0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Благоустройство. Экология.</a:t>
            </a:r>
            <a:endParaRPr lang="ru-RU" sz="2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55" y="197500"/>
            <a:ext cx="582088" cy="582088"/>
          </a:xfrm>
          <a:prstGeom prst="rect">
            <a:avLst/>
          </a:prstGeom>
        </p:spPr>
      </p:pic>
      <p:graphicFrame>
        <p:nvGraphicFramePr>
          <p:cNvPr id="43" name="Таблица 42"/>
          <p:cNvGraphicFramePr>
            <a:graphicFrameLocks noGrp="1"/>
          </p:cNvGraphicFramePr>
          <p:nvPr/>
        </p:nvGraphicFramePr>
        <p:xfrm>
          <a:off x="3258338" y="1401670"/>
          <a:ext cx="8858250" cy="2751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8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9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1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Не обеспечено финансированием 2026-2030</a:t>
                      </a:r>
                    </a:p>
                    <a:p>
                      <a:endParaRPr lang="ru-RU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ФИНАНСЫ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50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Ликвидация несанкционированной свалки вблизи р.п. Сарс, в рамках исполнения судебного решения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 – 2026-2030 гг., МК</a:t>
                      </a:r>
                      <a:r>
                        <a:rPr lang="ru-RU" sz="9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на разработку проектной документации заключен в 2021 году, со сроком исполнения – 2022 год, 1 этап – исполнен (изыскания), 2 этап – на стадии исполнения.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Источник не определен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211,1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Потребность – 211,1 млн.руб.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49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Ликвидация несанкционированной свалки  вблизи р.п. Октябрьский, в рамках исполнения судебного решения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 –  2026-2030 гг., МК</a:t>
                      </a:r>
                      <a:r>
                        <a:rPr lang="ru-RU" sz="9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на разработку проектной документации планируется заключить в 2022 году (2 этапа: 2022 – 2023 гг.)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Источник не определен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250,0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Потребность – 250 млн.руб.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0496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Прямоугольник 144"/>
          <p:cNvSpPr/>
          <p:nvPr/>
        </p:nvSpPr>
        <p:spPr>
          <a:xfrm>
            <a:off x="108444" y="731951"/>
            <a:ext cx="3178175" cy="60640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890" name="AutoShape 2" descr="https://apf.mail.ru/cgi-bin/readmsg?id=16397249900392778989;0;1&amp;exif=1&amp;full=1&amp;x-email=oap59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1" y="1966008"/>
            <a:ext cx="497956" cy="5304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40" y="993767"/>
            <a:ext cx="454109" cy="4550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6590" y="1040796"/>
            <a:ext cx="2622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Цель:</a:t>
            </a:r>
            <a:r>
              <a:rPr lang="ru-RU" sz="1200" dirty="0">
                <a:latin typeface="Arial Black" pitchFamily="34" charset="0"/>
              </a:rPr>
              <a:t>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Обеспечение благоприятных и комфортных условий для проживания жителей 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27892" y="1835286"/>
            <a:ext cx="25809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Ожидаемый результат: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Снижения уровня изношенности объектов коммунального  хозяйства  на 30 %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E85FA4-E752-4BAA-8D90-22B6DD1D7D78}"/>
              </a:ext>
            </a:extLst>
          </p:cNvPr>
          <p:cNvSpPr txBox="1"/>
          <p:nvPr/>
        </p:nvSpPr>
        <p:spPr>
          <a:xfrm>
            <a:off x="701040" y="57268"/>
            <a:ext cx="11167306" cy="523220"/>
          </a:xfrm>
          <a:prstGeom prst="rect">
            <a:avLst/>
          </a:prstGeom>
          <a:solidFill>
            <a:srgbClr val="00B0F0"/>
          </a:solidFill>
          <a:effectLst/>
        </p:spPr>
        <p:txBody>
          <a:bodyPr wrap="square" rtlCol="0" anchor="ctr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  <a:cs typeface="Arial" pitchFamily="34" charset="0"/>
              </a:rPr>
              <a:t>    </a:t>
            </a:r>
            <a:r>
              <a:rPr lang="ru-RU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ЖКХ (вода, тепло, газ)</a:t>
            </a:r>
            <a:endParaRPr lang="ru-RU" sz="2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0375" y="57268"/>
            <a:ext cx="523220" cy="523220"/>
          </a:xfrm>
          <a:prstGeom prst="rect">
            <a:avLst/>
          </a:prstGeom>
        </p:spPr>
      </p:pic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868346" y="6593051"/>
            <a:ext cx="376332" cy="365125"/>
          </a:xfrm>
        </p:spPr>
        <p:txBody>
          <a:bodyPr/>
          <a:lstStyle/>
          <a:p>
            <a:r>
              <a:rPr lang="uk-UA" dirty="0"/>
              <a:t>22</a:t>
            </a:r>
          </a:p>
        </p:txBody>
      </p:sp>
      <p:pic>
        <p:nvPicPr>
          <p:cNvPr id="14" name="Picture 2" descr="https://eurobion.info/wp-content/uploads/7/3/3/733cc80ef2a8634b6db580137b6d3ca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991" y="3566036"/>
            <a:ext cx="2776225" cy="1563015"/>
          </a:xfrm>
          <a:prstGeom prst="rect">
            <a:avLst/>
          </a:prstGeom>
          <a:noFill/>
        </p:spPr>
      </p:pic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3286619" y="1040796"/>
          <a:ext cx="8830660" cy="4769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7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3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Не обеспечено финансированием 2023-2025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0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Система водоснабжения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4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Строительство водопроводных сетей в п. Щучье Озеро («Чистая вода»)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 – 2023 гг. ,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«Чистая вода»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300,0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Потребность – 300,0 млн. руб.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4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Система теплоснабжения</a:t>
                      </a:r>
                      <a:endParaRPr kumimoji="0" lang="ru-RU" sz="900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3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Реконструкция системы теплоснабжения в р.п. Октябрьский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 – 2022 - 2025 гг., ПППК</a:t>
                      </a:r>
                      <a:r>
                        <a:rPr lang="ru-RU" sz="9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№ 563-П (в 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рамках концессионного соглашения</a:t>
                      </a:r>
                      <a:r>
                        <a:rPr lang="ru-RU" sz="9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153,6 млн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КБ – 70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МБ – 30,0 млн.руб.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Внебюджетные источники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53,6 млн.руб.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Потребность – 70,0 млн. руб.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Не обеспечено финансированием 2026-2030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0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Система водоотведения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0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Система водоотведения – Строительство комплексных очистных сооружений  в р.п. Сарс (на исполнении решение суда), ПСД разработана за счет средств МБ в 2022 году). Обращение направлено для участия в федеральной программе.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– 2026 – 2030 гг.  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Источник не определен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187,9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Потребность – 187,9 млн. руб.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80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Система водоотведения – Строительство комплексных очистных сооружений  в  с. Снежное (на исполнении решение суда), разработка ПСД – 2023 год. Обращение направлено для участия в федеральной программе.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– 2026 – 2030 гг.  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Источник не определен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420,0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Потребность – 420,0 млн. руб.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80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163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Прямоугольник 144"/>
          <p:cNvSpPr/>
          <p:nvPr/>
        </p:nvSpPr>
        <p:spPr>
          <a:xfrm>
            <a:off x="108444" y="731951"/>
            <a:ext cx="3178175" cy="60640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890" name="AutoShape 2" descr="https://apf.mail.ru/cgi-bin/readmsg?id=16397249900392778989;0;1&amp;exif=1&amp;full=1&amp;x-email=oap59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1" y="1966008"/>
            <a:ext cx="497956" cy="5304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40" y="993767"/>
            <a:ext cx="454109" cy="4550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6590" y="1040796"/>
            <a:ext cx="20843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Цель:</a:t>
            </a:r>
            <a:r>
              <a:rPr lang="ru-RU" sz="1200" dirty="0">
                <a:latin typeface="Arial Black" pitchFamily="34" charset="0"/>
              </a:rPr>
              <a:t>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Обеспечение благоприятных и комфортных условий для проживания жителей 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27892" y="1835286"/>
            <a:ext cx="208304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Ожидаемый результат: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Снижения уровня изношенности объектов коммунального  хозяйства  на 30 %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E85FA4-E752-4BAA-8D90-22B6DD1D7D78}"/>
              </a:ext>
            </a:extLst>
          </p:cNvPr>
          <p:cNvSpPr txBox="1"/>
          <p:nvPr/>
        </p:nvSpPr>
        <p:spPr>
          <a:xfrm>
            <a:off x="701040" y="57268"/>
            <a:ext cx="11167306" cy="523220"/>
          </a:xfrm>
          <a:prstGeom prst="rect">
            <a:avLst/>
          </a:prstGeom>
          <a:solidFill>
            <a:srgbClr val="00B0F0"/>
          </a:solidFill>
          <a:effectLst/>
        </p:spPr>
        <p:txBody>
          <a:bodyPr wrap="square" rtlCol="0" anchor="ctr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  <a:cs typeface="Arial" pitchFamily="34" charset="0"/>
              </a:rPr>
              <a:t>    </a:t>
            </a:r>
            <a:r>
              <a:rPr lang="ru-RU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ЖКХ (вода, тепло, газ)</a:t>
            </a:r>
            <a:endParaRPr lang="ru-RU" sz="2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44" y="57268"/>
            <a:ext cx="523220" cy="523220"/>
          </a:xfrm>
          <a:prstGeom prst="rect">
            <a:avLst/>
          </a:prstGeom>
        </p:spPr>
      </p:pic>
      <p:graphicFrame>
        <p:nvGraphicFramePr>
          <p:cNvPr id="40" name="Таблица 39"/>
          <p:cNvGraphicFramePr>
            <a:graphicFrameLocks noGrp="1"/>
          </p:cNvGraphicFramePr>
          <p:nvPr/>
        </p:nvGraphicFramePr>
        <p:xfrm>
          <a:off x="3022600" y="662826"/>
          <a:ext cx="9094679" cy="6185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4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Обеспечено финансированием 2022-2025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ФИНАНСЫ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4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Система водоснабжения</a:t>
                      </a:r>
                      <a:endParaRPr lang="ru-RU" sz="900" b="1" u="sng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7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Текущий ремонт водопроводных сетей в р.п. Октябрьский, с. Богородск, п. Зуевский, с. </a:t>
                      </a:r>
                      <a:r>
                        <a:rPr kumimoji="0" lang="ru-RU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Басино</a:t>
                      </a: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с. </a:t>
                      </a:r>
                      <a:r>
                        <a:rPr kumimoji="0" lang="ru-RU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Тюинск</a:t>
                      </a: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обей протяженностью 9,0 км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ПППК № 206-П, 718-П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–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г.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7,7 млн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КБ – 4,1 млн.руб.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МБ – 3,6 млн. руб.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Капитальный ремонт 3-х водонапорных башен в п. Зуевский, с. Богородск, с. </a:t>
                      </a:r>
                      <a:r>
                        <a:rPr kumimoji="0" lang="ru-RU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Тюинск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ПППК № 718-П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–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г.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4,0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КБ – 2,0 млн.руб.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МБ – 2,0 млн. руб.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Разработка ПСД  на строительство системы водоснабжения в п. Щучье Озеро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ПППК № 109-П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–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г.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41,12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КБ –  41,08 млн.руб.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МБ –  0,04 млн. руб.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21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Текущий ремонт водопроводных сетей в р.п. Октябрьский (4 объекта), р.п. Сарс, с. Богородск, п. Тюш, общей протяженностью около 15,0 км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ПППК № 206-П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–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 – 2024 гг.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16,0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КБ –  12,0 млн.руб.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МБ –  4,0 млн. руб.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3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Система водоотведения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58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Текущий ремонт канализационных сетей в р.п. Октябрьский, протяженностью 1,0 км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ПППК № 718-П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–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г.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8,6 млн. руб</a:t>
                      </a: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КБ – 4,3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МБ – 4,3 млн. руб.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08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Разработка ПСД  очистных сооружений с. Снежное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ПППК № 135-П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–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 г.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Всего – 5,0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КБ –  4,7 млн.руб.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anose="020B0604020202020204" pitchFamily="34" charset="0"/>
                        </a:rPr>
                        <a:t>МБ –  0,3 млн. руб.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78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Система газоснабжения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138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Строительство межпоселкового газопровода «д. Ширяева – с. Ишимово – д. </a:t>
                      </a:r>
                      <a:r>
                        <a:rPr kumimoji="0" lang="ru-RU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Самарова</a:t>
                      </a: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– д. </a:t>
                      </a:r>
                      <a:r>
                        <a:rPr kumimoji="0" lang="ru-RU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Уразметьево</a:t>
                      </a: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», с обязательством перевода 4-х котельных на газовое топливо, включение объекта  в инв.программу ПАО  «Газпром»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 – 2022 - 2025 гг., за счет внебюджетных источников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Строительство межпоселкового газопровода «д. </a:t>
                      </a:r>
                      <a:r>
                        <a:rPr kumimoji="0" lang="ru-RU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Уразметьево</a:t>
                      </a: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- д. </a:t>
                      </a:r>
                      <a:r>
                        <a:rPr kumimoji="0" lang="ru-RU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Козаки</a:t>
                      </a: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-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д. </a:t>
                      </a:r>
                      <a:r>
                        <a:rPr kumimoji="0" lang="ru-RU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Биктулка</a:t>
                      </a: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- д. </a:t>
                      </a:r>
                      <a:r>
                        <a:rPr kumimoji="0" lang="ru-RU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Бикбай</a:t>
                      </a: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- д. </a:t>
                      </a:r>
                      <a:r>
                        <a:rPr kumimoji="0" lang="ru-RU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Басино</a:t>
                      </a: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- п. Зуевский», с обязательством перевода 3-х котельных на газовое топливо, включение объекта  в инв.программу ПАО  «Газпром»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 – 2022 - 2025 гг., за счет внебюджетных источников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868346" y="6593051"/>
            <a:ext cx="376332" cy="365125"/>
          </a:xfrm>
        </p:spPr>
        <p:txBody>
          <a:bodyPr/>
          <a:lstStyle/>
          <a:p>
            <a:r>
              <a:rPr lang="uk-UA" dirty="0"/>
              <a:t>22</a:t>
            </a:r>
          </a:p>
        </p:txBody>
      </p:sp>
      <p:pic>
        <p:nvPicPr>
          <p:cNvPr id="4098" name="Picture 2" descr="https://maxmetal.com.ua/metalservis/img10090/100904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0375" y="2989943"/>
            <a:ext cx="2231572" cy="29754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3462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Прямоугольник 144"/>
          <p:cNvSpPr/>
          <p:nvPr/>
        </p:nvSpPr>
        <p:spPr>
          <a:xfrm>
            <a:off x="108443" y="731951"/>
            <a:ext cx="3178175" cy="60640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890" name="AutoShape 2" descr="https://apf.mail.ru/cgi-bin/readmsg?id=16397249900392778989;0;1&amp;exif=1&amp;full=1&amp;x-email=oap59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6" y="2361944"/>
            <a:ext cx="497956" cy="5304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20" y="993767"/>
            <a:ext cx="454109" cy="4550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1745" y="1031368"/>
            <a:ext cx="2622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Цель: </a:t>
            </a:r>
            <a:r>
              <a:rPr lang="ru-RU" sz="1000" spc="45" dirty="0">
                <a:latin typeface="Arial" pitchFamily="34" charset="0"/>
                <a:cs typeface="Arial" pitchFamily="34" charset="0"/>
              </a:rPr>
              <a:t>достижение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40" dirty="0">
                <a:latin typeface="Arial" pitchFamily="34" charset="0"/>
                <a:cs typeface="Arial" pitchFamily="34" charset="0"/>
              </a:rPr>
              <a:t>высокой</a:t>
            </a:r>
            <a:r>
              <a:rPr lang="ru-RU" sz="1000" spc="1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50" dirty="0">
                <a:latin typeface="Arial" pitchFamily="34" charset="0"/>
                <a:cs typeface="Arial" pitchFamily="34" charset="0"/>
              </a:rPr>
              <a:t>степени</a:t>
            </a:r>
            <a:r>
              <a:rPr lang="ru-RU" sz="1000" spc="-2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35" dirty="0">
                <a:latin typeface="Arial" pitchFamily="34" charset="0"/>
                <a:cs typeface="Arial" pitchFamily="34" charset="0"/>
              </a:rPr>
              <a:t>цифровой</a:t>
            </a:r>
            <a:r>
              <a:rPr lang="ru-RU" sz="1000" spc="-1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45" dirty="0">
                <a:latin typeface="Arial" pitchFamily="34" charset="0"/>
                <a:cs typeface="Arial" pitchFamily="34" charset="0"/>
              </a:rPr>
              <a:t>зрелости</a:t>
            </a:r>
            <a:r>
              <a:rPr lang="ru-RU" sz="1000" spc="-1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30" dirty="0">
                <a:latin typeface="Arial" pitchFamily="34" charset="0"/>
                <a:cs typeface="Arial" pitchFamily="34" charset="0"/>
              </a:rPr>
              <a:t>основных</a:t>
            </a:r>
            <a:r>
              <a:rPr lang="ru-RU" sz="1000" spc="5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40" dirty="0">
                <a:latin typeface="Arial" pitchFamily="34" charset="0"/>
                <a:cs typeface="Arial" pitchFamily="34" charset="0"/>
              </a:rPr>
              <a:t>отраслей</a:t>
            </a:r>
            <a:r>
              <a:rPr lang="ru-RU" sz="1000" spc="-5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40" dirty="0">
                <a:latin typeface="Arial" pitchFamily="34" charset="0"/>
                <a:cs typeface="Arial" pitchFamily="34" charset="0"/>
              </a:rPr>
              <a:t>экономики,</a:t>
            </a:r>
            <a:r>
              <a:rPr lang="ru-RU" sz="1000" spc="-3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45" dirty="0">
                <a:latin typeface="Arial" pitchFamily="34" charset="0"/>
                <a:cs typeface="Arial" pitchFamily="34" charset="0"/>
              </a:rPr>
              <a:t>социальной</a:t>
            </a:r>
            <a:r>
              <a:rPr lang="ru-RU" sz="1000" spc="-2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30" dirty="0">
                <a:latin typeface="Arial" pitchFamily="34" charset="0"/>
                <a:cs typeface="Arial" pitchFamily="34" charset="0"/>
              </a:rPr>
              <a:t>сферы</a:t>
            </a:r>
            <a:r>
              <a:rPr lang="ru-RU" sz="1000" spc="5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65" dirty="0">
                <a:latin typeface="Arial" pitchFamily="34" charset="0"/>
                <a:cs typeface="Arial" pitchFamily="34" charset="0"/>
              </a:rPr>
              <a:t>и</a:t>
            </a:r>
            <a:r>
              <a:rPr lang="ru-RU" sz="1000" spc="-1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40" dirty="0">
                <a:latin typeface="Arial" pitchFamily="34" charset="0"/>
                <a:cs typeface="Arial" pitchFamily="34" charset="0"/>
              </a:rPr>
              <a:t>муниципального</a:t>
            </a:r>
            <a:r>
              <a:rPr lang="ru-RU" sz="1000" spc="-3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35" dirty="0">
                <a:latin typeface="Arial" pitchFamily="34" charset="0"/>
                <a:cs typeface="Arial" pitchFamily="34" charset="0"/>
              </a:rPr>
              <a:t>управления</a:t>
            </a:r>
            <a:r>
              <a:rPr lang="ru-RU" sz="1000" spc="-25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30" dirty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1000" spc="-305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35" dirty="0">
                <a:latin typeface="Arial" pitchFamily="34" charset="0"/>
                <a:cs typeface="Arial" pitchFamily="34" charset="0"/>
              </a:rPr>
              <a:t>оказания </a:t>
            </a:r>
            <a:r>
              <a:rPr lang="ru-RU" sz="1000" spc="30" dirty="0">
                <a:latin typeface="Arial" pitchFamily="34" charset="0"/>
                <a:cs typeface="Arial" pitchFamily="34" charset="0"/>
              </a:rPr>
              <a:t>качественных услуг связи.</a:t>
            </a:r>
            <a:r>
              <a:rPr lang="ru-RU" sz="1000" spc="35" dirty="0">
                <a:latin typeface="Arial" pitchFamily="34" charset="0"/>
                <a:cs typeface="Arial" pitchFamily="34" charset="0"/>
              </a:rPr>
              <a:t> </a:t>
            </a:r>
            <a:endParaRPr lang="ru-RU" sz="1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8632" y="2231221"/>
            <a:ext cx="2700198" cy="1128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Ожидаемый результат:</a:t>
            </a:r>
          </a:p>
          <a:p>
            <a:r>
              <a:rPr lang="ru-RU" sz="1000" dirty="0">
                <a:latin typeface="Arial" pitchFamily="34" charset="0"/>
                <a:cs typeface="Arial" pitchFamily="34" charset="0"/>
              </a:rPr>
              <a:t>Улучшение качества жизни ,обеспечение связи , доступом к сети интернет</a:t>
            </a:r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Фактическое значение – 2021г. 60% </a:t>
            </a:r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Плановое значение– 2030г.100%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9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9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E85FA4-E752-4BAA-8D90-22B6DD1D7D78}"/>
              </a:ext>
            </a:extLst>
          </p:cNvPr>
          <p:cNvSpPr txBox="1"/>
          <p:nvPr/>
        </p:nvSpPr>
        <p:spPr>
          <a:xfrm>
            <a:off x="701042" y="151538"/>
            <a:ext cx="11167307" cy="523220"/>
          </a:xfrm>
          <a:prstGeom prst="rect">
            <a:avLst/>
          </a:prstGeom>
          <a:solidFill>
            <a:schemeClr val="bg2">
              <a:lumMod val="50000"/>
            </a:schemeClr>
          </a:solidFill>
          <a:effectLst/>
        </p:spPr>
        <p:txBody>
          <a:bodyPr wrap="square" rtlCol="0" anchor="ctr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  <a:cs typeface="Arial" pitchFamily="34" charset="0"/>
              </a:rPr>
              <a:t>    </a:t>
            </a:r>
            <a:r>
              <a:rPr lang="ru-RU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ЦИФРОВАЯ ТРАНСФОРМАЦИЯ</a:t>
            </a:r>
            <a:endParaRPr lang="ru-RU" sz="2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0" name="Таблица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330718"/>
              </p:ext>
            </p:extLst>
          </p:nvPr>
        </p:nvGraphicFramePr>
        <p:xfrm>
          <a:off x="3308830" y="731951"/>
          <a:ext cx="8830660" cy="6312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7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3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79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Обеспечено финансированием 2023-2025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ФИНАНСЫ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5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 доступности услуг сотовой связи в рамках реализации  мероприятий государственной программы Пермского края «Развитие информационного общества», утвержденной постановлением Правительства Пермского края от 25.09.2013 г. №1270-П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Установка базовых станций в п. </a:t>
                      </a:r>
                      <a:r>
                        <a:rPr kumimoji="0" lang="ru-RU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Бартым</a:t>
                      </a: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с. </a:t>
                      </a:r>
                      <a:r>
                        <a:rPr kumimoji="0" lang="ru-RU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Бияваш</a:t>
                      </a: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д. Верх-Тюш 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 – 2023 – 2025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г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г.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Всего – 21,0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КБ – 21,0 млн.руб.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5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 доступности услуг сотовой связи в рамках реализации федерального проекта «Устранение цифрового неравенства 2»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Установка базовых станций в д. </a:t>
                      </a:r>
                      <a:r>
                        <a:rPr kumimoji="0" lang="ru-RU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Бикбай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 – 2023 – 2025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г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г. 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Всего – 7,0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ФБ – 7,0 млн.руб.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Обеспечено финансированием 2026-2030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6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 доступности услуг сотовой связи в рамках реализации федерального проекта «Устранение цифрового неравенства 2»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Установка базовых станций в с. </a:t>
                      </a:r>
                      <a:r>
                        <a:rPr kumimoji="0" lang="ru-RU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Басино</a:t>
                      </a: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д. </a:t>
                      </a:r>
                      <a:r>
                        <a:rPr kumimoji="0" lang="ru-RU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Биктулка</a:t>
                      </a: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д. </a:t>
                      </a:r>
                      <a:r>
                        <a:rPr kumimoji="0" lang="ru-RU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Новопетровка</a:t>
                      </a: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д. </a:t>
                      </a:r>
                      <a:r>
                        <a:rPr kumimoji="0" lang="ru-RU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Самарова</a:t>
                      </a: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д. </a:t>
                      </a:r>
                      <a:r>
                        <a:rPr kumimoji="0" lang="ru-RU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Тляково</a:t>
                      </a: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д. </a:t>
                      </a:r>
                      <a:r>
                        <a:rPr kumimoji="0" lang="ru-RU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Усть-Саварово</a:t>
                      </a: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д. </a:t>
                      </a:r>
                      <a:r>
                        <a:rPr kumimoji="0" lang="ru-RU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Шараповка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Срок реализации  – 2026 – 2030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г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г. 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Всего – 49,0 млн. руб.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ФБ – 49,0 млн.руб.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651">
                <a:tc>
                  <a:txBody>
                    <a:bodyPr/>
                    <a:lstStyle/>
                    <a:p>
                      <a:pPr algn="l">
                        <a:lnSpc>
                          <a:spcPts val="1325"/>
                        </a:lnSpc>
                        <a:spcBef>
                          <a:spcPts val="65"/>
                        </a:spcBef>
                      </a:pPr>
                      <a:r>
                        <a:rPr lang="ru-RU" sz="1200" b="1" spc="75" dirty="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rPr>
                        <a:t>Проработка возможности реализации проектов региональной стратегии Цифровой трансформации</a:t>
                      </a:r>
                      <a:r>
                        <a:rPr lang="ru-RU" sz="1200" b="1" spc="75" baseline="0" dirty="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rPr>
                        <a:t> Пермского края (</a:t>
                      </a:r>
                      <a:r>
                        <a:rPr lang="ru-RU" sz="1200" b="1" spc="-30" dirty="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rPr>
                        <a:t>2022-2024</a:t>
                      </a:r>
                      <a:r>
                        <a:rPr lang="ru-RU" sz="1200" b="1" spc="-15" dirty="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b="1" spc="-40" dirty="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rPr>
                        <a:t>гг.)</a:t>
                      </a:r>
                      <a:endParaRPr lang="ru-RU" sz="1200" b="1" spc="75" dirty="0">
                        <a:solidFill>
                          <a:srgbClr val="FFFF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651"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-Установка в социально-значимых объектах и местах массового скопления людей публичного </a:t>
                      </a:r>
                      <a:r>
                        <a:rPr lang="ru-RU" sz="12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Wi-Fi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Внедрение единой системы видеонаблюдения и </a:t>
                      </a:r>
                      <a:r>
                        <a:rPr lang="ru-RU" sz="12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видеофиксации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с выводом в ЕДДС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lvl="0"/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-Установка отечественного программного и аппаратного обеспечения для социальных и административных объектов 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ru-RU" sz="13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1325"/>
                        </a:lnSpc>
                        <a:spcBef>
                          <a:spcPts val="65"/>
                        </a:spcBef>
                      </a:pPr>
                      <a:endParaRPr lang="ru-RU" sz="1300" b="1" spc="75" dirty="0">
                        <a:solidFill>
                          <a:srgbClr val="FFFF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ru-RU" sz="1200" b="1" spc="-1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/>
                          <a:cs typeface="Arial"/>
                        </a:rPr>
                        <a:t>Источник</a:t>
                      </a:r>
                      <a:r>
                        <a:rPr lang="ru-RU" sz="1200" b="1" spc="-5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/>
                          <a:cs typeface="Arial"/>
                        </a:rPr>
                        <a:t>  не</a:t>
                      </a:r>
                      <a:r>
                        <a:rPr lang="ru-RU" sz="1200" b="1" spc="-3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200" b="1" spc="-5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/>
                          <a:cs typeface="Arial"/>
                        </a:rPr>
                        <a:t>определен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/>
                        <a:cs typeface="Arial"/>
                      </a:endParaRPr>
                    </a:p>
                    <a:p>
                      <a:endParaRPr lang="ru-RU" sz="9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26" name="Picture 2" descr="C:\Users\Пользователь\Downloads\2022-05-19_20-11-56.png"/>
          <p:cNvPicPr>
            <a:picLocks noChangeAspect="1" noChangeArrowheads="1"/>
          </p:cNvPicPr>
          <p:nvPr/>
        </p:nvPicPr>
        <p:blipFill>
          <a:blip r:embed="rId5"/>
          <a:srcRect l="10943" t="8772" b="10258"/>
          <a:stretch>
            <a:fillRect/>
          </a:stretch>
        </p:blipFill>
        <p:spPr bwMode="auto">
          <a:xfrm>
            <a:off x="78050" y="93688"/>
            <a:ext cx="595482" cy="523220"/>
          </a:xfrm>
          <a:prstGeom prst="rect">
            <a:avLst/>
          </a:prstGeom>
          <a:noFill/>
        </p:spPr>
      </p:pic>
      <p:pic>
        <p:nvPicPr>
          <p:cNvPr id="1028" name="Picture 4" descr="...&amp;quot;МегаФон&amp;quot; размещает базовые станции на... "/>
          <p:cNvPicPr>
            <a:picLocks noChangeAspect="1" noChangeArrowheads="1"/>
          </p:cNvPicPr>
          <p:nvPr/>
        </p:nvPicPr>
        <p:blipFill>
          <a:blip r:embed="rId6"/>
          <a:srcRect l="11880" r="29307"/>
          <a:stretch>
            <a:fillRect/>
          </a:stretch>
        </p:blipFill>
        <p:spPr bwMode="auto">
          <a:xfrm>
            <a:off x="460375" y="3491715"/>
            <a:ext cx="2527922" cy="3020785"/>
          </a:xfrm>
          <a:prstGeom prst="rect">
            <a:avLst/>
          </a:prstGeom>
          <a:noFill/>
        </p:spPr>
      </p:pic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868346" y="6545916"/>
            <a:ext cx="376332" cy="365125"/>
          </a:xfrm>
        </p:spPr>
        <p:txBody>
          <a:bodyPr/>
          <a:lstStyle/>
          <a:p>
            <a:r>
              <a:rPr lang="uk-UA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4225153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CustomShape 1"/>
          <p:cNvSpPr/>
          <p:nvPr/>
        </p:nvSpPr>
        <p:spPr>
          <a:xfrm>
            <a:off x="700920" y="304920"/>
            <a:ext cx="11166840" cy="5173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Montserrat"/>
              </a:rPr>
              <a:t>    Безопасность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765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6" name="TextShape 3"/>
          <p:cNvSpPr txBox="1"/>
          <p:nvPr/>
        </p:nvSpPr>
        <p:spPr>
          <a:xfrm>
            <a:off x="9258480" y="6489360"/>
            <a:ext cx="2844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b="0" strike="noStrike" spc="-1" dirty="0">
                <a:solidFill>
                  <a:srgbClr val="8B8B8B"/>
                </a:solidFill>
                <a:latin typeface="Arial Narrow" panose="020B0606020202030204" pitchFamily="34" charset="0"/>
              </a:rPr>
              <a:t>23</a:t>
            </a:r>
            <a:endParaRPr lang="ru-RU" b="0" strike="noStrike" spc="-1" dirty="0">
              <a:latin typeface="Arial Narrow" panose="020B0606020202030204" pitchFamily="34" charset="0"/>
            </a:endParaRPr>
          </a:p>
        </p:txBody>
      </p:sp>
      <p:sp>
        <p:nvSpPr>
          <p:cNvPr id="767" name="CustomShape 4"/>
          <p:cNvSpPr/>
          <p:nvPr/>
        </p:nvSpPr>
        <p:spPr>
          <a:xfrm>
            <a:off x="3526200" y="875381"/>
            <a:ext cx="6233400" cy="2728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FFFFFF"/>
                </a:solidFill>
                <a:latin typeface="Montserrat"/>
              </a:rPr>
              <a:t>Обеспечено финансированием 2022-2025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768" name="CustomShape 5"/>
          <p:cNvSpPr/>
          <p:nvPr/>
        </p:nvSpPr>
        <p:spPr>
          <a:xfrm>
            <a:off x="3467160" y="1118352"/>
            <a:ext cx="61326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0070C0"/>
                </a:solidFill>
                <a:latin typeface="Montserrat"/>
              </a:rPr>
              <a:t>Создание муниципальной автоматизированной системы централизованного оповещения (МАСЦО)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769" name="CustomShape 6"/>
          <p:cNvSpPr/>
          <p:nvPr/>
        </p:nvSpPr>
        <p:spPr>
          <a:xfrm>
            <a:off x="3467160" y="1283389"/>
            <a:ext cx="6277680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Разработка проектно- сметной документации на создание МАСЦО для оповещения населения Октябрьского ГО Срок реализации – 2022 г., Пост. ППК от 08.12.2021 № 990-п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770" name="CustomShape 7"/>
          <p:cNvSpPr/>
          <p:nvPr/>
        </p:nvSpPr>
        <p:spPr>
          <a:xfrm>
            <a:off x="3467160" y="1649954"/>
            <a:ext cx="6132600" cy="25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1" strike="noStrike" spc="-1" dirty="0">
                <a:solidFill>
                  <a:srgbClr val="0070C0"/>
                </a:solidFill>
                <a:latin typeface="Montserrat"/>
              </a:rPr>
              <a:t>Обеспечение наружного противопожарного водоснабжения</a:t>
            </a:r>
            <a:endParaRPr lang="ru-RU" sz="1100" b="0" strike="noStrike" spc="-1" dirty="0">
              <a:latin typeface="Arial"/>
            </a:endParaRPr>
          </a:p>
        </p:txBody>
      </p:sp>
      <p:sp>
        <p:nvSpPr>
          <p:cNvPr id="771" name="CustomShape 8"/>
          <p:cNvSpPr/>
          <p:nvPr/>
        </p:nvSpPr>
        <p:spPr>
          <a:xfrm>
            <a:off x="3461220" y="1803985"/>
            <a:ext cx="5835960" cy="5063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spc="-1" dirty="0">
                <a:solidFill>
                  <a:srgbClr val="000000"/>
                </a:solidFill>
                <a:latin typeface="Arial"/>
              </a:rPr>
              <a:t>Приобретение и установление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 в 17 населенных пунктах на водопроводных </a:t>
            </a:r>
            <a:r>
              <a:rPr lang="ru-RU" sz="900" spc="-1" dirty="0">
                <a:solidFill>
                  <a:srgbClr val="000000"/>
                </a:solidFill>
              </a:rPr>
              <a:t>сетях пожарных гидрантов в 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количестве 85 шт.</a:t>
            </a:r>
            <a:r>
              <a:rPr lang="ru-RU" sz="900" spc="-1" dirty="0">
                <a:solidFill>
                  <a:srgbClr val="000000"/>
                </a:solidFill>
                <a:latin typeface="Arial"/>
              </a:rPr>
              <a:t> на основании Решения Октябрьского районного суда  от 16.03.2020 № 2-73/2020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Срок реализации – 2022г.,ФЗ от 22.07.2008 № №123-ФЗ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772" name="CustomShape 9"/>
          <p:cNvSpPr/>
          <p:nvPr/>
        </p:nvSpPr>
        <p:spPr>
          <a:xfrm>
            <a:off x="9889560" y="822240"/>
            <a:ext cx="133812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Montserrat"/>
              </a:rPr>
              <a:t>ФИНАНСЫ: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773" name="CustomShape 10"/>
          <p:cNvSpPr/>
          <p:nvPr/>
        </p:nvSpPr>
        <p:spPr>
          <a:xfrm>
            <a:off x="9903600" y="1095120"/>
            <a:ext cx="19508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000000"/>
                </a:solidFill>
                <a:latin typeface="Arial"/>
              </a:rPr>
              <a:t>Всего – 0,14 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млн руб.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МБ – 0,14 млн руб.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774" name="CustomShape 11"/>
          <p:cNvSpPr/>
          <p:nvPr/>
        </p:nvSpPr>
        <p:spPr>
          <a:xfrm>
            <a:off x="9916920" y="1563548"/>
            <a:ext cx="19508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000000"/>
                </a:solidFill>
                <a:latin typeface="Arial"/>
              </a:rPr>
              <a:t>Всего – 1,8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 млн руб.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МБ – 1,8 млн руб.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775" name="CustomShape 12"/>
          <p:cNvSpPr/>
          <p:nvPr/>
        </p:nvSpPr>
        <p:spPr>
          <a:xfrm>
            <a:off x="3461220" y="2486924"/>
            <a:ext cx="622836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0070C0"/>
                </a:solidFill>
                <a:latin typeface="Montserrat"/>
              </a:rPr>
              <a:t>Создание муниципальной автоматизированной системы централизованного оповещения (МАСЦО)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776" name="CustomShape 13"/>
          <p:cNvSpPr/>
          <p:nvPr/>
        </p:nvSpPr>
        <p:spPr>
          <a:xfrm>
            <a:off x="3461220" y="2669537"/>
            <a:ext cx="6031800" cy="5063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Приобретение и монтаж </a:t>
            </a:r>
            <a:r>
              <a:rPr lang="ru-RU" sz="900" b="0" strike="noStrike" spc="-1" dirty="0" err="1">
                <a:solidFill>
                  <a:srgbClr val="000000"/>
                </a:solidFill>
                <a:latin typeface="Arial"/>
              </a:rPr>
              <a:t>электросирен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 (речевых в количестве 5 шт.) в соответствии с техническим заданием в. </a:t>
            </a:r>
            <a:r>
              <a:rPr lang="ru-RU" sz="900" b="0" strike="noStrike" spc="-1" dirty="0" err="1">
                <a:solidFill>
                  <a:srgbClr val="000000"/>
                </a:solidFill>
                <a:latin typeface="Arial"/>
              </a:rPr>
              <a:t>п.Ненастье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, п. Щучье Озеро, </a:t>
            </a:r>
            <a:r>
              <a:rPr lang="ru-RU" sz="900" b="0" strike="noStrike" spc="-1" dirty="0" err="1">
                <a:solidFill>
                  <a:srgbClr val="000000"/>
                </a:solidFill>
                <a:latin typeface="Arial"/>
              </a:rPr>
              <a:t>с.Бияваш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sz="900" b="0" strike="noStrike" spc="-1" dirty="0" err="1">
                <a:solidFill>
                  <a:srgbClr val="000000"/>
                </a:solidFill>
                <a:latin typeface="Arial"/>
              </a:rPr>
              <a:t>с.Тюинск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sz="900" b="0" strike="noStrike" spc="-1" dirty="0" err="1">
                <a:solidFill>
                  <a:srgbClr val="000000"/>
                </a:solidFill>
                <a:latin typeface="Arial"/>
              </a:rPr>
              <a:t>п.Бартым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Срок реализации – 2024,Источник не определён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777" name="CustomShape 14"/>
          <p:cNvSpPr/>
          <p:nvPr/>
        </p:nvSpPr>
        <p:spPr>
          <a:xfrm>
            <a:off x="3461220" y="3064035"/>
            <a:ext cx="6207120" cy="2524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50" b="1" strike="noStrike" spc="-1" dirty="0">
                <a:solidFill>
                  <a:srgbClr val="0070C0"/>
                </a:solidFill>
                <a:latin typeface="Montserrat"/>
              </a:rPr>
              <a:t>Обеспечение наружного противопожарного водоснабжения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778" name="CustomShape 15"/>
          <p:cNvSpPr/>
          <p:nvPr/>
        </p:nvSpPr>
        <p:spPr>
          <a:xfrm>
            <a:off x="3461220" y="3254805"/>
            <a:ext cx="5835960" cy="7833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Обустройство площадок и проездов к природным водным объектам в целях создания условий для забора воды пожарными автомобилями в 46 населенных пунктах округа в соответствии с решением Октябрьского районного суда от 16.03.2020 № 2-73/2020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Срок реализации – 2025г., Источник не определён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00" b="0" strike="noStrike" spc="-1" dirty="0">
              <a:latin typeface="Arial"/>
            </a:endParaRPr>
          </a:p>
        </p:txBody>
      </p:sp>
      <p:sp>
        <p:nvSpPr>
          <p:cNvPr id="779" name="CustomShape 16"/>
          <p:cNvSpPr/>
          <p:nvPr/>
        </p:nvSpPr>
        <p:spPr>
          <a:xfrm>
            <a:off x="9889560" y="2944453"/>
            <a:ext cx="1964880" cy="5063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000000"/>
                </a:solidFill>
                <a:latin typeface="Arial"/>
              </a:rPr>
              <a:t>Всего – 8,25 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</a:rPr>
              <a:t> млн руб.</a:t>
            </a:r>
            <a:endParaRPr lang="ru-RU" sz="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900" b="1" strike="noStrike" spc="-1" dirty="0">
                <a:solidFill>
                  <a:srgbClr val="0070C0"/>
                </a:solidFill>
                <a:latin typeface="Arial"/>
              </a:rPr>
              <a:t>Потребность – 8,25 млн руб.</a:t>
            </a:r>
          </a:p>
          <a:p>
            <a:pPr>
              <a:lnSpc>
                <a:spcPct val="100000"/>
              </a:lnSpc>
            </a:pPr>
            <a:endParaRPr lang="ru-RU" sz="900" b="0" strike="noStrike" spc="-1" dirty="0">
              <a:latin typeface="Arial"/>
            </a:endParaRPr>
          </a:p>
        </p:txBody>
      </p:sp>
      <p:pic>
        <p:nvPicPr>
          <p:cNvPr id="780" name="Рисунок 2"/>
          <p:cNvPicPr/>
          <p:nvPr/>
        </p:nvPicPr>
        <p:blipFill>
          <a:blip r:embed="rId3"/>
          <a:stretch/>
        </p:blipFill>
        <p:spPr>
          <a:xfrm>
            <a:off x="460440" y="302400"/>
            <a:ext cx="525240" cy="524520"/>
          </a:xfrm>
          <a:prstGeom prst="rect">
            <a:avLst/>
          </a:prstGeom>
          <a:ln>
            <a:noFill/>
          </a:ln>
        </p:spPr>
      </p:pic>
      <p:pic>
        <p:nvPicPr>
          <p:cNvPr id="784" name="Рисунок 5"/>
          <p:cNvPicPr/>
          <p:nvPr/>
        </p:nvPicPr>
        <p:blipFill>
          <a:blip r:embed="rId4"/>
          <a:stretch/>
        </p:blipFill>
        <p:spPr>
          <a:xfrm>
            <a:off x="128726" y="1890943"/>
            <a:ext cx="497520" cy="529920"/>
          </a:xfrm>
          <a:prstGeom prst="rect">
            <a:avLst/>
          </a:prstGeom>
          <a:ln>
            <a:noFill/>
          </a:ln>
        </p:spPr>
      </p:pic>
      <p:pic>
        <p:nvPicPr>
          <p:cNvPr id="785" name="Рисунок 6"/>
          <p:cNvPicPr/>
          <p:nvPr/>
        </p:nvPicPr>
        <p:blipFill>
          <a:blip r:embed="rId5"/>
          <a:stretch/>
        </p:blipFill>
        <p:spPr>
          <a:xfrm>
            <a:off x="128726" y="1033543"/>
            <a:ext cx="453600" cy="454680"/>
          </a:xfrm>
          <a:prstGeom prst="rect">
            <a:avLst/>
          </a:prstGeom>
          <a:ln>
            <a:noFill/>
          </a:ln>
        </p:spPr>
      </p:pic>
      <p:sp>
        <p:nvSpPr>
          <p:cNvPr id="786" name="CustomShape 20"/>
          <p:cNvSpPr/>
          <p:nvPr/>
        </p:nvSpPr>
        <p:spPr>
          <a:xfrm>
            <a:off x="650366" y="1062360"/>
            <a:ext cx="2683234" cy="7372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+mj-lt"/>
              </a:rPr>
              <a:t>Цель: Обеспечение безопасности населения Октябрьского городского округа</a:t>
            </a:r>
            <a:endParaRPr lang="ru-RU" sz="1000" b="0" strike="noStrike" spc="-1" dirty="0">
              <a:latin typeface="+mj-lt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</p:txBody>
      </p:sp>
      <p:sp>
        <p:nvSpPr>
          <p:cNvPr id="787" name="CustomShape 21"/>
          <p:cNvSpPr/>
          <p:nvPr/>
        </p:nvSpPr>
        <p:spPr>
          <a:xfrm>
            <a:off x="582326" y="1891080"/>
            <a:ext cx="2819314" cy="28377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50" b="0" strike="noStrike" spc="-1" dirty="0">
                <a:solidFill>
                  <a:srgbClr val="000000"/>
                </a:solidFill>
                <a:latin typeface="Montserrat"/>
              </a:rPr>
              <a:t>Ожидаемый результат:</a:t>
            </a:r>
            <a:endParaRPr lang="ru-RU" sz="10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50" b="1" strike="noStrike" spc="-1" dirty="0">
                <a:solidFill>
                  <a:srgbClr val="000000"/>
                </a:solidFill>
                <a:latin typeface="Arial Narrow"/>
              </a:rPr>
              <a:t>Снижение количеств а пожаров</a:t>
            </a:r>
          </a:p>
          <a:p>
            <a:pPr>
              <a:lnSpc>
                <a:spcPct val="100000"/>
              </a:lnSpc>
            </a:pPr>
            <a:r>
              <a:rPr lang="ru-RU" sz="1050" b="0" strike="noStrike" spc="-1" dirty="0">
                <a:solidFill>
                  <a:srgbClr val="000000"/>
                </a:solidFill>
                <a:latin typeface="Arial Narrow"/>
              </a:rPr>
              <a:t>Фактическое значение 2021 г. – 53 пожара за год </a:t>
            </a:r>
            <a:endParaRPr lang="ru-RU" sz="105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050" b="0" strike="noStrike" spc="-1" dirty="0">
                <a:solidFill>
                  <a:srgbClr val="000000"/>
                </a:solidFill>
                <a:latin typeface="Arial Narrow"/>
              </a:rPr>
              <a:t>Плановое значение 2030 г. – 45 пожаров (снижение на 15%)</a:t>
            </a: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ru-RU" sz="10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50" b="1" strike="noStrike" spc="-1" dirty="0">
                <a:solidFill>
                  <a:srgbClr val="000000"/>
                </a:solidFill>
                <a:latin typeface="Arial Narrow"/>
              </a:rPr>
              <a:t>Обеспеченность населенных пунктов источниками наружного противопожарного водоснабжения</a:t>
            </a:r>
          </a:p>
          <a:p>
            <a:pPr>
              <a:lnSpc>
                <a:spcPct val="100000"/>
              </a:lnSpc>
            </a:pPr>
            <a:r>
              <a:rPr lang="ru-RU" sz="1050" b="0" strike="noStrike" spc="-1" dirty="0">
                <a:solidFill>
                  <a:srgbClr val="000000"/>
                </a:solidFill>
                <a:latin typeface="Arial Narrow"/>
              </a:rPr>
              <a:t>Фактическое значение 2025 – 50%</a:t>
            </a:r>
            <a:endParaRPr lang="ru-RU" sz="105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050" b="0" strike="noStrike" spc="-1" dirty="0">
                <a:solidFill>
                  <a:srgbClr val="000000"/>
                </a:solidFill>
                <a:latin typeface="Arial Narrow"/>
              </a:rPr>
              <a:t>Плановое значение 2030 г – 70%</a:t>
            </a:r>
            <a:endParaRPr lang="ru-RU" sz="1050" b="0" strike="noStrike" spc="-1" dirty="0">
              <a:latin typeface="Arial"/>
            </a:endParaRPr>
          </a:p>
          <a:p>
            <a:pPr marL="360">
              <a:lnSpc>
                <a:spcPct val="100000"/>
              </a:lnSpc>
              <a:buClr>
                <a:srgbClr val="000000"/>
              </a:buClr>
            </a:pPr>
            <a:endParaRPr lang="ru-RU" sz="1050" b="0" strike="noStrike" spc="-1" dirty="0">
              <a:solidFill>
                <a:srgbClr val="000000"/>
              </a:solidFill>
              <a:latin typeface="Arial Narrow"/>
            </a:endParaRPr>
          </a:p>
          <a:p>
            <a:pPr marL="360">
              <a:lnSpc>
                <a:spcPct val="100000"/>
              </a:lnSpc>
              <a:buClr>
                <a:srgbClr val="000000"/>
              </a:buClr>
            </a:pPr>
            <a:r>
              <a:rPr lang="ru-RU" sz="1050" b="1" strike="noStrike" spc="-1" dirty="0">
                <a:solidFill>
                  <a:srgbClr val="000000"/>
                </a:solidFill>
                <a:latin typeface="Arial Narrow"/>
              </a:rPr>
              <a:t>Доля населенных пунктов, охваченных МАСЦО, %</a:t>
            </a: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050" b="0" strike="noStrike" spc="-1" dirty="0">
                <a:solidFill>
                  <a:srgbClr val="000000"/>
                </a:solidFill>
                <a:latin typeface="Arial Narrow"/>
              </a:rPr>
              <a:t>Фактическое значение 2022- </a:t>
            </a:r>
            <a:r>
              <a:rPr lang="ru-RU" sz="1050" spc="-1" dirty="0">
                <a:solidFill>
                  <a:srgbClr val="000000"/>
                </a:solidFill>
                <a:latin typeface="Arial Narrow"/>
              </a:rPr>
              <a:t>4</a:t>
            </a:r>
            <a:r>
              <a:rPr lang="ru-RU" sz="1050" b="0" strike="noStrike" spc="-1" dirty="0">
                <a:solidFill>
                  <a:srgbClr val="000000"/>
                </a:solidFill>
                <a:latin typeface="Arial Narrow"/>
              </a:rPr>
              <a:t>0%</a:t>
            </a:r>
            <a:endParaRPr lang="ru-RU" sz="105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050" b="0" strike="noStrike" spc="-1" dirty="0">
                <a:solidFill>
                  <a:srgbClr val="000000"/>
                </a:solidFill>
                <a:latin typeface="Arial Narrow"/>
              </a:rPr>
              <a:t>Плановое значение 2030 – 70 %</a:t>
            </a:r>
          </a:p>
          <a:p>
            <a:pPr marL="360">
              <a:lnSpc>
                <a:spcPct val="100000"/>
              </a:lnSpc>
              <a:buClr>
                <a:srgbClr val="000000"/>
              </a:buClr>
            </a:pPr>
            <a:endParaRPr lang="ru-RU" sz="1050" spc="-1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788" name="CustomShape 22"/>
          <p:cNvSpPr/>
          <p:nvPr/>
        </p:nvSpPr>
        <p:spPr>
          <a:xfrm>
            <a:off x="3540960" y="2247766"/>
            <a:ext cx="6218640" cy="2728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FFFFFF"/>
                </a:solidFill>
                <a:latin typeface="Montserrat"/>
              </a:rPr>
              <a:t>Не обеспечено финансированием 2023-2025</a:t>
            </a:r>
            <a:endParaRPr lang="ru-RU" sz="1200" b="0" strike="noStrike" spc="-1" dirty="0">
              <a:latin typeface="Arial"/>
            </a:endParaRPr>
          </a:p>
        </p:txBody>
      </p:sp>
      <p:pic>
        <p:nvPicPr>
          <p:cNvPr id="793" name="Picture 2"/>
          <p:cNvPicPr/>
          <p:nvPr/>
        </p:nvPicPr>
        <p:blipFill>
          <a:blip r:embed="rId6"/>
          <a:stretch/>
        </p:blipFill>
        <p:spPr>
          <a:xfrm>
            <a:off x="9889560" y="2402775"/>
            <a:ext cx="1963440" cy="39024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5192B9-373B-4A3F-A0A2-E570ABDE57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3840" y="3810439"/>
            <a:ext cx="6200169" cy="32921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6978367-CBA2-4A5F-AEB5-1C2EEF342E39}"/>
              </a:ext>
            </a:extLst>
          </p:cNvPr>
          <p:cNvSpPr/>
          <p:nvPr/>
        </p:nvSpPr>
        <p:spPr>
          <a:xfrm>
            <a:off x="3453840" y="4136460"/>
            <a:ext cx="6363360" cy="2107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000" spc="-1" dirty="0">
                <a:solidFill>
                  <a:srgbClr val="000000"/>
                </a:solidFill>
              </a:rPr>
              <a:t>Приобретение 30 видеокамер для обеспечения видеонаблюдения в парках, скверах </a:t>
            </a:r>
            <a:r>
              <a:rPr lang="ru-RU" sz="1000" spc="-1" dirty="0" err="1">
                <a:solidFill>
                  <a:srgbClr val="000000"/>
                </a:solidFill>
              </a:rPr>
              <a:t>рп.Октябрьский</a:t>
            </a:r>
            <a:r>
              <a:rPr lang="ru-RU" sz="1000" spc="-1" dirty="0">
                <a:solidFill>
                  <a:srgbClr val="000000"/>
                </a:solidFill>
              </a:rPr>
              <a:t>, </a:t>
            </a:r>
            <a:r>
              <a:rPr lang="ru-RU" sz="1000" spc="-1" dirty="0" err="1">
                <a:solidFill>
                  <a:srgbClr val="000000"/>
                </a:solidFill>
              </a:rPr>
              <a:t>рп</a:t>
            </a:r>
            <a:r>
              <a:rPr lang="ru-RU" sz="1000" spc="-1" dirty="0">
                <a:solidFill>
                  <a:srgbClr val="000000"/>
                </a:solidFill>
              </a:rPr>
              <a:t>. Сарс и здания Администрации Октябрьского городского округа.</a:t>
            </a:r>
          </a:p>
          <a:p>
            <a:pPr lvl="0" algn="just"/>
            <a:r>
              <a:rPr lang="ru-RU" sz="1000" spc="-1" dirty="0">
                <a:solidFill>
                  <a:srgbClr val="000000"/>
                </a:solidFill>
              </a:rPr>
              <a:t>Срок реализации – 2025,</a:t>
            </a:r>
            <a:r>
              <a:rPr lang="ru-RU" sz="1000" spc="-1" dirty="0">
                <a:solidFill>
                  <a:prstClr val="black"/>
                </a:solidFill>
              </a:rPr>
              <a:t>Источник – не определен.</a:t>
            </a:r>
          </a:p>
          <a:p>
            <a:pPr lvl="0"/>
            <a:r>
              <a:rPr lang="ru-RU" sz="1000" b="1" spc="-1" dirty="0">
                <a:solidFill>
                  <a:srgbClr val="0070C0"/>
                </a:solidFill>
                <a:latin typeface="Montserrat"/>
              </a:rPr>
              <a:t>Ремонт помещений постов муниципальной пожарной охраны: </a:t>
            </a:r>
            <a:r>
              <a:rPr lang="ru-RU" sz="1000" b="1" spc="-1" dirty="0" err="1">
                <a:solidFill>
                  <a:srgbClr val="0070C0"/>
                </a:solidFill>
                <a:latin typeface="Montserrat"/>
              </a:rPr>
              <a:t>с.Леун</a:t>
            </a:r>
            <a:r>
              <a:rPr lang="ru-RU" sz="1000" b="1" spc="-1" dirty="0">
                <a:solidFill>
                  <a:srgbClr val="0070C0"/>
                </a:solidFill>
                <a:latin typeface="Montserrat"/>
              </a:rPr>
              <a:t>. </a:t>
            </a:r>
            <a:r>
              <a:rPr lang="ru-RU" sz="1000" b="1" spc="-1" dirty="0" err="1">
                <a:solidFill>
                  <a:srgbClr val="0070C0"/>
                </a:solidFill>
                <a:latin typeface="Montserrat"/>
              </a:rPr>
              <a:t>С.Енапаево</a:t>
            </a:r>
            <a:r>
              <a:rPr lang="ru-RU" sz="1000" b="1" spc="-1" dirty="0">
                <a:solidFill>
                  <a:srgbClr val="0070C0"/>
                </a:solidFill>
                <a:latin typeface="Montserrat"/>
              </a:rPr>
              <a:t> в рамках приоритетного регионального проекта, утвержденного постановлением ППК № 206-п от 10.04.2015 г.</a:t>
            </a:r>
          </a:p>
          <a:p>
            <a:pPr lvl="0"/>
            <a:r>
              <a:rPr lang="ru-RU" sz="1000" spc="-1" dirty="0">
                <a:solidFill>
                  <a:srgbClr val="000000"/>
                </a:solidFill>
              </a:rPr>
              <a:t>Срок реализации – 2024-2025гг., Источник – не определен</a:t>
            </a:r>
            <a:endParaRPr lang="ru-RU" sz="1000" spc="-1" dirty="0">
              <a:solidFill>
                <a:prstClr val="black"/>
              </a:solidFill>
            </a:endParaRPr>
          </a:p>
          <a:p>
            <a:pPr lvl="0"/>
            <a:endParaRPr lang="ru-RU" sz="1000" b="1" spc="-1" dirty="0">
              <a:solidFill>
                <a:srgbClr val="0070C0"/>
              </a:solidFill>
              <a:latin typeface="Montserrat"/>
            </a:endParaRPr>
          </a:p>
          <a:p>
            <a:pPr lvl="0"/>
            <a:r>
              <a:rPr lang="ru-RU" sz="1000" b="1" spc="-1" dirty="0">
                <a:solidFill>
                  <a:srgbClr val="0070C0"/>
                </a:solidFill>
                <a:latin typeface="Montserrat"/>
              </a:rPr>
              <a:t>Создание постов пожарной охраны</a:t>
            </a:r>
          </a:p>
          <a:p>
            <a:pPr lvl="0" algn="just"/>
            <a:r>
              <a:rPr lang="ru-RU" sz="1000" spc="-1" dirty="0">
                <a:solidFill>
                  <a:srgbClr val="000000"/>
                </a:solidFill>
              </a:rPr>
              <a:t>Создание постов пожарной охраны ( в т.ч. добровольной) в с. </a:t>
            </a:r>
            <a:r>
              <a:rPr lang="ru-RU" sz="1000" spc="-1" dirty="0" err="1">
                <a:solidFill>
                  <a:srgbClr val="000000"/>
                </a:solidFill>
              </a:rPr>
              <a:t>Тюинск</a:t>
            </a:r>
            <a:r>
              <a:rPr lang="ru-RU" sz="1000" spc="-1" dirty="0">
                <a:solidFill>
                  <a:srgbClr val="000000"/>
                </a:solidFill>
              </a:rPr>
              <a:t>, </a:t>
            </a:r>
            <a:r>
              <a:rPr lang="ru-RU" sz="1000" spc="-1" dirty="0" err="1">
                <a:solidFill>
                  <a:srgbClr val="000000"/>
                </a:solidFill>
              </a:rPr>
              <a:t>д.Седяш</a:t>
            </a:r>
            <a:r>
              <a:rPr lang="ru-RU" sz="1000" spc="-1" dirty="0">
                <a:solidFill>
                  <a:srgbClr val="000000"/>
                </a:solidFill>
              </a:rPr>
              <a:t>, д. </a:t>
            </a:r>
            <a:r>
              <a:rPr lang="ru-RU" sz="1000" spc="-1" dirty="0" err="1">
                <a:solidFill>
                  <a:srgbClr val="000000"/>
                </a:solidFill>
              </a:rPr>
              <a:t>Калтаева</a:t>
            </a:r>
            <a:r>
              <a:rPr lang="ru-RU" sz="1000" spc="-1" dirty="0">
                <a:solidFill>
                  <a:srgbClr val="000000"/>
                </a:solidFill>
              </a:rPr>
              <a:t>, д. </a:t>
            </a:r>
            <a:r>
              <a:rPr lang="ru-RU" sz="1000" spc="-1" dirty="0" err="1">
                <a:solidFill>
                  <a:srgbClr val="000000"/>
                </a:solidFill>
              </a:rPr>
              <a:t>Тляково</a:t>
            </a:r>
            <a:r>
              <a:rPr lang="ru-RU" sz="1000" spc="-1" dirty="0">
                <a:solidFill>
                  <a:srgbClr val="000000"/>
                </a:solidFill>
              </a:rPr>
              <a:t>, </a:t>
            </a:r>
            <a:r>
              <a:rPr lang="ru-RU" sz="1000" spc="-1" dirty="0" err="1">
                <a:solidFill>
                  <a:srgbClr val="000000"/>
                </a:solidFill>
              </a:rPr>
              <a:t>д.Редькино</a:t>
            </a:r>
            <a:r>
              <a:rPr lang="ru-RU" sz="1000" spc="-1" dirty="0">
                <a:solidFill>
                  <a:srgbClr val="000000"/>
                </a:solidFill>
              </a:rPr>
              <a:t>, </a:t>
            </a:r>
            <a:r>
              <a:rPr lang="ru-RU" sz="1000" spc="-1" dirty="0" err="1">
                <a:solidFill>
                  <a:srgbClr val="000000"/>
                </a:solidFill>
              </a:rPr>
              <a:t>д.Верх-Ирень</a:t>
            </a:r>
            <a:r>
              <a:rPr lang="ru-RU" sz="1000" spc="-1" dirty="0">
                <a:solidFill>
                  <a:srgbClr val="000000"/>
                </a:solidFill>
              </a:rPr>
              <a:t>, </a:t>
            </a:r>
            <a:r>
              <a:rPr lang="ru-RU" sz="1000" spc="-1" dirty="0" err="1">
                <a:solidFill>
                  <a:srgbClr val="000000"/>
                </a:solidFill>
              </a:rPr>
              <a:t>с.Алтынное</a:t>
            </a:r>
            <a:r>
              <a:rPr lang="ru-RU" sz="1000" spc="-1" dirty="0">
                <a:solidFill>
                  <a:srgbClr val="000000"/>
                </a:solidFill>
              </a:rPr>
              <a:t>, </a:t>
            </a:r>
            <a:r>
              <a:rPr lang="ru-RU" sz="1000" spc="-1" dirty="0" err="1">
                <a:solidFill>
                  <a:srgbClr val="000000"/>
                </a:solidFill>
              </a:rPr>
              <a:t>с.Новопетровка</a:t>
            </a:r>
            <a:r>
              <a:rPr lang="ru-RU" sz="1000" spc="-1" dirty="0">
                <a:solidFill>
                  <a:srgbClr val="000000"/>
                </a:solidFill>
              </a:rPr>
              <a:t>, д. Большой Сарс, </a:t>
            </a:r>
            <a:r>
              <a:rPr lang="ru-RU" sz="1000" spc="-1" dirty="0" err="1">
                <a:solidFill>
                  <a:srgbClr val="000000"/>
                </a:solidFill>
              </a:rPr>
              <a:t>д.Малый</a:t>
            </a:r>
            <a:r>
              <a:rPr lang="ru-RU" sz="1000" spc="-1" dirty="0">
                <a:solidFill>
                  <a:srgbClr val="000000"/>
                </a:solidFill>
              </a:rPr>
              <a:t> Сарс</a:t>
            </a:r>
            <a:endParaRPr lang="ru-RU" sz="1000" spc="-1" dirty="0">
              <a:solidFill>
                <a:prstClr val="black"/>
              </a:solidFill>
            </a:endParaRPr>
          </a:p>
          <a:p>
            <a:pPr lvl="0" algn="just"/>
            <a:r>
              <a:rPr lang="ru-RU" sz="1000" spc="-1" dirty="0">
                <a:solidFill>
                  <a:srgbClr val="000000"/>
                </a:solidFill>
              </a:rPr>
              <a:t>Срок реализации – 2025г., Решение Октябрьского районного суда от 26.05.2020 № 2-195/2020</a:t>
            </a:r>
            <a:endParaRPr lang="ru-RU" sz="1000" spc="-1" dirty="0">
              <a:solidFill>
                <a:prstClr val="black"/>
              </a:solidFill>
            </a:endParaRPr>
          </a:p>
          <a:p>
            <a:pPr lvl="0"/>
            <a:endParaRPr lang="ru-RU" sz="1200" spc="-1" dirty="0">
              <a:solidFill>
                <a:prstClr val="black"/>
              </a:solidFill>
            </a:endParaRPr>
          </a:p>
          <a:p>
            <a:pPr lvl="0" algn="just"/>
            <a:endParaRPr lang="ru-RU" sz="1000" spc="-1" dirty="0">
              <a:solidFill>
                <a:prstClr val="black"/>
              </a:solidFill>
            </a:endParaRPr>
          </a:p>
          <a:p>
            <a:pPr lvl="0" algn="just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1D71EA-D4AC-4C5A-8AC6-A0906158B9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6200" y="5829188"/>
            <a:ext cx="6214331" cy="3369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03CF9B-7A4E-4EE1-A0A4-AB0A9643F0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297" y="4728865"/>
            <a:ext cx="2650697" cy="182421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2FB6F7A-1915-4AA5-A3CB-D7FFA183F288}"/>
              </a:ext>
            </a:extLst>
          </p:cNvPr>
          <p:cNvSpPr/>
          <p:nvPr/>
        </p:nvSpPr>
        <p:spPr>
          <a:xfrm>
            <a:off x="3540960" y="6099120"/>
            <a:ext cx="6218640" cy="531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E04297-2B8B-4FC3-855E-D42EB397AE66}"/>
              </a:ext>
            </a:extLst>
          </p:cNvPr>
          <p:cNvSpPr/>
          <p:nvPr/>
        </p:nvSpPr>
        <p:spPr>
          <a:xfrm>
            <a:off x="3449531" y="6108607"/>
            <a:ext cx="62836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spc="-1" dirty="0">
                <a:solidFill>
                  <a:srgbClr val="0070C0"/>
                </a:solidFill>
                <a:latin typeface="Montserrat"/>
              </a:rPr>
              <a:t>Ремонт помещений постов муниципальной пожарной охраны: с. Русский Сарс, </a:t>
            </a:r>
            <a:r>
              <a:rPr lang="ru-RU" sz="1100" b="1" spc="-1" dirty="0" err="1">
                <a:solidFill>
                  <a:srgbClr val="0070C0"/>
                </a:solidFill>
                <a:latin typeface="Montserrat"/>
              </a:rPr>
              <a:t>с.Петропавловск</a:t>
            </a:r>
            <a:r>
              <a:rPr lang="ru-RU" sz="1100" b="1" spc="-1" dirty="0">
                <a:solidFill>
                  <a:srgbClr val="0070C0"/>
                </a:solidFill>
                <a:latin typeface="Montserrat"/>
              </a:rPr>
              <a:t> в рамках приоритетного регионального проекта, утвержденного постановлением ППК № 206-п от 10.04.2015 г.</a:t>
            </a:r>
            <a:r>
              <a:rPr lang="ru-RU" sz="1000" spc="-1" dirty="0">
                <a:solidFill>
                  <a:srgbClr val="000000"/>
                </a:solidFill>
              </a:rPr>
              <a:t> </a:t>
            </a:r>
          </a:p>
          <a:p>
            <a:pPr lvl="0"/>
            <a:r>
              <a:rPr lang="ru-RU" sz="1000" spc="-1" dirty="0">
                <a:solidFill>
                  <a:srgbClr val="000000"/>
                </a:solidFill>
              </a:rPr>
              <a:t>Срок реализации – 2026-2027гг., Источник – не определен</a:t>
            </a:r>
            <a:endParaRPr lang="ru-RU" sz="1000" spc="-1" dirty="0">
              <a:solidFill>
                <a:prstClr val="black"/>
              </a:solidFill>
            </a:endParaRPr>
          </a:p>
          <a:p>
            <a:pPr lvl="0"/>
            <a:endParaRPr lang="ru-RU" sz="1100" spc="-1" dirty="0">
              <a:solidFill>
                <a:prstClr val="black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183211-0C4F-4F2F-BB30-E6A1B13CBC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9461" y="3710492"/>
            <a:ext cx="2005758" cy="3901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7BBB48-A276-4CFC-82F9-5DB0961E1F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9461" y="4422604"/>
            <a:ext cx="1889924" cy="6645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C676A9-E538-4052-ACE2-90E36E7BCD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9461" y="5156145"/>
            <a:ext cx="1950889" cy="3901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D21DF1-7119-47AA-810D-356316F76A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16920" y="6051520"/>
            <a:ext cx="1889924" cy="66452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CustomShape 1"/>
          <p:cNvSpPr/>
          <p:nvPr/>
        </p:nvSpPr>
        <p:spPr>
          <a:xfrm>
            <a:off x="460440" y="54720"/>
            <a:ext cx="112028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2060"/>
                </a:solidFill>
                <a:latin typeface="Arial"/>
              </a:rPr>
              <a:t>Комплексный план – объемы финансирования 2022–2030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818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819" name="Table 3"/>
          <p:cNvGraphicFramePr/>
          <p:nvPr>
            <p:extLst>
              <p:ext uri="{D42A27DB-BD31-4B8C-83A1-F6EECF244321}">
                <p14:modId xmlns:p14="http://schemas.microsoft.com/office/powerpoint/2010/main" val="3255930642"/>
              </p:ext>
            </p:extLst>
          </p:nvPr>
        </p:nvGraphicFramePr>
        <p:xfrm>
          <a:off x="580320" y="839520"/>
          <a:ext cx="11505600" cy="5279587"/>
        </p:xfrm>
        <a:graphic>
          <a:graphicData uri="http://schemas.openxmlformats.org/drawingml/2006/table">
            <a:tbl>
              <a:tblPr/>
              <a:tblGrid>
                <a:gridCol w="3338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3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9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613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364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4044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Направление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C7D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Обеспечено финансированием 2022-2025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Потребность в финансировании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7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ФБ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КБ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МБ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Внебюджет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Всего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2023-2025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2026-2030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C7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2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Roboto Condensed Light"/>
                          <a:ea typeface="Roboto Condensed Light"/>
                        </a:rPr>
                        <a:t>Итого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341,3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684,49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109,54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64,7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1200,03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1203,3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1731,3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Roboto Condensed Light"/>
                          <a:ea typeface="Roboto Condensed Light"/>
                        </a:rPr>
                        <a:t>Образование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0,5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54,49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25,31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6,0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86,3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176,2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66,0 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Roboto Condensed Light"/>
                          <a:ea typeface="Roboto Condensed Light"/>
                        </a:rPr>
                        <a:t>Спорт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9,0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4,1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13,1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106,9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200,0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Roboto Condensed Light"/>
                          <a:ea typeface="Roboto Condensed Light"/>
                        </a:rPr>
                        <a:t>Культура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8,5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17,1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13,73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5,0 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44,33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141,0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30,0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Roboto Condensed Light"/>
                          <a:ea typeface="Roboto Condensed Light"/>
                        </a:rPr>
                        <a:t>Здравоохранение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328,5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0,0 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0,0 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328,5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90,0 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0,0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Roboto Condensed Light"/>
                          <a:ea typeface="Roboto Condensed Light"/>
                        </a:rPr>
                        <a:t>Туризм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0,0 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1,0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1,5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0,0 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2,5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33,0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0,0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Roboto Condensed Light"/>
                          <a:ea typeface="Roboto Condensed Light"/>
                        </a:rPr>
                        <a:t>Строительство 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303,9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74,7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0,0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0,0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378,6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153,5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159,4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Roboto Condensed Light"/>
                          <a:ea typeface="Roboto Condensed Light"/>
                        </a:rPr>
                        <a:t>Дороги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0,0 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116,1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12,8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0,0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128,9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26,2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130,9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Roboto Condensed Light"/>
                          <a:ea typeface="Roboto Condensed Light"/>
                        </a:rPr>
                        <a:t>Приобретение транспорта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0,0 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0,0 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0,0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16,5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0,0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Roboto Condensed Light"/>
                          <a:ea typeface="Roboto Condensed Light"/>
                        </a:rPr>
                        <a:t>Благоустройство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28,4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15,4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7,9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0,1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51,8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90,0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537,1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Roboto Condensed Light"/>
                          <a:ea typeface="Roboto Condensed Light"/>
                        </a:rPr>
                        <a:t>ЖКХ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0,0 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68,2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44,2 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53,6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166,0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FC7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370,0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607,9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20" name="CustomShape 4"/>
          <p:cNvSpPr/>
          <p:nvPr/>
        </p:nvSpPr>
        <p:spPr>
          <a:xfrm>
            <a:off x="10771200" y="320040"/>
            <a:ext cx="10119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Roboto Condensed Light"/>
                <a:ea typeface="Roboto Condensed Light"/>
              </a:rPr>
              <a:t>млн рублей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821" name="TextShape 5"/>
          <p:cNvSpPr txBox="1"/>
          <p:nvPr/>
        </p:nvSpPr>
        <p:spPr>
          <a:xfrm>
            <a:off x="11560629" y="6545880"/>
            <a:ext cx="683691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b="0" strike="noStrike" spc="-1" dirty="0">
                <a:solidFill>
                  <a:srgbClr val="8B8B8B"/>
                </a:solidFill>
                <a:latin typeface="Arial Narrow" panose="020B0606020202030204" pitchFamily="34" charset="0"/>
              </a:rPr>
              <a:t>25</a:t>
            </a:r>
            <a:endParaRPr lang="ru-RU" b="0" strike="noStrike" spc="-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CustomShape 1"/>
          <p:cNvSpPr/>
          <p:nvPr/>
        </p:nvSpPr>
        <p:spPr>
          <a:xfrm>
            <a:off x="1149840" y="2919600"/>
            <a:ext cx="98917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DB251D"/>
                </a:solidFill>
                <a:latin typeface="PT Serif"/>
                <a:ea typeface="PT Serif"/>
              </a:rPr>
              <a:t>СПАСИБО ЗА ВНИМАНИЕ!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823" name="CustomShape 2"/>
          <p:cNvSpPr/>
          <p:nvPr/>
        </p:nvSpPr>
        <p:spPr>
          <a:xfrm>
            <a:off x="5625720" y="6221880"/>
            <a:ext cx="940320" cy="39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72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PT Serif"/>
                <a:ea typeface="PT Serif"/>
              </a:rPr>
              <a:t>2022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553070" y="4518980"/>
            <a:ext cx="54981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7C3EAE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Крупные и средние предприятия</a:t>
            </a:r>
          </a:p>
          <a:p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rgbClr val="00206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1. ООО «</a:t>
            </a:r>
            <a:r>
              <a:rPr lang="ru-RU" sz="1400" dirty="0" err="1">
                <a:solidFill>
                  <a:srgbClr val="00206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Стройтехсервис</a:t>
            </a:r>
            <a:r>
              <a:rPr lang="ru-RU" sz="1400" dirty="0">
                <a:solidFill>
                  <a:srgbClr val="00206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»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rgbClr val="00206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2. Филиал «Газпром Трансгаз Чайковский» - Алмазное ЛПУМГ 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rgbClr val="00206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3. СПК «Богородский»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rgbClr val="00206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4. ООО «Южный»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rgbClr val="00206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5. ООО «Хлебокомбинат»</a:t>
            </a:r>
            <a:endParaRPr lang="ru-RU" dirty="0">
              <a:solidFill>
                <a:srgbClr val="00206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425304" y="4649598"/>
          <a:ext cx="5425092" cy="2002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0" name="TextBox 69"/>
          <p:cNvSpPr txBox="1"/>
          <p:nvPr/>
        </p:nvSpPr>
        <p:spPr>
          <a:xfrm>
            <a:off x="421875" y="144302"/>
            <a:ext cx="1135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  <a:cs typeface="Arial" pitchFamily="34" charset="0"/>
              </a:rPr>
              <a:t>Анализ социально-экономического развития территории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56081" y="716776"/>
            <a:ext cx="11556287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Экономика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356080" y="1086108"/>
            <a:ext cx="5778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7C3EAE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Среднемесячная заработная плата работников по организациям</a:t>
            </a:r>
            <a:br>
              <a:rPr lang="ru-RU" sz="1600" b="1" dirty="0">
                <a:solidFill>
                  <a:srgbClr val="7C3EAE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</a:br>
            <a:r>
              <a:rPr lang="ru-RU" sz="1600" b="1" dirty="0">
                <a:solidFill>
                  <a:srgbClr val="7C3EAE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(без субъектов малого предпринимательства), руб.</a:t>
            </a:r>
          </a:p>
        </p:txBody>
      </p:sp>
      <p:cxnSp>
        <p:nvCxnSpPr>
          <p:cNvPr id="162" name="Прямая соединительная линия 161"/>
          <p:cNvCxnSpPr/>
          <p:nvPr/>
        </p:nvCxnSpPr>
        <p:spPr>
          <a:xfrm>
            <a:off x="6153150" y="1252921"/>
            <a:ext cx="0" cy="5376479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я соединительная линия 162"/>
          <p:cNvCxnSpPr/>
          <p:nvPr/>
        </p:nvCxnSpPr>
        <p:spPr>
          <a:xfrm flipH="1" flipV="1">
            <a:off x="516144" y="4303473"/>
            <a:ext cx="11490493" cy="638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3" name="Диаграмма 92"/>
          <p:cNvGraphicFramePr/>
          <p:nvPr/>
        </p:nvGraphicFramePr>
        <p:xfrm>
          <a:off x="122549" y="1917105"/>
          <a:ext cx="6030602" cy="2386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5" name="TextBox 94"/>
          <p:cNvSpPr txBox="1"/>
          <p:nvPr/>
        </p:nvSpPr>
        <p:spPr>
          <a:xfrm>
            <a:off x="430557" y="4311044"/>
            <a:ext cx="5563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7C3EAE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Структура экономики, %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487276" y="1195887"/>
            <a:ext cx="5563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7C3EAE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Уровень безработицы, %</a:t>
            </a:r>
          </a:p>
        </p:txBody>
      </p:sp>
      <p:graphicFrame>
        <p:nvGraphicFramePr>
          <p:cNvPr id="104" name="Диаграмма 103"/>
          <p:cNvGraphicFramePr/>
          <p:nvPr/>
        </p:nvGraphicFramePr>
        <p:xfrm>
          <a:off x="6553398" y="1753011"/>
          <a:ext cx="5497830" cy="2437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17199" y="6279280"/>
            <a:ext cx="390338" cy="578720"/>
          </a:xfrm>
        </p:spPr>
        <p:txBody>
          <a:bodyPr/>
          <a:lstStyle/>
          <a:p>
            <a:r>
              <a:rPr lang="uk-UA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10455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/>
        </p:nvGraphicFramePr>
        <p:xfrm>
          <a:off x="433632" y="2806398"/>
          <a:ext cx="5662367" cy="1735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433632" y="957098"/>
          <a:ext cx="11510129" cy="131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33323" y="3321586"/>
            <a:ext cx="643374" cy="250521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pPr algn="ctr" defTabSz="957882"/>
            <a:r>
              <a:rPr lang="ru-RU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-78,8%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5401776" y="3074158"/>
            <a:ext cx="306467" cy="21045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 defTabSz="957882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70532" y="2949758"/>
            <a:ext cx="643374" cy="250521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pPr algn="ctr" defTabSz="957882"/>
            <a:r>
              <a:rPr lang="ru-RU" sz="1100" dirty="0">
                <a:solidFill>
                  <a:srgbClr val="00B050"/>
                </a:solidFill>
                <a:latin typeface="Arial Narrow" panose="020B0606020202030204" pitchFamily="34" charset="0"/>
              </a:rPr>
              <a:t>+278%</a:t>
            </a:r>
          </a:p>
        </p:txBody>
      </p:sp>
      <p:sp>
        <p:nvSpPr>
          <p:cNvPr id="16" name="Стрелка вниз 15"/>
          <p:cNvSpPr/>
          <p:nvPr/>
        </p:nvSpPr>
        <p:spPr>
          <a:xfrm rot="10800000">
            <a:off x="3324117" y="2806397"/>
            <a:ext cx="306467" cy="18288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 defTabSz="957882"/>
            <a:endParaRPr lang="ru-RU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88726" y="1150761"/>
            <a:ext cx="643374" cy="265910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pPr algn="ctr" defTabSz="957882"/>
            <a:r>
              <a:rPr lang="ru-RU" sz="1200" dirty="0">
                <a:solidFill>
                  <a:srgbClr val="FF0000"/>
                </a:solidFill>
                <a:latin typeface="Arial Narrow" panose="020B0606020202030204" pitchFamily="34" charset="0"/>
              </a:rPr>
              <a:t>-9,0%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50914" y="1139521"/>
            <a:ext cx="643374" cy="265910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pPr algn="ctr" defTabSz="957882"/>
            <a:r>
              <a:rPr lang="ru-RU" sz="1200" dirty="0">
                <a:solidFill>
                  <a:srgbClr val="00B050"/>
                </a:solidFill>
                <a:latin typeface="Arial Narrow" panose="020B0606020202030204" pitchFamily="34" charset="0"/>
              </a:rPr>
              <a:t>+14,0%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10769" y="1142358"/>
            <a:ext cx="643374" cy="265910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pPr algn="ctr" defTabSz="957882"/>
            <a:r>
              <a:rPr lang="ru-RU" sz="1200" dirty="0">
                <a:solidFill>
                  <a:srgbClr val="00B050"/>
                </a:solidFill>
                <a:latin typeface="Arial Narrow" panose="020B0606020202030204" pitchFamily="34" charset="0"/>
              </a:rPr>
              <a:t>+3,4%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72957" y="1147332"/>
            <a:ext cx="643374" cy="265910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pPr algn="ctr" defTabSz="957882"/>
            <a:r>
              <a:rPr lang="ru-RU" sz="1200" dirty="0">
                <a:solidFill>
                  <a:srgbClr val="FF0000"/>
                </a:solidFill>
                <a:latin typeface="Arial Narrow" panose="020B0606020202030204" pitchFamily="34" charset="0"/>
              </a:rPr>
              <a:t>-11,8%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30352" y="1150761"/>
            <a:ext cx="643374" cy="265910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pPr algn="ctr" defTabSz="957882"/>
            <a:r>
              <a:rPr lang="ru-RU" sz="1200" dirty="0">
                <a:solidFill>
                  <a:srgbClr val="FF0000"/>
                </a:solidFill>
                <a:latin typeface="Arial Narrow" panose="020B0606020202030204" pitchFamily="34" charset="0"/>
              </a:rPr>
              <a:t>-10,3%</a:t>
            </a: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6300768" y="2922335"/>
          <a:ext cx="5291791" cy="1827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433632" y="559276"/>
            <a:ext cx="11510129" cy="2966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80458" tIns="40229" rIns="80458" bIns="40229" rtlCol="0">
            <a:spAutoFit/>
          </a:bodyPr>
          <a:lstStyle/>
          <a:p>
            <a:pPr defTabSz="957882"/>
            <a:r>
              <a:rPr lang="ru-RU" sz="1400" b="1" dirty="0">
                <a:solidFill>
                  <a:prstClr val="white"/>
                </a:solidFill>
                <a:latin typeface="Montserrat" panose="00000500000000000000" pitchFamily="2" charset="-52"/>
                <a:cs typeface="Arial" pitchFamily="34" charset="0"/>
              </a:rPr>
              <a:t>Динамика доходов бюджета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3633" y="2442525"/>
            <a:ext cx="5518952" cy="2966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80458" tIns="40229" rIns="80458" bIns="40229" rtlCol="0">
            <a:spAutoFit/>
          </a:bodyPr>
          <a:lstStyle/>
          <a:p>
            <a:pPr defTabSz="957882"/>
            <a:r>
              <a:rPr lang="ru-RU" sz="1400" b="1" dirty="0">
                <a:solidFill>
                  <a:prstClr val="white"/>
                </a:solidFill>
                <a:latin typeface="Montserrat" panose="00000500000000000000" pitchFamily="2" charset="-52"/>
                <a:cs typeface="Arial" pitchFamily="34" charset="0"/>
              </a:rPr>
              <a:t>Бюджетные инвестиции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74270" y="2442525"/>
            <a:ext cx="5669491" cy="2966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80458" tIns="40229" rIns="80458" bIns="40229" rtlCol="0">
            <a:spAutoFit/>
          </a:bodyPr>
          <a:lstStyle/>
          <a:p>
            <a:pPr defTabSz="957882"/>
            <a:r>
              <a:rPr lang="ru-RU" sz="1400" b="1" dirty="0">
                <a:solidFill>
                  <a:prstClr val="white"/>
                </a:solidFill>
                <a:latin typeface="Montserrat" panose="00000500000000000000" pitchFamily="2" charset="-52"/>
                <a:cs typeface="Arial" pitchFamily="34" charset="0"/>
              </a:rPr>
              <a:t>Безвозмездные поступления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00768" y="4942269"/>
            <a:ext cx="5669491" cy="2966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80458" tIns="40229" rIns="80458" bIns="40229" rtlCol="0">
            <a:spAutoFit/>
          </a:bodyPr>
          <a:lstStyle/>
          <a:p>
            <a:pPr defTabSz="957882"/>
            <a:r>
              <a:rPr lang="ru-RU" sz="1400" b="1" dirty="0">
                <a:solidFill>
                  <a:prstClr val="white"/>
                </a:solidFill>
                <a:latin typeface="Montserrat" panose="00000500000000000000" pitchFamily="2" charset="-52"/>
                <a:cs typeface="Arial" pitchFamily="34" charset="0"/>
              </a:rPr>
              <a:t>Муниципальный долг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300768" y="5306282"/>
            <a:ext cx="4750868" cy="1189239"/>
          </a:xfrm>
          <a:prstGeom prst="rect">
            <a:avLst/>
          </a:prstGeom>
        </p:spPr>
        <p:txBody>
          <a:bodyPr wrap="square" lIns="80458" tIns="40229" rIns="80458" bIns="40229">
            <a:spAutoFit/>
          </a:bodyPr>
          <a:lstStyle/>
          <a:p>
            <a:pPr defTabSz="957882"/>
            <a:r>
              <a:rPr lang="ru-RU" sz="1400" dirty="0">
                <a:solidFill>
                  <a:prstClr val="black"/>
                </a:solidFill>
                <a:ea typeface="Calibri" panose="020F0502020204030204" pitchFamily="34" charset="0"/>
              </a:rPr>
              <a:t>Муниципальный долг на 01.01.2022  </a:t>
            </a:r>
            <a:r>
              <a:rPr lang="ru-RU" sz="1600" b="1" i="1" dirty="0">
                <a:solidFill>
                  <a:srgbClr val="FF0000"/>
                </a:solidFill>
                <a:ea typeface="Calibri" panose="020F0502020204030204" pitchFamily="34" charset="0"/>
              </a:rPr>
              <a:t>0,0 </a:t>
            </a:r>
            <a:r>
              <a:rPr lang="ru-RU" sz="1100" dirty="0">
                <a:solidFill>
                  <a:prstClr val="black"/>
                </a:solidFill>
                <a:ea typeface="Calibri" panose="020F0502020204030204" pitchFamily="34" charset="0"/>
              </a:rPr>
              <a:t>млн руб.</a:t>
            </a:r>
          </a:p>
          <a:p>
            <a:pPr defTabSz="957882"/>
            <a:r>
              <a:rPr lang="ru-RU" sz="1400" dirty="0">
                <a:solidFill>
                  <a:prstClr val="black"/>
                </a:solidFill>
                <a:ea typeface="Calibri" panose="020F0502020204030204" pitchFamily="34" charset="0"/>
              </a:rPr>
              <a:t>            </a:t>
            </a:r>
            <a:endParaRPr lang="ru-RU" sz="1200" dirty="0">
              <a:solidFill>
                <a:prstClr val="black"/>
              </a:solidFill>
            </a:endParaRPr>
          </a:p>
          <a:p>
            <a:pPr defTabSz="957882"/>
            <a:r>
              <a:rPr lang="ru-RU" sz="1400" dirty="0">
                <a:solidFill>
                  <a:prstClr val="black"/>
                </a:solidFill>
                <a:cs typeface="Calibri" panose="020F0502020204030204" pitchFamily="34" charset="0"/>
              </a:rPr>
              <a:t>Просроченная кредиторская задолженность по состоянию на 01.06.2022 года </a:t>
            </a:r>
            <a:r>
              <a:rPr lang="ru-RU" sz="1400" b="1" i="1" dirty="0">
                <a:solidFill>
                  <a:srgbClr val="00B0F0"/>
                </a:solidFill>
                <a:cs typeface="Calibri" panose="020F0502020204030204" pitchFamily="34" charset="0"/>
              </a:rPr>
              <a:t>отсутствует</a:t>
            </a:r>
            <a:r>
              <a:rPr lang="ru-RU" sz="1400" dirty="0">
                <a:solidFill>
                  <a:prstClr val="black"/>
                </a:solidFill>
                <a:cs typeface="Calibri" panose="020F0502020204030204" pitchFamily="34" charset="0"/>
              </a:rPr>
              <a:t>, дебиторская задолженность составила </a:t>
            </a:r>
            <a:r>
              <a:rPr lang="ru-RU" sz="1400" b="1" i="1" dirty="0">
                <a:solidFill>
                  <a:srgbClr val="FF0000"/>
                </a:solidFill>
                <a:cs typeface="Calibri" panose="020F0502020204030204" pitchFamily="34" charset="0"/>
              </a:rPr>
              <a:t>1,0</a:t>
            </a:r>
            <a:r>
              <a:rPr lang="ru-RU" sz="1400" dirty="0">
                <a:solidFill>
                  <a:prstClr val="black"/>
                </a:solidFill>
                <a:cs typeface="Calibri" panose="020F0502020204030204" pitchFamily="34" charset="0"/>
              </a:rPr>
              <a:t> млн. руб.</a:t>
            </a:r>
            <a:endParaRPr lang="ru-RU" sz="1400" dirty="0">
              <a:solidFill>
                <a:srgbClr val="4F81BD">
                  <a:lumMod val="75000"/>
                </a:srgbClr>
              </a:solidFill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3634" y="4541902"/>
            <a:ext cx="5518950" cy="2966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80458" tIns="40229" rIns="80458" bIns="40229" rtlCol="0">
            <a:spAutoFit/>
          </a:bodyPr>
          <a:lstStyle/>
          <a:p>
            <a:pPr defTabSz="957882"/>
            <a:r>
              <a:rPr lang="ru-RU" sz="1400" b="1" dirty="0">
                <a:solidFill>
                  <a:prstClr val="white"/>
                </a:solidFill>
                <a:latin typeface="Montserrat" panose="00000500000000000000" pitchFamily="2" charset="-52"/>
                <a:cs typeface="Arial" pitchFamily="34" charset="0"/>
              </a:rPr>
              <a:t>Объем недоимки</a:t>
            </a:r>
          </a:p>
        </p:txBody>
      </p:sp>
      <p:graphicFrame>
        <p:nvGraphicFramePr>
          <p:cNvPr id="32" name="Диаграмма 31"/>
          <p:cNvGraphicFramePr/>
          <p:nvPr/>
        </p:nvGraphicFramePr>
        <p:xfrm>
          <a:off x="433633" y="4927450"/>
          <a:ext cx="5518952" cy="1741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2416526" y="5224138"/>
            <a:ext cx="643374" cy="250521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pPr algn="ctr" defTabSz="957882"/>
            <a:r>
              <a:rPr lang="ru-RU" sz="1100" b="1" dirty="0">
                <a:solidFill>
                  <a:prstClr val="black"/>
                </a:solidFill>
                <a:cs typeface="Times New Roman" pitchFamily="18" charset="0"/>
              </a:rPr>
              <a:t>17,9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89934" y="5367786"/>
            <a:ext cx="643374" cy="250521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pPr algn="ctr" defTabSz="957882"/>
            <a:r>
              <a:rPr lang="ru-RU" sz="1100" b="1" dirty="0">
                <a:solidFill>
                  <a:prstClr val="black"/>
                </a:solidFill>
                <a:cs typeface="Times New Roman" pitchFamily="18" charset="0"/>
              </a:rPr>
              <a:t>14,6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C5A8B8-3C32-4938-B87A-A6425008E76A}"/>
              </a:ext>
            </a:extLst>
          </p:cNvPr>
          <p:cNvSpPr txBox="1"/>
          <p:nvPr/>
        </p:nvSpPr>
        <p:spPr>
          <a:xfrm>
            <a:off x="7749790" y="3141035"/>
            <a:ext cx="643374" cy="235132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pPr algn="ctr" defTabSz="957882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</a:rPr>
              <a:t>1 050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BCB0A6-CD84-493B-A94D-533D8F2F446F}"/>
              </a:ext>
            </a:extLst>
          </p:cNvPr>
          <p:cNvSpPr txBox="1"/>
          <p:nvPr/>
        </p:nvSpPr>
        <p:spPr>
          <a:xfrm>
            <a:off x="8705671" y="3113457"/>
            <a:ext cx="643374" cy="235132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pPr algn="ctr" defTabSz="957882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</a:rPr>
              <a:t>1 139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07D392-28DA-475F-B025-9184B377CA95}"/>
              </a:ext>
            </a:extLst>
          </p:cNvPr>
          <p:cNvSpPr txBox="1"/>
          <p:nvPr/>
        </p:nvSpPr>
        <p:spPr>
          <a:xfrm>
            <a:off x="9652345" y="3256873"/>
            <a:ext cx="643374" cy="235132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pPr algn="ctr" defTabSz="957882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</a:rPr>
              <a:t>983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F8AA61-5332-4310-9E7F-8BFF15BBB2E2}"/>
              </a:ext>
            </a:extLst>
          </p:cNvPr>
          <p:cNvSpPr txBox="1"/>
          <p:nvPr/>
        </p:nvSpPr>
        <p:spPr>
          <a:xfrm>
            <a:off x="1993239" y="3539023"/>
            <a:ext cx="643374" cy="250521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pPr algn="ctr" defTabSz="957882"/>
            <a:r>
              <a:rPr lang="ru-RU" sz="1100" b="1" dirty="0">
                <a:solidFill>
                  <a:prstClr val="black"/>
                </a:solidFill>
                <a:latin typeface="Arial Narrow" panose="020B0606020202030204" pitchFamily="34" charset="0"/>
              </a:rPr>
              <a:t>64,5</a:t>
            </a:r>
          </a:p>
        </p:txBody>
      </p:sp>
      <p:sp>
        <p:nvSpPr>
          <p:cNvPr id="41" name="TextBox 38">
            <a:extLst>
              <a:ext uri="{FF2B5EF4-FFF2-40B4-BE49-F238E27FC236}">
                <a16:creationId xmlns:a16="http://schemas.microsoft.com/office/drawing/2014/main" id="{FF9FE233-D4E8-4E37-9AB4-FE87A08331A5}"/>
              </a:ext>
            </a:extLst>
          </p:cNvPr>
          <p:cNvSpPr txBox="1"/>
          <p:nvPr/>
        </p:nvSpPr>
        <p:spPr>
          <a:xfrm>
            <a:off x="5267198" y="3664284"/>
            <a:ext cx="643374" cy="250521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957882"/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35,9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7FD503-75B1-46C6-843C-89B5FE4C1662}"/>
              </a:ext>
            </a:extLst>
          </p:cNvPr>
          <p:cNvSpPr txBox="1"/>
          <p:nvPr/>
        </p:nvSpPr>
        <p:spPr>
          <a:xfrm>
            <a:off x="10629271" y="3348468"/>
            <a:ext cx="643374" cy="235132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pPr algn="ctr" defTabSz="957882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</a:rPr>
              <a:t>851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39110" y="293481"/>
            <a:ext cx="777668" cy="26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7882"/>
            <a:r>
              <a:rPr lang="ru-RU" sz="1200" dirty="0">
                <a:solidFill>
                  <a:prstClr val="black"/>
                </a:solidFill>
                <a:latin typeface="Arial Narrow" panose="020B0606020202030204" pitchFamily="34" charset="0"/>
              </a:rPr>
              <a:t>млн. руб.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67198" y="4789014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7882"/>
            <a:r>
              <a:rPr lang="ru-RU" sz="1200" b="1" dirty="0">
                <a:solidFill>
                  <a:prstClr val="black"/>
                </a:solidFill>
                <a:latin typeface="Arial Narrow" panose="020B0606020202030204" pitchFamily="34" charset="0"/>
              </a:rPr>
              <a:t>млн. руб.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133308" y="2760189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7882"/>
            <a:r>
              <a:rPr lang="ru-RU" sz="1200" b="1" dirty="0">
                <a:solidFill>
                  <a:prstClr val="black"/>
                </a:solidFill>
                <a:latin typeface="Arial Narrow" panose="020B0606020202030204" pitchFamily="34" charset="0"/>
              </a:rPr>
              <a:t>млн. руб.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21875" y="144302"/>
            <a:ext cx="11353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tserrat" panose="00000500000000000000" pitchFamily="2" charset="-52"/>
                <a:cs typeface="Arial" pitchFamily="34" charset="0"/>
              </a:rPr>
              <a:t>Анализ бюджета</a:t>
            </a:r>
          </a:p>
        </p:txBody>
      </p:sp>
      <p:sp>
        <p:nvSpPr>
          <p:cNvPr id="4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399819" y="6279280"/>
            <a:ext cx="783515" cy="578720"/>
          </a:xfrm>
        </p:spPr>
        <p:txBody>
          <a:bodyPr/>
          <a:lstStyle/>
          <a:p>
            <a:r>
              <a:rPr lang="uk-UA" b="1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48112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95162" y="4625314"/>
            <a:ext cx="70170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1. Вовлечение земельных участков в оборот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5168" y="3283693"/>
            <a:ext cx="1135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Arial" pitchFamily="34" charset="0"/>
              </a:rPr>
              <a:t>План мероприятий по повышению доходной части бюджета</a:t>
            </a:r>
          </a:p>
        </p:txBody>
      </p:sp>
      <p:sp>
        <p:nvSpPr>
          <p:cNvPr id="9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827065" y="6387148"/>
            <a:ext cx="31119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38886" y="4239316"/>
            <a:ext cx="953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-52"/>
                <a:ea typeface="+mn-ea"/>
                <a:cs typeface="+mn-cs"/>
              </a:rPr>
              <a:t>2022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650901" y="4248892"/>
            <a:ext cx="939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-52"/>
                <a:ea typeface="+mn-ea"/>
                <a:cs typeface="+mn-cs"/>
              </a:rPr>
              <a:t>2023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848767" y="4248892"/>
            <a:ext cx="966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-52"/>
                <a:ea typeface="+mn-ea"/>
                <a:cs typeface="+mn-cs"/>
              </a:rPr>
              <a:t>2024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939537" y="4202480"/>
            <a:ext cx="980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itchFamily="2" charset="-52"/>
                <a:ea typeface="+mn-ea"/>
                <a:cs typeface="+mn-cs"/>
              </a:rPr>
              <a:t>Всего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0764831" y="4517743"/>
            <a:ext cx="980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0,4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23813" y="4906034"/>
            <a:ext cx="11315006" cy="1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7359893" y="4533255"/>
            <a:ext cx="95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0,3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8500455" y="4524507"/>
            <a:ext cx="95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0,05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9702389" y="4524507"/>
            <a:ext cx="95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0,05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373519" y="4994355"/>
            <a:ext cx="69459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2. Создание новых рабочих мест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(НДФЛ)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10758428" y="4921607"/>
            <a:ext cx="980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3,0</a:t>
            </a:r>
          </a:p>
        </p:txBody>
      </p:sp>
      <p:cxnSp>
        <p:nvCxnSpPr>
          <p:cNvPr id="200" name="Прямая соединительная линия 199"/>
          <p:cNvCxnSpPr/>
          <p:nvPr/>
        </p:nvCxnSpPr>
        <p:spPr>
          <a:xfrm>
            <a:off x="363769" y="5322423"/>
            <a:ext cx="11315006" cy="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TextBox 200"/>
          <p:cNvSpPr txBox="1"/>
          <p:nvPr/>
        </p:nvSpPr>
        <p:spPr>
          <a:xfrm>
            <a:off x="7478534" y="4914081"/>
            <a:ext cx="650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1,6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8488194" y="4909671"/>
            <a:ext cx="95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0,3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9660231" y="4931846"/>
            <a:ext cx="95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1,1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381043" y="5362401"/>
            <a:ext cx="70170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3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. Приватизация объектов газоснабжения</a:t>
            </a:r>
          </a:p>
        </p:txBody>
      </p:sp>
      <p:cxnSp>
        <p:nvCxnSpPr>
          <p:cNvPr id="210" name="Прямая соединительная линия 209"/>
          <p:cNvCxnSpPr/>
          <p:nvPr/>
        </p:nvCxnSpPr>
        <p:spPr>
          <a:xfrm>
            <a:off x="488945" y="5721235"/>
            <a:ext cx="11315006" cy="1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/>
          <p:cNvSpPr txBox="1"/>
          <p:nvPr/>
        </p:nvSpPr>
        <p:spPr>
          <a:xfrm>
            <a:off x="10739349" y="5276158"/>
            <a:ext cx="980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30,5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7391463" y="5271365"/>
            <a:ext cx="95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23,0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8556742" y="5283575"/>
            <a:ext cx="95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7,5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9702777" y="5259259"/>
            <a:ext cx="95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0,0</a:t>
            </a:r>
          </a:p>
        </p:txBody>
      </p:sp>
      <p:graphicFrame>
        <p:nvGraphicFramePr>
          <p:cNvPr id="219" name="Диаграмма 218"/>
          <p:cNvGraphicFramePr/>
          <p:nvPr/>
        </p:nvGraphicFramePr>
        <p:xfrm>
          <a:off x="7113850" y="3312747"/>
          <a:ext cx="4838699" cy="104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0" name="TextBox 219"/>
          <p:cNvSpPr txBox="1"/>
          <p:nvPr/>
        </p:nvSpPr>
        <p:spPr>
          <a:xfrm>
            <a:off x="6469196" y="3960012"/>
            <a:ext cx="922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млн. руб.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AE0151AB-928B-77DC-9185-0FA3B64E9DC1}"/>
              </a:ext>
            </a:extLst>
          </p:cNvPr>
          <p:cNvCxnSpPr/>
          <p:nvPr/>
        </p:nvCxnSpPr>
        <p:spPr>
          <a:xfrm>
            <a:off x="438497" y="6098554"/>
            <a:ext cx="11315006" cy="1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1CCC16DC-7ADE-7712-7490-E7352EAA8647}"/>
              </a:ext>
            </a:extLst>
          </p:cNvPr>
          <p:cNvCxnSpPr/>
          <p:nvPr/>
        </p:nvCxnSpPr>
        <p:spPr>
          <a:xfrm>
            <a:off x="434542" y="6669218"/>
            <a:ext cx="11315006" cy="1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D883A40-7153-1795-2641-DE105B02324D}"/>
              </a:ext>
            </a:extLst>
          </p:cNvPr>
          <p:cNvSpPr txBox="1"/>
          <p:nvPr/>
        </p:nvSpPr>
        <p:spPr>
          <a:xfrm>
            <a:off x="363769" y="5745240"/>
            <a:ext cx="69381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4. Взыскание недоимки по налогам и арендной плате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5FA705D-774D-0999-D0C3-CE4E28AD8BA9}"/>
              </a:ext>
            </a:extLst>
          </p:cNvPr>
          <p:cNvSpPr txBox="1"/>
          <p:nvPr/>
        </p:nvSpPr>
        <p:spPr>
          <a:xfrm>
            <a:off x="382297" y="6125209"/>
            <a:ext cx="704737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5. Проведение профилактических мероприятий в рамках МЗК (побуждение граждан на перераспределение земельных участков)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945192-666D-0B0F-B132-73CACD83CA67}"/>
              </a:ext>
            </a:extLst>
          </p:cNvPr>
          <p:cNvSpPr txBox="1"/>
          <p:nvPr/>
        </p:nvSpPr>
        <p:spPr>
          <a:xfrm>
            <a:off x="7372865" y="5672181"/>
            <a:ext cx="95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4,7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8352C1-A5E0-CDAB-0CA1-CE7E0D2C745F}"/>
              </a:ext>
            </a:extLst>
          </p:cNvPr>
          <p:cNvSpPr txBox="1"/>
          <p:nvPr/>
        </p:nvSpPr>
        <p:spPr>
          <a:xfrm>
            <a:off x="9674168" y="5652467"/>
            <a:ext cx="95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4,2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37727E6-1E40-C87A-A5E2-7FCBFFCC6FC3}"/>
              </a:ext>
            </a:extLst>
          </p:cNvPr>
          <p:cNvSpPr txBox="1"/>
          <p:nvPr/>
        </p:nvSpPr>
        <p:spPr>
          <a:xfrm>
            <a:off x="10785135" y="5639478"/>
            <a:ext cx="91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13,3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FC12AFD-2730-856A-7AF7-9118232232C2}"/>
              </a:ext>
            </a:extLst>
          </p:cNvPr>
          <p:cNvSpPr txBox="1"/>
          <p:nvPr/>
        </p:nvSpPr>
        <p:spPr>
          <a:xfrm>
            <a:off x="8534811" y="5652467"/>
            <a:ext cx="95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4,4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46FE308-F9C8-AD2F-7D76-A735288F0B7F}"/>
              </a:ext>
            </a:extLst>
          </p:cNvPr>
          <p:cNvSpPr txBox="1"/>
          <p:nvPr/>
        </p:nvSpPr>
        <p:spPr>
          <a:xfrm>
            <a:off x="7417569" y="6091864"/>
            <a:ext cx="95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0,05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08559F7-64E9-2BFC-652B-55FA9AEB9B92}"/>
              </a:ext>
            </a:extLst>
          </p:cNvPr>
          <p:cNvSpPr txBox="1"/>
          <p:nvPr/>
        </p:nvSpPr>
        <p:spPr>
          <a:xfrm>
            <a:off x="9718872" y="6104855"/>
            <a:ext cx="95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0,01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2AC81D-6E0D-AF5E-89FD-4F61F817C19D}"/>
              </a:ext>
            </a:extLst>
          </p:cNvPr>
          <p:cNvSpPr txBox="1"/>
          <p:nvPr/>
        </p:nvSpPr>
        <p:spPr>
          <a:xfrm>
            <a:off x="10829838" y="6091864"/>
            <a:ext cx="95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0,07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079C6C8-BC43-64C6-CC42-1DDBE782F115}"/>
              </a:ext>
            </a:extLst>
          </p:cNvPr>
          <p:cNvSpPr txBox="1"/>
          <p:nvPr/>
        </p:nvSpPr>
        <p:spPr>
          <a:xfrm>
            <a:off x="8579515" y="6104855"/>
            <a:ext cx="95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0,01</a:t>
            </a:r>
          </a:p>
        </p:txBody>
      </p:sp>
      <p:graphicFrame>
        <p:nvGraphicFramePr>
          <p:cNvPr id="59" name="Диаграмма 58">
            <a:extLst>
              <a:ext uri="{FF2B5EF4-FFF2-40B4-BE49-F238E27FC236}">
                <a16:creationId xmlns:a16="http://schemas.microsoft.com/office/drawing/2014/main" id="{4AA8D189-91EB-3CED-9C1F-75E2D9E4B7D7}"/>
              </a:ext>
            </a:extLst>
          </p:cNvPr>
          <p:cNvGraphicFramePr/>
          <p:nvPr/>
        </p:nvGraphicFramePr>
        <p:xfrm>
          <a:off x="5068212" y="1223687"/>
          <a:ext cx="6706847" cy="1944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558A884F-6308-E1F9-3823-4A5BFE753447}"/>
              </a:ext>
            </a:extLst>
          </p:cNvPr>
          <p:cNvSpPr txBox="1"/>
          <p:nvPr/>
        </p:nvSpPr>
        <p:spPr>
          <a:xfrm>
            <a:off x="-1" y="63738"/>
            <a:ext cx="11783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  <a:cs typeface="Arial" pitchFamily="34" charset="0"/>
              </a:rPr>
              <a:t>Распределение расходов за счет собственных средств </a:t>
            </a:r>
            <a:b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  <a:cs typeface="Arial" pitchFamily="34" charset="0"/>
              </a:rPr>
              <a:t>(дотации, налоговые, неналоговые)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7203349-21C2-748B-A404-D262EEFF88FE}"/>
              </a:ext>
            </a:extLst>
          </p:cNvPr>
          <p:cNvSpPr txBox="1"/>
          <p:nvPr/>
        </p:nvSpPr>
        <p:spPr>
          <a:xfrm>
            <a:off x="4215800" y="678560"/>
            <a:ext cx="24305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Собственные расходы,</a:t>
            </a:r>
          </a:p>
          <a:p>
            <a:r>
              <a:rPr lang="ru-RU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всего, млн. руб.</a:t>
            </a:r>
            <a:endParaRPr lang="ru-RU" sz="14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EF30DF2-56FC-3186-07A3-28464E63954C}"/>
              </a:ext>
            </a:extLst>
          </p:cNvPr>
          <p:cNvSpPr txBox="1"/>
          <p:nvPr/>
        </p:nvSpPr>
        <p:spPr>
          <a:xfrm>
            <a:off x="5669914" y="840879"/>
            <a:ext cx="95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599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315B559-5EC2-EBF1-D28A-0EE4BEEA9A57}"/>
              </a:ext>
            </a:extLst>
          </p:cNvPr>
          <p:cNvSpPr txBox="1"/>
          <p:nvPr/>
        </p:nvSpPr>
        <p:spPr>
          <a:xfrm>
            <a:off x="7868305" y="785943"/>
            <a:ext cx="95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607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E5D80FB-C4C5-154A-B7E2-55C1BCA55858}"/>
              </a:ext>
            </a:extLst>
          </p:cNvPr>
          <p:cNvSpPr txBox="1"/>
          <p:nvPr/>
        </p:nvSpPr>
        <p:spPr>
          <a:xfrm>
            <a:off x="5831930" y="1182268"/>
            <a:ext cx="942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 Narrow" panose="020B0606020202030204" pitchFamily="34" charset="0"/>
              </a:rPr>
              <a:t>537 </a:t>
            </a:r>
            <a:r>
              <a:rPr lang="ru-RU" sz="1400" i="1" dirty="0">
                <a:latin typeface="Arial Narrow" panose="020B0606020202030204" pitchFamily="34" charset="0"/>
              </a:rPr>
              <a:t>(90%)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EDDB9CF-7000-5387-4FDB-09756939121F}"/>
              </a:ext>
            </a:extLst>
          </p:cNvPr>
          <p:cNvSpPr txBox="1"/>
          <p:nvPr/>
        </p:nvSpPr>
        <p:spPr>
          <a:xfrm>
            <a:off x="8022355" y="1197876"/>
            <a:ext cx="942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 Narrow" panose="020B0606020202030204" pitchFamily="34" charset="0"/>
              </a:rPr>
              <a:t>527 </a:t>
            </a:r>
            <a:r>
              <a:rPr lang="ru-RU" sz="1400" i="1" dirty="0">
                <a:latin typeface="Arial Narrow" panose="020B0606020202030204" pitchFamily="34" charset="0"/>
              </a:rPr>
              <a:t>(87%)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7B54E4A6-952B-73AB-812E-471273A1C93D}"/>
              </a:ext>
            </a:extLst>
          </p:cNvPr>
          <p:cNvSpPr/>
          <p:nvPr/>
        </p:nvSpPr>
        <p:spPr>
          <a:xfrm>
            <a:off x="64485" y="676220"/>
            <a:ext cx="4239351" cy="2580449"/>
          </a:xfrm>
          <a:prstGeom prst="rect">
            <a:avLst/>
          </a:prstGeom>
          <a:solidFill>
            <a:srgbClr val="E0ECF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CC554D90-12C1-6DB2-9FF6-A82332A9278B}"/>
              </a:ext>
            </a:extLst>
          </p:cNvPr>
          <p:cNvCxnSpPr>
            <a:cxnSpLocks/>
          </p:cNvCxnSpPr>
          <p:nvPr/>
        </p:nvCxnSpPr>
        <p:spPr>
          <a:xfrm flipV="1">
            <a:off x="4486520" y="1201438"/>
            <a:ext cx="4924057" cy="526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ABEE0EC9-2499-0D92-B5CB-CBFE90EC043E}"/>
              </a:ext>
            </a:extLst>
          </p:cNvPr>
          <p:cNvCxnSpPr/>
          <p:nvPr/>
        </p:nvCxnSpPr>
        <p:spPr>
          <a:xfrm flipV="1">
            <a:off x="5831930" y="2434769"/>
            <a:ext cx="1152000" cy="8467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BFCA45C9-7D91-40FD-EF27-B54B2AD7ACD8}"/>
              </a:ext>
            </a:extLst>
          </p:cNvPr>
          <p:cNvCxnSpPr/>
          <p:nvPr/>
        </p:nvCxnSpPr>
        <p:spPr>
          <a:xfrm flipV="1">
            <a:off x="7992415" y="2476092"/>
            <a:ext cx="1152000" cy="8467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1">
            <a:extLst>
              <a:ext uri="{FF2B5EF4-FFF2-40B4-BE49-F238E27FC236}">
                <a16:creationId xmlns:a16="http://schemas.microsoft.com/office/drawing/2014/main" id="{B48E27AD-F862-460F-5586-179C346F1264}"/>
              </a:ext>
            </a:extLst>
          </p:cNvPr>
          <p:cNvSpPr txBox="1"/>
          <p:nvPr/>
        </p:nvSpPr>
        <p:spPr>
          <a:xfrm>
            <a:off x="6545696" y="2194794"/>
            <a:ext cx="805707" cy="41320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92,7</a:t>
            </a:r>
          </a:p>
          <a:p>
            <a:pPr algn="l"/>
            <a:r>
              <a:rPr lang="ru-RU" sz="1100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норматив</a:t>
            </a:r>
          </a:p>
        </p:txBody>
      </p:sp>
      <p:sp>
        <p:nvSpPr>
          <p:cNvPr id="72" name="TextBox 1">
            <a:extLst>
              <a:ext uri="{FF2B5EF4-FFF2-40B4-BE49-F238E27FC236}">
                <a16:creationId xmlns:a16="http://schemas.microsoft.com/office/drawing/2014/main" id="{6DAE9A74-FF9D-CC66-FEA5-8238E508A47F}"/>
              </a:ext>
            </a:extLst>
          </p:cNvPr>
          <p:cNvSpPr txBox="1"/>
          <p:nvPr/>
        </p:nvSpPr>
        <p:spPr>
          <a:xfrm>
            <a:off x="8727493" y="2247480"/>
            <a:ext cx="805707" cy="41320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88,0</a:t>
            </a:r>
          </a:p>
          <a:p>
            <a:pPr algn="l"/>
            <a:r>
              <a:rPr lang="ru-RU" sz="1100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норматив</a:t>
            </a:r>
          </a:p>
        </p:txBody>
      </p:sp>
      <p:graphicFrame>
        <p:nvGraphicFramePr>
          <p:cNvPr id="73" name="Диаграмма 72">
            <a:extLst>
              <a:ext uri="{FF2B5EF4-FFF2-40B4-BE49-F238E27FC236}">
                <a16:creationId xmlns:a16="http://schemas.microsoft.com/office/drawing/2014/main" id="{71D95481-35AA-E743-14CC-A835201609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0202428"/>
              </p:ext>
            </p:extLst>
          </p:nvPr>
        </p:nvGraphicFramePr>
        <p:xfrm>
          <a:off x="171970" y="687252"/>
          <a:ext cx="4109300" cy="2481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4" name="TextBox 73">
            <a:extLst>
              <a:ext uri="{FF2B5EF4-FFF2-40B4-BE49-F238E27FC236}">
                <a16:creationId xmlns:a16="http://schemas.microsoft.com/office/drawing/2014/main" id="{74FE8409-3276-C2B9-D0B2-14F0B18CB20B}"/>
              </a:ext>
            </a:extLst>
          </p:cNvPr>
          <p:cNvSpPr txBox="1"/>
          <p:nvPr/>
        </p:nvSpPr>
        <p:spPr>
          <a:xfrm>
            <a:off x="382297" y="676220"/>
            <a:ext cx="3556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</a:t>
            </a:r>
            <a:b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2021 г.,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632359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700920" y="304920"/>
            <a:ext cx="11166840" cy="5173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Montserrat"/>
              </a:rPr>
              <a:t>    Развитие МСП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90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CustomShape 3"/>
          <p:cNvSpPr/>
          <p:nvPr/>
        </p:nvSpPr>
        <p:spPr>
          <a:xfrm>
            <a:off x="385200" y="5330160"/>
            <a:ext cx="2774160" cy="1341360"/>
          </a:xfrm>
          <a:prstGeom prst="rect">
            <a:avLst/>
          </a:prstGeom>
          <a:noFill/>
          <a:ln w="9360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2" name="CustomShape 4"/>
          <p:cNvSpPr/>
          <p:nvPr/>
        </p:nvSpPr>
        <p:spPr>
          <a:xfrm>
            <a:off x="9916920" y="2866680"/>
            <a:ext cx="195084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Montserrat"/>
              </a:rPr>
              <a:t>КОЛИЧЕСТВО РАБОЧИХ МЕСТ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93" name="Line 5"/>
          <p:cNvSpPr/>
          <p:nvPr/>
        </p:nvSpPr>
        <p:spPr>
          <a:xfrm>
            <a:off x="3872880" y="3429720"/>
            <a:ext cx="0" cy="450000"/>
          </a:xfrm>
          <a:prstGeom prst="line">
            <a:avLst/>
          </a:prstGeom>
          <a:ln w="12600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4" name="Line 6"/>
          <p:cNvSpPr/>
          <p:nvPr/>
        </p:nvSpPr>
        <p:spPr>
          <a:xfrm flipH="1">
            <a:off x="3629880" y="3900240"/>
            <a:ext cx="205560" cy="0"/>
          </a:xfrm>
          <a:prstGeom prst="line">
            <a:avLst/>
          </a:prstGeom>
          <a:ln w="12600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5" name="Line 7"/>
          <p:cNvSpPr/>
          <p:nvPr/>
        </p:nvSpPr>
        <p:spPr>
          <a:xfrm flipH="1">
            <a:off x="3954960" y="3409920"/>
            <a:ext cx="195840" cy="0"/>
          </a:xfrm>
          <a:prstGeom prst="line">
            <a:avLst/>
          </a:prstGeom>
          <a:ln w="12600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6" name="Line 8"/>
          <p:cNvSpPr/>
          <p:nvPr/>
        </p:nvSpPr>
        <p:spPr>
          <a:xfrm flipH="1">
            <a:off x="3902760" y="5693760"/>
            <a:ext cx="205560" cy="0"/>
          </a:xfrm>
          <a:prstGeom prst="line">
            <a:avLst/>
          </a:prstGeom>
          <a:ln w="12600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7" name="Line 9"/>
          <p:cNvSpPr/>
          <p:nvPr/>
        </p:nvSpPr>
        <p:spPr>
          <a:xfrm>
            <a:off x="3895560" y="5693760"/>
            <a:ext cx="0" cy="614160"/>
          </a:xfrm>
          <a:prstGeom prst="line">
            <a:avLst/>
          </a:prstGeom>
          <a:ln w="12600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8" name="Line 10"/>
          <p:cNvSpPr/>
          <p:nvPr/>
        </p:nvSpPr>
        <p:spPr>
          <a:xfrm flipH="1">
            <a:off x="3629880" y="6296040"/>
            <a:ext cx="205560" cy="0"/>
          </a:xfrm>
          <a:prstGeom prst="line">
            <a:avLst/>
          </a:prstGeom>
          <a:ln w="12600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99" name="Рисунок 2"/>
          <p:cNvPicPr/>
          <p:nvPr/>
        </p:nvPicPr>
        <p:blipFill>
          <a:blip r:embed="rId3"/>
          <a:stretch/>
        </p:blipFill>
        <p:spPr>
          <a:xfrm>
            <a:off x="460440" y="299520"/>
            <a:ext cx="525600" cy="525600"/>
          </a:xfrm>
          <a:prstGeom prst="rect">
            <a:avLst/>
          </a:prstGeom>
          <a:ln>
            <a:noFill/>
          </a:ln>
        </p:spPr>
      </p:pic>
      <p:sp>
        <p:nvSpPr>
          <p:cNvPr id="300" name="CustomShape 11"/>
          <p:cNvSpPr/>
          <p:nvPr/>
        </p:nvSpPr>
        <p:spPr>
          <a:xfrm>
            <a:off x="4918680" y="2859840"/>
            <a:ext cx="4998240" cy="2728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Montserrat"/>
              </a:rPr>
              <a:t>НАИМЕНОВАНИЕ ОТРАСЛИ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01" name="CustomShape 12"/>
          <p:cNvSpPr/>
          <p:nvPr/>
        </p:nvSpPr>
        <p:spPr>
          <a:xfrm>
            <a:off x="4205880" y="3199320"/>
            <a:ext cx="571068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7030A0"/>
                </a:solidFill>
                <a:latin typeface="Arial"/>
              </a:rPr>
              <a:t>Строительство зала ритуальных услуг р.п. Октябрьский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02" name="CustomShape 13"/>
          <p:cNvSpPr/>
          <p:nvPr/>
        </p:nvSpPr>
        <p:spPr>
          <a:xfrm>
            <a:off x="4190040" y="3445920"/>
            <a:ext cx="5726520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Реконструкция помещения для осуществления ритуальных услуг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Период реализации – 2023-2024гг.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Общий объём собственных инвестиций – 5 млн. руб. 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03" name="CustomShape 14"/>
          <p:cNvSpPr/>
          <p:nvPr/>
        </p:nvSpPr>
        <p:spPr>
          <a:xfrm>
            <a:off x="4194000" y="4147200"/>
            <a:ext cx="57225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7030A0"/>
                </a:solidFill>
                <a:latin typeface="Arial"/>
              </a:rPr>
              <a:t>Строительство торгового объекта р.п. Октябрьский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04" name="CustomShape 15"/>
          <p:cNvSpPr/>
          <p:nvPr/>
        </p:nvSpPr>
        <p:spPr>
          <a:xfrm>
            <a:off x="4194000" y="4393800"/>
            <a:ext cx="5873400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Реконструкция помещения для осуществления розничной торговли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Период реализации – 2022-2023гг.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Общий объём собственных инвестиций – 15 млн. руб. 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05" name="CustomShape 16"/>
          <p:cNvSpPr/>
          <p:nvPr/>
        </p:nvSpPr>
        <p:spPr>
          <a:xfrm>
            <a:off x="400320" y="3241080"/>
            <a:ext cx="2759040" cy="1341360"/>
          </a:xfrm>
          <a:prstGeom prst="rect">
            <a:avLst/>
          </a:prstGeom>
          <a:noFill/>
          <a:ln w="9360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6" name="CustomShape 17"/>
          <p:cNvSpPr/>
          <p:nvPr/>
        </p:nvSpPr>
        <p:spPr>
          <a:xfrm>
            <a:off x="9916920" y="3516480"/>
            <a:ext cx="195084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 dirty="0">
                <a:solidFill>
                  <a:srgbClr val="7030A0"/>
                </a:solidFill>
                <a:latin typeface="Montserrat"/>
              </a:rPr>
              <a:t>5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307" name="CustomShape 18"/>
          <p:cNvSpPr/>
          <p:nvPr/>
        </p:nvSpPr>
        <p:spPr>
          <a:xfrm>
            <a:off x="9916920" y="4401360"/>
            <a:ext cx="195084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 dirty="0">
                <a:solidFill>
                  <a:srgbClr val="7030A0"/>
                </a:solidFill>
                <a:latin typeface="Montserrat"/>
              </a:rPr>
              <a:t>20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308" name="CustomShape 19"/>
          <p:cNvSpPr/>
          <p:nvPr/>
        </p:nvSpPr>
        <p:spPr>
          <a:xfrm>
            <a:off x="9916920" y="5646960"/>
            <a:ext cx="195084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strike="noStrike" spc="-1" dirty="0">
                <a:solidFill>
                  <a:srgbClr val="7030A0"/>
                </a:solidFill>
                <a:latin typeface="Montserrat"/>
              </a:rPr>
              <a:t>10</a:t>
            </a:r>
            <a:endParaRPr lang="ru-RU" sz="4000" strike="noStrike" spc="-1" dirty="0">
              <a:latin typeface="Arial"/>
            </a:endParaRPr>
          </a:p>
        </p:txBody>
      </p:sp>
      <p:pic>
        <p:nvPicPr>
          <p:cNvPr id="309" name="Рисунок 62"/>
          <p:cNvPicPr/>
          <p:nvPr/>
        </p:nvPicPr>
        <p:blipFill>
          <a:blip r:embed="rId4"/>
          <a:stretch/>
        </p:blipFill>
        <p:spPr>
          <a:xfrm>
            <a:off x="460440" y="996840"/>
            <a:ext cx="453600" cy="454680"/>
          </a:xfrm>
          <a:prstGeom prst="rect">
            <a:avLst/>
          </a:prstGeom>
          <a:ln>
            <a:noFill/>
          </a:ln>
        </p:spPr>
      </p:pic>
      <p:sp>
        <p:nvSpPr>
          <p:cNvPr id="310" name="CustomShape 20"/>
          <p:cNvSpPr/>
          <p:nvPr/>
        </p:nvSpPr>
        <p:spPr>
          <a:xfrm>
            <a:off x="931320" y="1068480"/>
            <a:ext cx="11095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ЦЕЛЕВОЙ ПОКАЗАТЕЛЬ: кол-во занятых у субъектов МСП (включая самозанятых и ИП), тыс.чел.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11" name="CustomShape 21"/>
          <p:cNvSpPr/>
          <p:nvPr/>
        </p:nvSpPr>
        <p:spPr>
          <a:xfrm>
            <a:off x="1196640" y="1681920"/>
            <a:ext cx="1749600" cy="26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 Narrow"/>
              </a:rPr>
              <a:t>2021</a:t>
            </a:r>
            <a:r>
              <a:rPr lang="ru-RU" sz="2000" b="1" strike="noStrike" spc="-1">
                <a:solidFill>
                  <a:srgbClr val="000000"/>
                </a:solidFill>
                <a:latin typeface="Arial Narrow"/>
              </a:rPr>
              <a:t> (факт)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12" name="CustomShape 22"/>
          <p:cNvSpPr/>
          <p:nvPr/>
        </p:nvSpPr>
        <p:spPr>
          <a:xfrm>
            <a:off x="2768760" y="1697760"/>
            <a:ext cx="1036080" cy="26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Oswald"/>
              </a:rPr>
              <a:t>2022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313" name="CustomShape 23"/>
          <p:cNvSpPr/>
          <p:nvPr/>
        </p:nvSpPr>
        <p:spPr>
          <a:xfrm>
            <a:off x="3688200" y="1697760"/>
            <a:ext cx="1036080" cy="26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Oswald"/>
              </a:rPr>
              <a:t>2023</a:t>
            </a:r>
            <a:r>
              <a:rPr lang="ru-RU" sz="1400" b="0" strike="noStrike" spc="-1">
                <a:solidFill>
                  <a:srgbClr val="000000"/>
                </a:solidFill>
                <a:latin typeface="Oswald"/>
              </a:rPr>
              <a:t> 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314" name="Line 24"/>
          <p:cNvSpPr/>
          <p:nvPr/>
        </p:nvSpPr>
        <p:spPr>
          <a:xfrm flipV="1">
            <a:off x="1710720" y="2036520"/>
            <a:ext cx="4880520" cy="504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5" name="CustomShape 25"/>
          <p:cNvSpPr/>
          <p:nvPr/>
        </p:nvSpPr>
        <p:spPr>
          <a:xfrm>
            <a:off x="1712880" y="1940760"/>
            <a:ext cx="150480" cy="200160"/>
          </a:xfrm>
          <a:prstGeom prst="rect">
            <a:avLst/>
          </a:prstGeom>
          <a:solidFill>
            <a:srgbClr val="92D05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6" name="CustomShape 26"/>
          <p:cNvSpPr/>
          <p:nvPr/>
        </p:nvSpPr>
        <p:spPr>
          <a:xfrm>
            <a:off x="4662720" y="1694880"/>
            <a:ext cx="1036080" cy="26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Oswald"/>
              </a:rPr>
              <a:t>2024</a:t>
            </a:r>
            <a:r>
              <a:rPr lang="ru-RU" sz="1400" b="0" strike="noStrike" spc="-1">
                <a:solidFill>
                  <a:srgbClr val="000000"/>
                </a:solidFill>
                <a:latin typeface="Oswald"/>
              </a:rPr>
              <a:t> 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317" name="CustomShape 27"/>
          <p:cNvSpPr/>
          <p:nvPr/>
        </p:nvSpPr>
        <p:spPr>
          <a:xfrm>
            <a:off x="5993280" y="1681560"/>
            <a:ext cx="1036080" cy="26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 Narrow"/>
              </a:rPr>
              <a:t>2030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18" name="CustomShape 28"/>
          <p:cNvSpPr/>
          <p:nvPr/>
        </p:nvSpPr>
        <p:spPr>
          <a:xfrm>
            <a:off x="4102560" y="1953720"/>
            <a:ext cx="174600" cy="18288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9" name="CustomShape 29"/>
          <p:cNvSpPr/>
          <p:nvPr/>
        </p:nvSpPr>
        <p:spPr>
          <a:xfrm>
            <a:off x="5062320" y="1951920"/>
            <a:ext cx="174600" cy="18288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0" name="CustomShape 30"/>
          <p:cNvSpPr/>
          <p:nvPr/>
        </p:nvSpPr>
        <p:spPr>
          <a:xfrm>
            <a:off x="3177720" y="1950120"/>
            <a:ext cx="174600" cy="18288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1" name="CustomShape 31"/>
          <p:cNvSpPr/>
          <p:nvPr/>
        </p:nvSpPr>
        <p:spPr>
          <a:xfrm>
            <a:off x="6440760" y="1936800"/>
            <a:ext cx="150480" cy="20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2" name="CustomShape 32"/>
          <p:cNvSpPr/>
          <p:nvPr/>
        </p:nvSpPr>
        <p:spPr>
          <a:xfrm>
            <a:off x="2517120" y="2375280"/>
            <a:ext cx="1456560" cy="3184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3200" b="1" strike="noStrike" spc="-1" dirty="0">
                <a:solidFill>
                  <a:srgbClr val="17375E"/>
                </a:solidFill>
                <a:latin typeface="Arial Narrow"/>
              </a:rPr>
              <a:t>2</a:t>
            </a:r>
            <a:r>
              <a:rPr lang="en-US" sz="3200" b="1" spc="-1" dirty="0">
                <a:solidFill>
                  <a:srgbClr val="17375E"/>
                </a:solidFill>
                <a:latin typeface="Arial Narrow"/>
              </a:rPr>
              <a:t>944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323" name="CustomShape 33"/>
          <p:cNvSpPr/>
          <p:nvPr/>
        </p:nvSpPr>
        <p:spPr>
          <a:xfrm>
            <a:off x="1098360" y="2375280"/>
            <a:ext cx="1456560" cy="3184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3200" b="1" strike="noStrike" spc="-1" dirty="0">
                <a:solidFill>
                  <a:srgbClr val="00B050"/>
                </a:solidFill>
                <a:latin typeface="Arial Narrow"/>
              </a:rPr>
              <a:t>29</a:t>
            </a:r>
            <a:r>
              <a:rPr lang="ru-RU" sz="3200" b="1" strike="noStrike" spc="-1" dirty="0">
                <a:solidFill>
                  <a:srgbClr val="00B050"/>
                </a:solidFill>
                <a:latin typeface="Arial Narrow"/>
              </a:rPr>
              <a:t>00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324" name="CustomShape 34"/>
          <p:cNvSpPr/>
          <p:nvPr/>
        </p:nvSpPr>
        <p:spPr>
          <a:xfrm>
            <a:off x="3476390" y="2372760"/>
            <a:ext cx="1456560" cy="3184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3200" b="1" strike="noStrike" spc="-1" dirty="0">
                <a:solidFill>
                  <a:srgbClr val="17375E"/>
                </a:solidFill>
                <a:latin typeface="Arial Narrow"/>
              </a:rPr>
              <a:t>2955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325" name="CustomShape 35"/>
          <p:cNvSpPr/>
          <p:nvPr/>
        </p:nvSpPr>
        <p:spPr>
          <a:xfrm>
            <a:off x="4452480" y="2368080"/>
            <a:ext cx="1456560" cy="3184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3200" b="1" strike="noStrike" spc="-1" dirty="0">
                <a:solidFill>
                  <a:srgbClr val="17375E"/>
                </a:solidFill>
                <a:latin typeface="Arial Narrow"/>
              </a:rPr>
              <a:t>2960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326" name="CustomShape 36"/>
          <p:cNvSpPr/>
          <p:nvPr/>
        </p:nvSpPr>
        <p:spPr>
          <a:xfrm>
            <a:off x="5779080" y="2363040"/>
            <a:ext cx="1456560" cy="3184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3200" b="1" strike="noStrike" spc="-1" dirty="0">
                <a:solidFill>
                  <a:srgbClr val="17375E"/>
                </a:solidFill>
                <a:latin typeface="Arial Narrow"/>
              </a:rPr>
              <a:t>3</a:t>
            </a:r>
            <a:r>
              <a:rPr lang="en-US" sz="3200" b="1" strike="noStrike" spc="-1" dirty="0">
                <a:solidFill>
                  <a:srgbClr val="17375E"/>
                </a:solidFill>
                <a:latin typeface="Arial Narrow"/>
              </a:rPr>
              <a:t>00</a:t>
            </a:r>
            <a:r>
              <a:rPr lang="ru-RU" sz="3200" b="1" strike="noStrike" spc="-1" dirty="0">
                <a:solidFill>
                  <a:srgbClr val="17375E"/>
                </a:solidFill>
                <a:latin typeface="Arial Narrow"/>
              </a:rPr>
              <a:t>0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327" name="CustomShape 37"/>
          <p:cNvSpPr/>
          <p:nvPr/>
        </p:nvSpPr>
        <p:spPr>
          <a:xfrm>
            <a:off x="151200" y="2817360"/>
            <a:ext cx="47667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Инвестиционные проекты субъектов МСП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28" name="CustomShape 38"/>
          <p:cNvSpPr/>
          <p:nvPr/>
        </p:nvSpPr>
        <p:spPr>
          <a:xfrm>
            <a:off x="4189320" y="5307840"/>
            <a:ext cx="367308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7030A0"/>
                </a:solidFill>
                <a:latin typeface="Arial"/>
              </a:rPr>
              <a:t>Строительство кафе р.п. Октябрьский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29" name="CustomShape 39"/>
          <p:cNvSpPr/>
          <p:nvPr/>
        </p:nvSpPr>
        <p:spPr>
          <a:xfrm>
            <a:off x="4189320" y="5537520"/>
            <a:ext cx="3818160" cy="8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Строительство объекта общественного питания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Период реализации – 2022-2023 годы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Общий объем собственных инвестиций – 10 млн.руб.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</p:txBody>
      </p:sp>
      <p:sp>
        <p:nvSpPr>
          <p:cNvPr id="330" name="TextShape 40"/>
          <p:cNvSpPr txBox="1"/>
          <p:nvPr/>
        </p:nvSpPr>
        <p:spPr>
          <a:xfrm>
            <a:off x="11399760" y="6279120"/>
            <a:ext cx="783000" cy="5785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b="1" strike="noStrike" spc="-1" dirty="0">
                <a:solidFill>
                  <a:srgbClr val="BFBFBF"/>
                </a:solidFill>
                <a:latin typeface="Arial Narrow"/>
              </a:rPr>
              <a:t>6</a:t>
            </a:r>
            <a:endParaRPr lang="ru-RU" b="0" strike="noStrike" spc="-1" dirty="0">
              <a:latin typeface="Times New Roman"/>
            </a:endParaRPr>
          </a:p>
        </p:txBody>
      </p:sp>
      <p:pic>
        <p:nvPicPr>
          <p:cNvPr id="331" name="Picture 3"/>
          <p:cNvPicPr/>
          <p:nvPr/>
        </p:nvPicPr>
        <p:blipFill>
          <a:blip r:embed="rId5"/>
          <a:stretch/>
        </p:blipFill>
        <p:spPr>
          <a:xfrm>
            <a:off x="400320" y="3241080"/>
            <a:ext cx="3061080" cy="1355760"/>
          </a:xfrm>
          <a:prstGeom prst="rect">
            <a:avLst/>
          </a:prstGeom>
          <a:ln>
            <a:noFill/>
          </a:ln>
        </p:spPr>
      </p:pic>
      <p:pic>
        <p:nvPicPr>
          <p:cNvPr id="332" name="Picture 5"/>
          <p:cNvPicPr/>
          <p:nvPr/>
        </p:nvPicPr>
        <p:blipFill>
          <a:blip r:embed="rId6"/>
          <a:stretch/>
        </p:blipFill>
        <p:spPr>
          <a:xfrm>
            <a:off x="385200" y="5238720"/>
            <a:ext cx="3076200" cy="1432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ustomShape 1"/>
          <p:cNvSpPr/>
          <p:nvPr/>
        </p:nvSpPr>
        <p:spPr>
          <a:xfrm>
            <a:off x="700920" y="304920"/>
            <a:ext cx="11166840" cy="5173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Montserrat"/>
              </a:rPr>
              <a:t>    Инвестиционные проекты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34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CustomShape 3"/>
          <p:cNvSpPr/>
          <p:nvPr/>
        </p:nvSpPr>
        <p:spPr>
          <a:xfrm>
            <a:off x="385200" y="5330160"/>
            <a:ext cx="3471840" cy="1341360"/>
          </a:xfrm>
          <a:prstGeom prst="rect">
            <a:avLst/>
          </a:prstGeom>
          <a:noFill/>
          <a:ln w="9360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6" name="CustomShape 4"/>
          <p:cNvSpPr/>
          <p:nvPr/>
        </p:nvSpPr>
        <p:spPr>
          <a:xfrm>
            <a:off x="4213080" y="1014840"/>
            <a:ext cx="5578200" cy="2728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FFFFFF"/>
                </a:solidFill>
                <a:latin typeface="Montserrat"/>
              </a:rPr>
              <a:t>Сельское хозяйства 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37" name="CustomShape 5"/>
          <p:cNvSpPr/>
          <p:nvPr/>
        </p:nvSpPr>
        <p:spPr>
          <a:xfrm>
            <a:off x="4206600" y="1334520"/>
            <a:ext cx="558468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7030A0"/>
                </a:solidFill>
                <a:latin typeface="Montserrat"/>
              </a:rPr>
              <a:t>Строительство молочной фермы в с. Бияваш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38" name="CustomShape 6"/>
          <p:cNvSpPr/>
          <p:nvPr/>
        </p:nvSpPr>
        <p:spPr>
          <a:xfrm>
            <a:off x="4159440" y="1564920"/>
            <a:ext cx="563220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Строительство фермы на 200 голов с молочным блоком и с техническими помещениями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39" name="CustomShape 7"/>
          <p:cNvSpPr/>
          <p:nvPr/>
        </p:nvSpPr>
        <p:spPr>
          <a:xfrm>
            <a:off x="10115640" y="1014840"/>
            <a:ext cx="188568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Montserrat"/>
              </a:rPr>
              <a:t>КОЛИЧЕСТВО РАБОЧИХ МЕСТ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40" name="CustomShape 8"/>
          <p:cNvSpPr/>
          <p:nvPr/>
        </p:nvSpPr>
        <p:spPr>
          <a:xfrm>
            <a:off x="10427040" y="1536480"/>
            <a:ext cx="165960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7030A0"/>
                </a:solidFill>
                <a:latin typeface="Montserrat"/>
              </a:rPr>
              <a:t>15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341" name="Line 9"/>
          <p:cNvSpPr/>
          <p:nvPr/>
        </p:nvSpPr>
        <p:spPr>
          <a:xfrm>
            <a:off x="4112280" y="2822040"/>
            <a:ext cx="0" cy="442080"/>
          </a:xfrm>
          <a:prstGeom prst="line">
            <a:avLst/>
          </a:prstGeom>
          <a:ln w="12600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2" name="Line 10"/>
          <p:cNvSpPr/>
          <p:nvPr/>
        </p:nvSpPr>
        <p:spPr>
          <a:xfrm flipH="1">
            <a:off x="3896280" y="3274200"/>
            <a:ext cx="205920" cy="0"/>
          </a:xfrm>
          <a:prstGeom prst="line">
            <a:avLst/>
          </a:prstGeom>
          <a:ln w="12600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3" name="Line 11"/>
          <p:cNvSpPr/>
          <p:nvPr/>
        </p:nvSpPr>
        <p:spPr>
          <a:xfrm flipH="1">
            <a:off x="4089960" y="2822040"/>
            <a:ext cx="196200" cy="0"/>
          </a:xfrm>
          <a:prstGeom prst="line">
            <a:avLst/>
          </a:prstGeom>
          <a:ln w="12600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4" name="Line 12"/>
          <p:cNvSpPr/>
          <p:nvPr/>
        </p:nvSpPr>
        <p:spPr>
          <a:xfrm>
            <a:off x="4102200" y="4132440"/>
            <a:ext cx="0" cy="450360"/>
          </a:xfrm>
          <a:prstGeom prst="line">
            <a:avLst/>
          </a:prstGeom>
          <a:ln w="12600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5" name="Line 13"/>
          <p:cNvSpPr/>
          <p:nvPr/>
        </p:nvSpPr>
        <p:spPr>
          <a:xfrm flipH="1">
            <a:off x="3875760" y="4592880"/>
            <a:ext cx="205560" cy="0"/>
          </a:xfrm>
          <a:prstGeom prst="line">
            <a:avLst/>
          </a:prstGeom>
          <a:ln w="12600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6" name="Line 14"/>
          <p:cNvSpPr/>
          <p:nvPr/>
        </p:nvSpPr>
        <p:spPr>
          <a:xfrm flipH="1">
            <a:off x="4108320" y="4111560"/>
            <a:ext cx="196200" cy="0"/>
          </a:xfrm>
          <a:prstGeom prst="line">
            <a:avLst/>
          </a:prstGeom>
          <a:ln w="12600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7" name="Line 15"/>
          <p:cNvSpPr/>
          <p:nvPr/>
        </p:nvSpPr>
        <p:spPr>
          <a:xfrm flipH="1">
            <a:off x="4108320" y="5023440"/>
            <a:ext cx="205560" cy="0"/>
          </a:xfrm>
          <a:prstGeom prst="line">
            <a:avLst/>
          </a:prstGeom>
          <a:ln w="12600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8" name="Line 16"/>
          <p:cNvSpPr/>
          <p:nvPr/>
        </p:nvSpPr>
        <p:spPr>
          <a:xfrm>
            <a:off x="4108320" y="5023440"/>
            <a:ext cx="0" cy="614160"/>
          </a:xfrm>
          <a:prstGeom prst="line">
            <a:avLst/>
          </a:prstGeom>
          <a:ln w="12600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9" name="Line 17"/>
          <p:cNvSpPr/>
          <p:nvPr/>
        </p:nvSpPr>
        <p:spPr>
          <a:xfrm flipH="1">
            <a:off x="3902760" y="5637600"/>
            <a:ext cx="205560" cy="0"/>
          </a:xfrm>
          <a:prstGeom prst="line">
            <a:avLst/>
          </a:prstGeom>
          <a:ln w="12600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50" name="Рисунок 2"/>
          <p:cNvPicPr/>
          <p:nvPr/>
        </p:nvPicPr>
        <p:blipFill>
          <a:blip r:embed="rId3"/>
          <a:stretch/>
        </p:blipFill>
        <p:spPr>
          <a:xfrm>
            <a:off x="460440" y="299520"/>
            <a:ext cx="525600" cy="525600"/>
          </a:xfrm>
          <a:prstGeom prst="rect">
            <a:avLst/>
          </a:prstGeom>
          <a:ln>
            <a:noFill/>
          </a:ln>
        </p:spPr>
      </p:pic>
      <p:sp>
        <p:nvSpPr>
          <p:cNvPr id="351" name="CustomShape 18"/>
          <p:cNvSpPr/>
          <p:nvPr/>
        </p:nvSpPr>
        <p:spPr>
          <a:xfrm>
            <a:off x="4213080" y="1956600"/>
            <a:ext cx="381816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Общий объем  собственных инвестиций – 37 млн. рублей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52" name="CustomShape 19"/>
          <p:cNvSpPr/>
          <p:nvPr/>
        </p:nvSpPr>
        <p:spPr>
          <a:xfrm>
            <a:off x="4213080" y="1764000"/>
            <a:ext cx="381816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Период реализации – 2022- 2023гг.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53" name="CustomShape 20"/>
          <p:cNvSpPr/>
          <p:nvPr/>
        </p:nvSpPr>
        <p:spPr>
          <a:xfrm>
            <a:off x="4224960" y="3191040"/>
            <a:ext cx="5566320" cy="2728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Montserrat"/>
              </a:rPr>
              <a:t>Промышленность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54" name="CustomShape 21"/>
          <p:cNvSpPr/>
          <p:nvPr/>
        </p:nvSpPr>
        <p:spPr>
          <a:xfrm>
            <a:off x="4218480" y="3510360"/>
            <a:ext cx="542664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7030A0"/>
                </a:solidFill>
                <a:latin typeface="Montserrat"/>
              </a:rPr>
              <a:t>Устройство цеха по изготовлению известковой муки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55" name="CustomShape 22"/>
          <p:cNvSpPr/>
          <p:nvPr/>
        </p:nvSpPr>
        <p:spPr>
          <a:xfrm>
            <a:off x="4224960" y="3737520"/>
            <a:ext cx="660456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Устройство цеха по изготовлению известковой муки на базе существующих объектов с доп. объектами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56" name="CustomShape 23"/>
          <p:cNvSpPr/>
          <p:nvPr/>
        </p:nvSpPr>
        <p:spPr>
          <a:xfrm>
            <a:off x="4224960" y="4132800"/>
            <a:ext cx="381816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Общий объем инвестиций – 100 млн. рублей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57" name="CustomShape 24"/>
          <p:cNvSpPr/>
          <p:nvPr/>
        </p:nvSpPr>
        <p:spPr>
          <a:xfrm>
            <a:off x="4224960" y="3939840"/>
            <a:ext cx="527256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Период реализации – 2023- 2024 гг.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58" name="CustomShape 25"/>
          <p:cNvSpPr/>
          <p:nvPr/>
        </p:nvSpPr>
        <p:spPr>
          <a:xfrm>
            <a:off x="4231800" y="5354280"/>
            <a:ext cx="5559480" cy="2728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Montserrat"/>
              </a:rPr>
              <a:t>Лесная отрасль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59" name="CustomShape 26"/>
          <p:cNvSpPr/>
          <p:nvPr/>
        </p:nvSpPr>
        <p:spPr>
          <a:xfrm>
            <a:off x="4224960" y="5673960"/>
            <a:ext cx="367308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7030A0"/>
                </a:solidFill>
                <a:latin typeface="Montserrat"/>
              </a:rPr>
              <a:t>Лесопереработка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60" name="CustomShape 27"/>
          <p:cNvSpPr/>
          <p:nvPr/>
        </p:nvSpPr>
        <p:spPr>
          <a:xfrm>
            <a:off x="4231800" y="5900760"/>
            <a:ext cx="619488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Обустройство существующих объектов под цеха по переработке древесины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61" name="CustomShape 28"/>
          <p:cNvSpPr/>
          <p:nvPr/>
        </p:nvSpPr>
        <p:spPr>
          <a:xfrm>
            <a:off x="4231800" y="6296400"/>
            <a:ext cx="381816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Общий объем инвестиций – 250 млн. рублей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62" name="CustomShape 29"/>
          <p:cNvSpPr/>
          <p:nvPr/>
        </p:nvSpPr>
        <p:spPr>
          <a:xfrm>
            <a:off x="4246560" y="6103440"/>
            <a:ext cx="381816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Период реализации – 2022-2023 гг.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63" name="CustomShape 30"/>
          <p:cNvSpPr/>
          <p:nvPr/>
        </p:nvSpPr>
        <p:spPr>
          <a:xfrm>
            <a:off x="4231800" y="4401360"/>
            <a:ext cx="367308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7030A0"/>
                </a:solidFill>
                <a:latin typeface="Montserrat"/>
              </a:rPr>
              <a:t>Устройство РБУ на базе ООО «СТС»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64" name="CustomShape 31"/>
          <p:cNvSpPr/>
          <p:nvPr/>
        </p:nvSpPr>
        <p:spPr>
          <a:xfrm>
            <a:off x="4005720" y="4678560"/>
            <a:ext cx="682380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       Устройство растворо-бетонной установки по производству бетонных и растворных смесей 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65" name="CustomShape 32"/>
          <p:cNvSpPr/>
          <p:nvPr/>
        </p:nvSpPr>
        <p:spPr>
          <a:xfrm>
            <a:off x="4238280" y="5023800"/>
            <a:ext cx="381816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Общий объем инвестиций – 100 млн. рублей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66" name="CustomShape 33"/>
          <p:cNvSpPr/>
          <p:nvPr/>
        </p:nvSpPr>
        <p:spPr>
          <a:xfrm>
            <a:off x="4238280" y="4830840"/>
            <a:ext cx="381816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Период реализации – 2022г.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67" name="CustomShape 34"/>
          <p:cNvSpPr/>
          <p:nvPr/>
        </p:nvSpPr>
        <p:spPr>
          <a:xfrm>
            <a:off x="4206600" y="2222640"/>
            <a:ext cx="543852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7030A0"/>
                </a:solidFill>
                <a:latin typeface="Montserrat"/>
              </a:rPr>
              <a:t>Строительство двух молочных ферм в с. Богородск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68" name="CustomShape 35"/>
          <p:cNvSpPr/>
          <p:nvPr/>
        </p:nvSpPr>
        <p:spPr>
          <a:xfrm>
            <a:off x="4185720" y="2458440"/>
            <a:ext cx="656532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Строительство 2-х ферм по 360 голов с доильным залом,  молочным блоком и технических помещений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69" name="CustomShape 36"/>
          <p:cNvSpPr/>
          <p:nvPr/>
        </p:nvSpPr>
        <p:spPr>
          <a:xfrm>
            <a:off x="4213080" y="2845080"/>
            <a:ext cx="381816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Общий объем собственных инвестиций – 100 млн. рублей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70" name="CustomShape 37"/>
          <p:cNvSpPr/>
          <p:nvPr/>
        </p:nvSpPr>
        <p:spPr>
          <a:xfrm>
            <a:off x="4231800" y="2658240"/>
            <a:ext cx="375372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Период реализации – 2023-2024 гг.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71" name="CustomShape 38"/>
          <p:cNvSpPr/>
          <p:nvPr/>
        </p:nvSpPr>
        <p:spPr>
          <a:xfrm>
            <a:off x="382680" y="3886560"/>
            <a:ext cx="3471840" cy="1341360"/>
          </a:xfrm>
          <a:prstGeom prst="rect">
            <a:avLst/>
          </a:prstGeom>
          <a:noFill/>
          <a:ln w="9360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2" name="CustomShape 39"/>
          <p:cNvSpPr/>
          <p:nvPr/>
        </p:nvSpPr>
        <p:spPr>
          <a:xfrm>
            <a:off x="385200" y="2458440"/>
            <a:ext cx="3471840" cy="1341360"/>
          </a:xfrm>
          <a:prstGeom prst="rect">
            <a:avLst/>
          </a:prstGeom>
          <a:noFill/>
          <a:ln w="9360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3" name="CustomShape 40"/>
          <p:cNvSpPr/>
          <p:nvPr/>
        </p:nvSpPr>
        <p:spPr>
          <a:xfrm>
            <a:off x="385200" y="1017720"/>
            <a:ext cx="3471840" cy="1341360"/>
          </a:xfrm>
          <a:prstGeom prst="rect">
            <a:avLst/>
          </a:prstGeom>
          <a:noFill/>
          <a:ln w="9360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4" name="Line 41"/>
          <p:cNvSpPr/>
          <p:nvPr/>
        </p:nvSpPr>
        <p:spPr>
          <a:xfrm>
            <a:off x="4081320" y="1669680"/>
            <a:ext cx="0" cy="442080"/>
          </a:xfrm>
          <a:prstGeom prst="line">
            <a:avLst/>
          </a:prstGeom>
          <a:ln w="12600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5" name="Line 42"/>
          <p:cNvSpPr/>
          <p:nvPr/>
        </p:nvSpPr>
        <p:spPr>
          <a:xfrm flipH="1">
            <a:off x="3887640" y="2121840"/>
            <a:ext cx="205560" cy="0"/>
          </a:xfrm>
          <a:prstGeom prst="line">
            <a:avLst/>
          </a:prstGeom>
          <a:ln w="12600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6" name="Line 43"/>
          <p:cNvSpPr/>
          <p:nvPr/>
        </p:nvSpPr>
        <p:spPr>
          <a:xfrm flipH="1">
            <a:off x="4081320" y="1669680"/>
            <a:ext cx="196200" cy="0"/>
          </a:xfrm>
          <a:prstGeom prst="line">
            <a:avLst/>
          </a:prstGeom>
          <a:ln w="12600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7" name="CustomShape 44"/>
          <p:cNvSpPr/>
          <p:nvPr/>
        </p:nvSpPr>
        <p:spPr>
          <a:xfrm>
            <a:off x="10427040" y="2304360"/>
            <a:ext cx="157392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7030A0"/>
                </a:solidFill>
                <a:latin typeface="Montserrat"/>
              </a:rPr>
              <a:t>25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378" name="CustomShape 45"/>
          <p:cNvSpPr/>
          <p:nvPr/>
        </p:nvSpPr>
        <p:spPr>
          <a:xfrm>
            <a:off x="10751400" y="3516480"/>
            <a:ext cx="111636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7030A0"/>
                </a:solidFill>
                <a:latin typeface="Montserrat"/>
              </a:rPr>
              <a:t>30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379" name="CustomShape 46"/>
          <p:cNvSpPr/>
          <p:nvPr/>
        </p:nvSpPr>
        <p:spPr>
          <a:xfrm>
            <a:off x="10427040" y="4401360"/>
            <a:ext cx="165960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7030A0"/>
                </a:solidFill>
                <a:latin typeface="Montserrat"/>
              </a:rPr>
              <a:t>30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380" name="CustomShape 47"/>
          <p:cNvSpPr/>
          <p:nvPr/>
        </p:nvSpPr>
        <p:spPr>
          <a:xfrm>
            <a:off x="10544040" y="5646960"/>
            <a:ext cx="154260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7030A0"/>
                </a:solidFill>
                <a:latin typeface="Montserrat"/>
              </a:rPr>
              <a:t>50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381" name="TextShape 48"/>
          <p:cNvSpPr txBox="1"/>
          <p:nvPr/>
        </p:nvSpPr>
        <p:spPr>
          <a:xfrm>
            <a:off x="11399760" y="6279120"/>
            <a:ext cx="783000" cy="5785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b="1" strike="noStrike" spc="-1" dirty="0">
                <a:solidFill>
                  <a:srgbClr val="BFBFBF"/>
                </a:solidFill>
                <a:latin typeface="Arial Narrow"/>
              </a:rPr>
              <a:t>7</a:t>
            </a:r>
            <a:endParaRPr lang="ru-RU" b="0" strike="noStrike" spc="-1" dirty="0">
              <a:latin typeface="Times New Roman"/>
            </a:endParaRPr>
          </a:p>
        </p:txBody>
      </p:sp>
      <p:pic>
        <p:nvPicPr>
          <p:cNvPr id="382" name="Picture 2"/>
          <p:cNvPicPr/>
          <p:nvPr/>
        </p:nvPicPr>
        <p:blipFill>
          <a:blip r:embed="rId4"/>
          <a:stretch/>
        </p:blipFill>
        <p:spPr>
          <a:xfrm>
            <a:off x="402480" y="996120"/>
            <a:ext cx="3493800" cy="1383840"/>
          </a:xfrm>
          <a:prstGeom prst="rect">
            <a:avLst/>
          </a:prstGeom>
          <a:ln>
            <a:noFill/>
          </a:ln>
        </p:spPr>
      </p:pic>
      <p:pic>
        <p:nvPicPr>
          <p:cNvPr id="383" name="Picture 3"/>
          <p:cNvPicPr/>
          <p:nvPr/>
        </p:nvPicPr>
        <p:blipFill>
          <a:blip r:embed="rId5"/>
          <a:stretch/>
        </p:blipFill>
        <p:spPr>
          <a:xfrm>
            <a:off x="427680" y="2492280"/>
            <a:ext cx="3468240" cy="1377720"/>
          </a:xfrm>
          <a:prstGeom prst="rect">
            <a:avLst/>
          </a:prstGeom>
          <a:ln>
            <a:noFill/>
          </a:ln>
        </p:spPr>
      </p:pic>
      <p:pic>
        <p:nvPicPr>
          <p:cNvPr id="384" name="Picture 4"/>
          <p:cNvPicPr/>
          <p:nvPr/>
        </p:nvPicPr>
        <p:blipFill>
          <a:blip r:embed="rId6"/>
          <a:stretch/>
        </p:blipFill>
        <p:spPr>
          <a:xfrm>
            <a:off x="390600" y="3912480"/>
            <a:ext cx="3497040" cy="1289520"/>
          </a:xfrm>
          <a:prstGeom prst="rect">
            <a:avLst/>
          </a:prstGeom>
          <a:ln>
            <a:noFill/>
          </a:ln>
        </p:spPr>
      </p:pic>
      <p:pic>
        <p:nvPicPr>
          <p:cNvPr id="385" name="Picture 5"/>
          <p:cNvPicPr/>
          <p:nvPr/>
        </p:nvPicPr>
        <p:blipFill>
          <a:blip r:embed="rId7"/>
          <a:stretch/>
        </p:blipFill>
        <p:spPr>
          <a:xfrm>
            <a:off x="327600" y="5354280"/>
            <a:ext cx="3547800" cy="1334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: скругленные углы 52">
            <a:extLst>
              <a:ext uri="{FF2B5EF4-FFF2-40B4-BE49-F238E27FC236}">
                <a16:creationId xmlns:a16="http://schemas.microsoft.com/office/drawing/2014/main" id="{6EDA93DB-AA6B-489C-87B2-F78D8732EB53}"/>
              </a:ext>
            </a:extLst>
          </p:cNvPr>
          <p:cNvSpPr/>
          <p:nvPr/>
        </p:nvSpPr>
        <p:spPr>
          <a:xfrm>
            <a:off x="348597" y="1079155"/>
            <a:ext cx="6191445" cy="51427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FD2467-6F15-4399-9A7A-CC547F807831}"/>
              </a:ext>
            </a:extLst>
          </p:cNvPr>
          <p:cNvSpPr txBox="1"/>
          <p:nvPr/>
        </p:nvSpPr>
        <p:spPr>
          <a:xfrm>
            <a:off x="170701" y="2568897"/>
            <a:ext cx="3720671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950"/>
              </a:spcBef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Дороги</a:t>
            </a:r>
          </a:p>
          <a:p>
            <a:pPr algn="r">
              <a:spcBef>
                <a:spcPts val="950"/>
              </a:spcBef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ЖКХ</a:t>
            </a:r>
          </a:p>
          <a:p>
            <a:pPr algn="r">
              <a:spcBef>
                <a:spcPts val="950"/>
              </a:spcBef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Здравоохранение/Медицина</a:t>
            </a:r>
          </a:p>
          <a:p>
            <a:pPr algn="r">
              <a:spcBef>
                <a:spcPts val="950"/>
              </a:spcBef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Благоустройство</a:t>
            </a:r>
          </a:p>
          <a:p>
            <a:pPr algn="r">
              <a:spcBef>
                <a:spcPts val="950"/>
              </a:spcBef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Социальное обслуживание и защита</a:t>
            </a:r>
          </a:p>
          <a:p>
            <a:pPr algn="r">
              <a:spcBef>
                <a:spcPts val="950"/>
              </a:spcBef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Образование</a:t>
            </a:r>
          </a:p>
          <a:p>
            <a:pPr algn="r">
              <a:spcBef>
                <a:spcPts val="950"/>
              </a:spcBef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Мусор/Свалки/ТКО</a:t>
            </a:r>
          </a:p>
          <a:p>
            <a:pPr algn="r">
              <a:spcBef>
                <a:spcPts val="950"/>
              </a:spcBef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Вакцинация</a:t>
            </a:r>
          </a:p>
          <a:p>
            <a:pPr algn="r">
              <a:spcBef>
                <a:spcPts val="950"/>
              </a:spcBef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Общественный транспорт</a:t>
            </a:r>
          </a:p>
          <a:p>
            <a:pPr algn="r">
              <a:spcBef>
                <a:spcPts val="950"/>
              </a:spcBef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Погребение и похоронное дело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3A608-F0E6-4940-B278-7A6DB627DA26}"/>
              </a:ext>
            </a:extLst>
          </p:cNvPr>
          <p:cNvSpPr txBox="1"/>
          <p:nvPr/>
        </p:nvSpPr>
        <p:spPr>
          <a:xfrm>
            <a:off x="1461319" y="2125523"/>
            <a:ext cx="3966000" cy="321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5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ТОП-10 тем сообщений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54C2DC1-44AF-416C-9098-0400DEC6DB08}"/>
              </a:ext>
            </a:extLst>
          </p:cNvPr>
          <p:cNvSpPr txBox="1"/>
          <p:nvPr/>
        </p:nvSpPr>
        <p:spPr>
          <a:xfrm>
            <a:off x="2942471" y="1223210"/>
            <a:ext cx="3324565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2EA40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919*</a:t>
            </a:r>
            <a:br>
              <a:rPr lang="en-US" sz="2800" b="1" dirty="0">
                <a:solidFill>
                  <a:srgbClr val="2EA40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сообщений от жителей ГО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A5C17DE-E45C-4E40-84E6-DC168257E7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7" t="27025" r="18010" b="23151"/>
          <a:stretch/>
        </p:blipFill>
        <p:spPr>
          <a:xfrm>
            <a:off x="708682" y="1235746"/>
            <a:ext cx="1406925" cy="66862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54511" y="184865"/>
            <a:ext cx="11506563" cy="525886"/>
          </a:xfrm>
          <a:prstGeom prst="rect">
            <a:avLst/>
          </a:prstGeom>
          <a:solidFill>
            <a:srgbClr val="3BA40E"/>
          </a:solidFill>
          <a:effectLst/>
        </p:spPr>
        <p:txBody>
          <a:bodyPr wrap="square" lIns="180000" tIns="108000" rIns="72000" bIns="108000" rtlCol="0" anchor="ctr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2000" dirty="0">
                <a:solidFill>
                  <a:prstClr val="white"/>
                </a:solidFill>
              </a:rPr>
              <a:t>АКТУАЛЬНЫЕ ПРОБЛЕМЫ: ОБЩЕСТВЕННОЕ МНЕНИЕ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3867433" y="2629486"/>
            <a:ext cx="2003777" cy="187160"/>
          </a:xfrm>
          <a:prstGeom prst="rect">
            <a:avLst/>
          </a:prstGeom>
          <a:solidFill>
            <a:srgbClr val="3BA4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867433" y="2963487"/>
            <a:ext cx="1479902" cy="200706"/>
          </a:xfrm>
          <a:prstGeom prst="rect">
            <a:avLst/>
          </a:prstGeom>
          <a:solidFill>
            <a:srgbClr val="3BA4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865153" y="2629486"/>
            <a:ext cx="660781" cy="188735"/>
          </a:xfrm>
          <a:prstGeom prst="rect">
            <a:avLst/>
          </a:prstGeom>
          <a:solidFill>
            <a:schemeClr val="accent3">
              <a:lumMod val="40000"/>
              <a:lumOff val="6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kern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242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3865153" y="2961685"/>
            <a:ext cx="660927" cy="204657"/>
          </a:xfrm>
          <a:prstGeom prst="rect">
            <a:avLst/>
          </a:prstGeom>
          <a:solidFill>
            <a:schemeClr val="accent3">
              <a:lumMod val="40000"/>
              <a:lumOff val="6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kern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180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0F886C8-5267-4486-B8C4-534CEB2DC591}"/>
              </a:ext>
            </a:extLst>
          </p:cNvPr>
          <p:cNvSpPr/>
          <p:nvPr/>
        </p:nvSpPr>
        <p:spPr>
          <a:xfrm>
            <a:off x="3867433" y="3311034"/>
            <a:ext cx="776957" cy="200706"/>
          </a:xfrm>
          <a:prstGeom prst="rect">
            <a:avLst/>
          </a:prstGeom>
          <a:solidFill>
            <a:srgbClr val="3BA4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3865153" y="3309806"/>
            <a:ext cx="660927" cy="204656"/>
          </a:xfrm>
          <a:prstGeom prst="rect">
            <a:avLst/>
          </a:prstGeom>
          <a:solidFill>
            <a:schemeClr val="accent3">
              <a:lumMod val="40000"/>
              <a:lumOff val="6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kern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B0D87BC-C594-4BC1-A4AE-4ADDD4A19FAE}"/>
              </a:ext>
            </a:extLst>
          </p:cNvPr>
          <p:cNvSpPr txBox="1"/>
          <p:nvPr/>
        </p:nvSpPr>
        <p:spPr>
          <a:xfrm>
            <a:off x="7809723" y="263140"/>
            <a:ext cx="3928308" cy="369332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r>
              <a:rPr lang="ru-RU" sz="1800" dirty="0">
                <a:solidFill>
                  <a:prstClr val="white"/>
                </a:solidFill>
              </a:rPr>
              <a:t>20 июня 2021 – 20 июня 2021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5E3A608-F0E6-4940-B278-7A6DB627DA26}"/>
              </a:ext>
            </a:extLst>
          </p:cNvPr>
          <p:cNvSpPr txBox="1"/>
          <p:nvPr/>
        </p:nvSpPr>
        <p:spPr>
          <a:xfrm>
            <a:off x="7143220" y="4906496"/>
            <a:ext cx="3633549" cy="322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Здравоохранение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AFD2467-6F15-4399-9A7A-CC547F807831}"/>
              </a:ext>
            </a:extLst>
          </p:cNvPr>
          <p:cNvSpPr txBox="1"/>
          <p:nvPr/>
        </p:nvSpPr>
        <p:spPr>
          <a:xfrm>
            <a:off x="6777318" y="5308854"/>
            <a:ext cx="33418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800"/>
              </a:spcBef>
            </a:pP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Оказание медпомощи не в полном объеме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1491885F-0D4B-4218-96F2-4BA5ADB5E650}"/>
              </a:ext>
            </a:extLst>
          </p:cNvPr>
          <p:cNvSpPr/>
          <p:nvPr/>
        </p:nvSpPr>
        <p:spPr>
          <a:xfrm>
            <a:off x="10119217" y="5308854"/>
            <a:ext cx="1741857" cy="201613"/>
          </a:xfrm>
          <a:prstGeom prst="rect">
            <a:avLst/>
          </a:prstGeom>
          <a:solidFill>
            <a:srgbClr val="DE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EA675C45-C724-4082-98E7-47E8A3BBF9EB}"/>
              </a:ext>
            </a:extLst>
          </p:cNvPr>
          <p:cNvSpPr/>
          <p:nvPr/>
        </p:nvSpPr>
        <p:spPr>
          <a:xfrm>
            <a:off x="10119216" y="5308854"/>
            <a:ext cx="657553" cy="200706"/>
          </a:xfrm>
          <a:prstGeom prst="rect">
            <a:avLst/>
          </a:prstGeom>
          <a:solidFill>
            <a:schemeClr val="accent6">
              <a:lumMod val="20000"/>
              <a:lumOff val="8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kern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498C06A-4EF9-4360-9F70-92934F112FB6}"/>
              </a:ext>
            </a:extLst>
          </p:cNvPr>
          <p:cNvSpPr txBox="1"/>
          <p:nvPr/>
        </p:nvSpPr>
        <p:spPr>
          <a:xfrm>
            <a:off x="6777318" y="2224970"/>
            <a:ext cx="3341899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800"/>
              </a:spcBef>
            </a:pP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Ремонт и строительство дорог</a:t>
            </a:r>
          </a:p>
          <a:p>
            <a:pPr algn="r">
              <a:spcBef>
                <a:spcPts val="800"/>
              </a:spcBef>
            </a:pP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Нарушение правил очистки дорог от снега и наледи</a:t>
            </a:r>
          </a:p>
          <a:p>
            <a:pPr algn="r">
              <a:spcBef>
                <a:spcPts val="800"/>
              </a:spcBef>
            </a:pP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Освещение дорог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5499950-0C0A-408D-87C3-7968EDB00584}"/>
              </a:ext>
            </a:extLst>
          </p:cNvPr>
          <p:cNvSpPr txBox="1"/>
          <p:nvPr/>
        </p:nvSpPr>
        <p:spPr>
          <a:xfrm>
            <a:off x="7164049" y="1838354"/>
            <a:ext cx="3520539" cy="30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Дороги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195FF5E5-2D85-449A-9FAF-D4C3DA6F6A18}"/>
              </a:ext>
            </a:extLst>
          </p:cNvPr>
          <p:cNvSpPr/>
          <p:nvPr/>
        </p:nvSpPr>
        <p:spPr>
          <a:xfrm>
            <a:off x="10119217" y="2244472"/>
            <a:ext cx="1741857" cy="187160"/>
          </a:xfrm>
          <a:prstGeom prst="rect">
            <a:avLst/>
          </a:prstGeom>
          <a:solidFill>
            <a:srgbClr val="DE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CB2A91E1-ADEC-40F0-BD93-E80581F885DE}"/>
              </a:ext>
            </a:extLst>
          </p:cNvPr>
          <p:cNvSpPr/>
          <p:nvPr/>
        </p:nvSpPr>
        <p:spPr>
          <a:xfrm>
            <a:off x="10119217" y="2492464"/>
            <a:ext cx="1594628" cy="200706"/>
          </a:xfrm>
          <a:prstGeom prst="rect">
            <a:avLst/>
          </a:prstGeom>
          <a:solidFill>
            <a:srgbClr val="DE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BD59F9CE-B606-466F-B33B-9185E6C9DBB8}"/>
              </a:ext>
            </a:extLst>
          </p:cNvPr>
          <p:cNvSpPr/>
          <p:nvPr/>
        </p:nvSpPr>
        <p:spPr>
          <a:xfrm>
            <a:off x="10119217" y="2243743"/>
            <a:ext cx="660796" cy="188735"/>
          </a:xfrm>
          <a:prstGeom prst="rect">
            <a:avLst/>
          </a:prstGeom>
          <a:solidFill>
            <a:schemeClr val="accent6">
              <a:lumMod val="20000"/>
              <a:lumOff val="8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kern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23C7C8F4-A458-4EE6-87B0-405C44AC0A14}"/>
              </a:ext>
            </a:extLst>
          </p:cNvPr>
          <p:cNvSpPr/>
          <p:nvPr/>
        </p:nvSpPr>
        <p:spPr>
          <a:xfrm>
            <a:off x="10119217" y="2490660"/>
            <a:ext cx="658159" cy="204657"/>
          </a:xfrm>
          <a:prstGeom prst="rect">
            <a:avLst/>
          </a:prstGeom>
          <a:solidFill>
            <a:schemeClr val="accent6">
              <a:lumMod val="20000"/>
              <a:lumOff val="8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kern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58534450-A6D7-4B71-B91B-4FE96AEA321F}"/>
              </a:ext>
            </a:extLst>
          </p:cNvPr>
          <p:cNvSpPr/>
          <p:nvPr/>
        </p:nvSpPr>
        <p:spPr>
          <a:xfrm>
            <a:off x="10119217" y="2756404"/>
            <a:ext cx="376063" cy="200706"/>
          </a:xfrm>
          <a:prstGeom prst="rect">
            <a:avLst/>
          </a:prstGeom>
          <a:solidFill>
            <a:srgbClr val="DE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24F99811-7C92-4F2F-81E3-B4610368642D}"/>
              </a:ext>
            </a:extLst>
          </p:cNvPr>
          <p:cNvSpPr/>
          <p:nvPr/>
        </p:nvSpPr>
        <p:spPr>
          <a:xfrm>
            <a:off x="10119217" y="2756224"/>
            <a:ext cx="661471" cy="204656"/>
          </a:xfrm>
          <a:prstGeom prst="rect">
            <a:avLst/>
          </a:prstGeom>
          <a:solidFill>
            <a:schemeClr val="accent6">
              <a:lumMod val="20000"/>
              <a:lumOff val="8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kern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EFBD0B26-EA32-405B-A998-A389E7CEE70D}"/>
              </a:ext>
            </a:extLst>
          </p:cNvPr>
          <p:cNvSpPr/>
          <p:nvPr/>
        </p:nvSpPr>
        <p:spPr>
          <a:xfrm>
            <a:off x="3867434" y="3658581"/>
            <a:ext cx="630272" cy="187160"/>
          </a:xfrm>
          <a:prstGeom prst="rect">
            <a:avLst/>
          </a:prstGeom>
          <a:solidFill>
            <a:srgbClr val="3BA4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5AA1C10D-7C78-4BEF-B93A-F91F09307B65}"/>
              </a:ext>
            </a:extLst>
          </p:cNvPr>
          <p:cNvSpPr/>
          <p:nvPr/>
        </p:nvSpPr>
        <p:spPr>
          <a:xfrm>
            <a:off x="3867433" y="3992582"/>
            <a:ext cx="495017" cy="200706"/>
          </a:xfrm>
          <a:prstGeom prst="rect">
            <a:avLst/>
          </a:prstGeom>
          <a:solidFill>
            <a:srgbClr val="3BA4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9DFE02A7-62A3-4921-9553-3170EABEDAA6}"/>
              </a:ext>
            </a:extLst>
          </p:cNvPr>
          <p:cNvSpPr/>
          <p:nvPr/>
        </p:nvSpPr>
        <p:spPr>
          <a:xfrm>
            <a:off x="3865153" y="3657926"/>
            <a:ext cx="660781" cy="188735"/>
          </a:xfrm>
          <a:prstGeom prst="rect">
            <a:avLst/>
          </a:prstGeom>
          <a:solidFill>
            <a:schemeClr val="accent3">
              <a:lumMod val="40000"/>
              <a:lumOff val="6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kern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76</a:t>
            </a: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EA3AF939-AF6B-489E-AAD7-FA84DDEC214C}"/>
              </a:ext>
            </a:extLst>
          </p:cNvPr>
          <p:cNvSpPr/>
          <p:nvPr/>
        </p:nvSpPr>
        <p:spPr>
          <a:xfrm>
            <a:off x="3865153" y="3990125"/>
            <a:ext cx="660927" cy="204657"/>
          </a:xfrm>
          <a:prstGeom prst="rect">
            <a:avLst/>
          </a:prstGeom>
          <a:solidFill>
            <a:schemeClr val="accent3">
              <a:lumMod val="40000"/>
              <a:lumOff val="6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kern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59</a:t>
            </a: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F4365C48-30C6-49B8-ADDA-7C1206FB44E0}"/>
              </a:ext>
            </a:extLst>
          </p:cNvPr>
          <p:cNvSpPr/>
          <p:nvPr/>
        </p:nvSpPr>
        <p:spPr>
          <a:xfrm>
            <a:off x="3867433" y="4340129"/>
            <a:ext cx="495017" cy="200706"/>
          </a:xfrm>
          <a:prstGeom prst="rect">
            <a:avLst/>
          </a:prstGeom>
          <a:solidFill>
            <a:srgbClr val="3BA4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0165559D-53B2-4905-835D-BB23CE3C8DA0}"/>
              </a:ext>
            </a:extLst>
          </p:cNvPr>
          <p:cNvSpPr/>
          <p:nvPr/>
        </p:nvSpPr>
        <p:spPr>
          <a:xfrm>
            <a:off x="3865153" y="4338836"/>
            <a:ext cx="660927" cy="204656"/>
          </a:xfrm>
          <a:prstGeom prst="rect">
            <a:avLst/>
          </a:prstGeom>
          <a:solidFill>
            <a:schemeClr val="accent3">
              <a:lumMod val="40000"/>
              <a:lumOff val="6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kern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CF295540-85EE-4327-9437-6A4C49B401AC}"/>
              </a:ext>
            </a:extLst>
          </p:cNvPr>
          <p:cNvSpPr/>
          <p:nvPr/>
        </p:nvSpPr>
        <p:spPr>
          <a:xfrm>
            <a:off x="3867434" y="4687676"/>
            <a:ext cx="260702" cy="187160"/>
          </a:xfrm>
          <a:prstGeom prst="rect">
            <a:avLst/>
          </a:prstGeom>
          <a:solidFill>
            <a:srgbClr val="3BA4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134CDDC6-BA39-4E89-B6FE-36457003C537}"/>
              </a:ext>
            </a:extLst>
          </p:cNvPr>
          <p:cNvSpPr/>
          <p:nvPr/>
        </p:nvSpPr>
        <p:spPr>
          <a:xfrm>
            <a:off x="3867433" y="5021677"/>
            <a:ext cx="232127" cy="200706"/>
          </a:xfrm>
          <a:prstGeom prst="rect">
            <a:avLst/>
          </a:prstGeom>
          <a:solidFill>
            <a:srgbClr val="3BA4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19086CEC-D861-424A-9699-6616E637F91D}"/>
              </a:ext>
            </a:extLst>
          </p:cNvPr>
          <p:cNvSpPr/>
          <p:nvPr/>
        </p:nvSpPr>
        <p:spPr>
          <a:xfrm>
            <a:off x="3865153" y="4686101"/>
            <a:ext cx="660781" cy="188735"/>
          </a:xfrm>
          <a:prstGeom prst="rect">
            <a:avLst/>
          </a:prstGeom>
          <a:solidFill>
            <a:schemeClr val="accent3">
              <a:lumMod val="40000"/>
              <a:lumOff val="6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kern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5DAE2B7E-FD42-4027-B26A-64027974EB30}"/>
              </a:ext>
            </a:extLst>
          </p:cNvPr>
          <p:cNvSpPr/>
          <p:nvPr/>
        </p:nvSpPr>
        <p:spPr>
          <a:xfrm>
            <a:off x="3865153" y="5017726"/>
            <a:ext cx="660927" cy="204657"/>
          </a:xfrm>
          <a:prstGeom prst="rect">
            <a:avLst/>
          </a:prstGeom>
          <a:solidFill>
            <a:schemeClr val="accent3">
              <a:lumMod val="40000"/>
              <a:lumOff val="6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kern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C06CE159-A636-4F89-87D8-872FFA56F5B3}"/>
              </a:ext>
            </a:extLst>
          </p:cNvPr>
          <p:cNvSpPr/>
          <p:nvPr/>
        </p:nvSpPr>
        <p:spPr>
          <a:xfrm>
            <a:off x="3867433" y="5369224"/>
            <a:ext cx="232127" cy="200706"/>
          </a:xfrm>
          <a:prstGeom prst="rect">
            <a:avLst/>
          </a:prstGeom>
          <a:solidFill>
            <a:srgbClr val="3BA4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181ABFBD-3F6E-4B30-AB1A-8E1C461FB2BC}"/>
              </a:ext>
            </a:extLst>
          </p:cNvPr>
          <p:cNvSpPr/>
          <p:nvPr/>
        </p:nvSpPr>
        <p:spPr>
          <a:xfrm>
            <a:off x="3865153" y="5367249"/>
            <a:ext cx="660927" cy="204656"/>
          </a:xfrm>
          <a:prstGeom prst="rect">
            <a:avLst/>
          </a:prstGeom>
          <a:solidFill>
            <a:schemeClr val="accent3">
              <a:lumMod val="40000"/>
              <a:lumOff val="6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kern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443FABBB-9B27-4F70-BE9D-7B2C0795EFE2}"/>
              </a:ext>
            </a:extLst>
          </p:cNvPr>
          <p:cNvSpPr/>
          <p:nvPr/>
        </p:nvSpPr>
        <p:spPr>
          <a:xfrm>
            <a:off x="3867433" y="5716773"/>
            <a:ext cx="182597" cy="187160"/>
          </a:xfrm>
          <a:prstGeom prst="rect">
            <a:avLst/>
          </a:prstGeom>
          <a:solidFill>
            <a:srgbClr val="3BA4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58CBE55E-1DF1-4058-9B2A-5DC51FAE56E0}"/>
              </a:ext>
            </a:extLst>
          </p:cNvPr>
          <p:cNvSpPr/>
          <p:nvPr/>
        </p:nvSpPr>
        <p:spPr>
          <a:xfrm>
            <a:off x="3865153" y="5715985"/>
            <a:ext cx="660781" cy="188735"/>
          </a:xfrm>
          <a:prstGeom prst="rect">
            <a:avLst/>
          </a:prstGeom>
          <a:solidFill>
            <a:schemeClr val="accent3">
              <a:lumMod val="40000"/>
              <a:lumOff val="6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kern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22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D03F0D2-6FDC-4641-91CD-264E80395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946" y="1311759"/>
            <a:ext cx="526364" cy="5153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D046D87-8340-4B84-9386-2F09635480A6}"/>
              </a:ext>
            </a:extLst>
          </p:cNvPr>
          <p:cNvSpPr txBox="1"/>
          <p:nvPr/>
        </p:nvSpPr>
        <p:spPr>
          <a:xfrm>
            <a:off x="7164049" y="3385470"/>
            <a:ext cx="3633549" cy="30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ЖКХ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7CD3F44-6414-4296-8A87-59D841F86069}"/>
              </a:ext>
            </a:extLst>
          </p:cNvPr>
          <p:cNvSpPr txBox="1"/>
          <p:nvPr/>
        </p:nvSpPr>
        <p:spPr>
          <a:xfrm>
            <a:off x="6777318" y="3770806"/>
            <a:ext cx="3341899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800"/>
              </a:spcBef>
            </a:pP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Отсутствие холодной воды</a:t>
            </a:r>
          </a:p>
          <a:p>
            <a:pPr algn="r">
              <a:spcBef>
                <a:spcPts val="800"/>
              </a:spcBef>
            </a:pP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Ненадлежащее качество или отсутствие отопления</a:t>
            </a:r>
          </a:p>
          <a:p>
            <a:pPr algn="r">
              <a:spcBef>
                <a:spcPts val="800"/>
              </a:spcBef>
            </a:pP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Отсутствие горячей воды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B9216664-5EED-4500-8311-A46958AD6F4D}"/>
              </a:ext>
            </a:extLst>
          </p:cNvPr>
          <p:cNvSpPr/>
          <p:nvPr/>
        </p:nvSpPr>
        <p:spPr>
          <a:xfrm>
            <a:off x="10119217" y="3785259"/>
            <a:ext cx="1741857" cy="187160"/>
          </a:xfrm>
          <a:prstGeom prst="rect">
            <a:avLst/>
          </a:prstGeom>
          <a:solidFill>
            <a:srgbClr val="DE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5A2B0570-5BD4-498C-A1B1-3AAB3E1D6EE7}"/>
              </a:ext>
            </a:extLst>
          </p:cNvPr>
          <p:cNvSpPr/>
          <p:nvPr/>
        </p:nvSpPr>
        <p:spPr>
          <a:xfrm>
            <a:off x="10119217" y="4033251"/>
            <a:ext cx="800243" cy="200706"/>
          </a:xfrm>
          <a:prstGeom prst="rect">
            <a:avLst/>
          </a:prstGeom>
          <a:solidFill>
            <a:srgbClr val="DE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5F1A6678-95CB-4FDA-B86D-D63258655918}"/>
              </a:ext>
            </a:extLst>
          </p:cNvPr>
          <p:cNvSpPr/>
          <p:nvPr/>
        </p:nvSpPr>
        <p:spPr>
          <a:xfrm>
            <a:off x="10119217" y="3784530"/>
            <a:ext cx="660796" cy="188735"/>
          </a:xfrm>
          <a:prstGeom prst="rect">
            <a:avLst/>
          </a:prstGeom>
          <a:solidFill>
            <a:schemeClr val="accent6">
              <a:lumMod val="20000"/>
              <a:lumOff val="8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kern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84</a:t>
            </a:r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DD00A3BD-82F9-4686-889B-03CB16C7C65C}"/>
              </a:ext>
            </a:extLst>
          </p:cNvPr>
          <p:cNvSpPr/>
          <p:nvPr/>
        </p:nvSpPr>
        <p:spPr>
          <a:xfrm>
            <a:off x="10119218" y="4297191"/>
            <a:ext cx="237276" cy="200706"/>
          </a:xfrm>
          <a:prstGeom prst="rect">
            <a:avLst/>
          </a:prstGeom>
          <a:solidFill>
            <a:srgbClr val="DE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255E7244-8808-4593-9F38-19074AB861C5}"/>
              </a:ext>
            </a:extLst>
          </p:cNvPr>
          <p:cNvSpPr/>
          <p:nvPr/>
        </p:nvSpPr>
        <p:spPr>
          <a:xfrm>
            <a:off x="10119217" y="4297191"/>
            <a:ext cx="661471" cy="204656"/>
          </a:xfrm>
          <a:prstGeom prst="rect">
            <a:avLst/>
          </a:prstGeom>
          <a:solidFill>
            <a:schemeClr val="accent6">
              <a:lumMod val="20000"/>
              <a:lumOff val="8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kern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3EE8C53-B7A2-46ED-879A-D36B9F388152}"/>
              </a:ext>
            </a:extLst>
          </p:cNvPr>
          <p:cNvSpPr txBox="1"/>
          <p:nvPr/>
        </p:nvSpPr>
        <p:spPr>
          <a:xfrm>
            <a:off x="7093900" y="1235746"/>
            <a:ext cx="4382677" cy="321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5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ТОП системных проблем в рамках отрасли: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1984F61-365A-4142-8594-B23542D5ACD4}"/>
              </a:ext>
            </a:extLst>
          </p:cNvPr>
          <p:cNvSpPr txBox="1"/>
          <p:nvPr/>
        </p:nvSpPr>
        <p:spPr>
          <a:xfrm>
            <a:off x="1089117" y="6505222"/>
            <a:ext cx="1038746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*по данным систем «Инцидент-менеджмент» — 657, Модуль — 221, «Управляем вместе» — 41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66DDD304-A1C3-8735-E0DD-CB8AC92C4EC3}"/>
              </a:ext>
            </a:extLst>
          </p:cNvPr>
          <p:cNvSpPr/>
          <p:nvPr/>
        </p:nvSpPr>
        <p:spPr>
          <a:xfrm>
            <a:off x="10119217" y="4029301"/>
            <a:ext cx="661471" cy="204656"/>
          </a:xfrm>
          <a:prstGeom prst="rect">
            <a:avLst/>
          </a:prstGeom>
          <a:solidFill>
            <a:schemeClr val="accent6">
              <a:lumMod val="20000"/>
              <a:lumOff val="8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kern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178092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Line 1"/>
          <p:cNvSpPr/>
          <p:nvPr/>
        </p:nvSpPr>
        <p:spPr>
          <a:xfrm flipH="1" flipV="1">
            <a:off x="-936000" y="3946680"/>
            <a:ext cx="6873840" cy="23400"/>
          </a:xfrm>
          <a:prstGeom prst="line">
            <a:avLst/>
          </a:prstGeom>
          <a:ln>
            <a:solidFill>
              <a:srgbClr val="D5D6E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6" name="TextShape 2"/>
          <p:cNvSpPr txBox="1"/>
          <p:nvPr/>
        </p:nvSpPr>
        <p:spPr>
          <a:xfrm>
            <a:off x="11239018" y="6215400"/>
            <a:ext cx="846902" cy="6422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b="1" strike="noStrike" spc="-1" dirty="0">
                <a:solidFill>
                  <a:srgbClr val="BFBFBF"/>
                </a:solidFill>
                <a:latin typeface="Arial Narrow"/>
              </a:rPr>
              <a:t>9</a:t>
            </a:r>
            <a:endParaRPr lang="ru-RU" b="0" strike="noStrike" spc="-1" dirty="0">
              <a:latin typeface="Times New Roman"/>
            </a:endParaRPr>
          </a:p>
        </p:txBody>
      </p:sp>
      <p:sp>
        <p:nvSpPr>
          <p:cNvPr id="427" name="CustomShape 3"/>
          <p:cNvSpPr/>
          <p:nvPr/>
        </p:nvSpPr>
        <p:spPr>
          <a:xfrm>
            <a:off x="421920" y="144360"/>
            <a:ext cx="1135296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>
                <a:solidFill>
                  <a:srgbClr val="002060"/>
                </a:solidFill>
                <a:latin typeface="Arial"/>
              </a:rPr>
              <a:t>Анализ развития территории (выводы)</a:t>
            </a:r>
            <a:endParaRPr lang="ru-RU" sz="2200" b="0" strike="noStrike" spc="-1">
              <a:latin typeface="Arial"/>
            </a:endParaRPr>
          </a:p>
        </p:txBody>
      </p:sp>
      <p:sp>
        <p:nvSpPr>
          <p:cNvPr id="428" name="CustomShape 4"/>
          <p:cNvSpPr/>
          <p:nvPr/>
        </p:nvSpPr>
        <p:spPr>
          <a:xfrm>
            <a:off x="5147280" y="1125000"/>
            <a:ext cx="79020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400" b="1" strike="noStrike" spc="-1">
                <a:solidFill>
                  <a:srgbClr val="FFFFFF"/>
                </a:solidFill>
                <a:latin typeface="Times New Roman"/>
              </a:rPr>
              <a:t>S</a:t>
            </a:r>
            <a:endParaRPr lang="ru-RU" sz="5400" b="0" strike="noStrike" spc="-1">
              <a:latin typeface="Arial"/>
            </a:endParaRPr>
          </a:p>
        </p:txBody>
      </p:sp>
      <p:graphicFrame>
        <p:nvGraphicFramePr>
          <p:cNvPr id="429" name="Table 5"/>
          <p:cNvGraphicFramePr/>
          <p:nvPr>
            <p:extLst>
              <p:ext uri="{D42A27DB-BD31-4B8C-83A1-F6EECF244321}">
                <p14:modId xmlns:p14="http://schemas.microsoft.com/office/powerpoint/2010/main" val="1870927206"/>
              </p:ext>
            </p:extLst>
          </p:nvPr>
        </p:nvGraphicFramePr>
        <p:xfrm>
          <a:off x="114840" y="4584240"/>
          <a:ext cx="11774520" cy="1554480"/>
        </p:xfrm>
        <a:graphic>
          <a:graphicData uri="http://schemas.openxmlformats.org/drawingml/2006/table">
            <a:tbl>
              <a:tblPr/>
              <a:tblGrid>
                <a:gridCol w="5127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9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8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0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9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7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79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Наименование целевого показателя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Факт 2021</a:t>
                      </a:r>
                      <a:endParaRPr lang="ru-RU" sz="105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2022</a:t>
                      </a:r>
                      <a:endParaRPr lang="ru-RU" sz="105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2023</a:t>
                      </a:r>
                      <a:endParaRPr lang="ru-RU" sz="105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2024</a:t>
                      </a:r>
                      <a:endParaRPr lang="ru-RU" sz="105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2025</a:t>
                      </a:r>
                      <a:endParaRPr lang="ru-RU" sz="105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2026</a:t>
                      </a:r>
                      <a:endParaRPr lang="ru-RU" sz="105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2027</a:t>
                      </a:r>
                      <a:endParaRPr lang="ru-RU" sz="105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1. Численность  населения, чел.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26625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26391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26217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26043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25820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25700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25800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2. Уровень благоустройства жилого фонда, %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37,9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38,5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39,0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39,4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39,4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39,4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39,4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3. </a:t>
                      </a:r>
                      <a:r>
                        <a:rPr lang="ru-RU" sz="1200" b="0" strike="noStrike" spc="-15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Увеличение</a:t>
                      </a:r>
                      <a:r>
                        <a:rPr lang="ru-RU" sz="1200" b="0" strike="noStrike" spc="9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 </a:t>
                      </a:r>
                      <a:r>
                        <a:rPr lang="ru-RU" sz="1200" b="0" strike="noStrike" spc="-7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дорог</a:t>
                      </a: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 </a:t>
                      </a:r>
                      <a:r>
                        <a:rPr lang="ru-RU" sz="1200" b="0" strike="noStrike" spc="-2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находящихся</a:t>
                      </a:r>
                      <a:r>
                        <a:rPr lang="ru-RU" sz="1200" b="0" strike="noStrike" spc="-7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 в</a:t>
                      </a:r>
                      <a:r>
                        <a:rPr lang="ru-RU" sz="1200" b="0" strike="noStrike" spc="12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 </a:t>
                      </a:r>
                      <a:r>
                        <a:rPr lang="ru-RU" sz="1200" b="0" strike="noStrike" spc="-15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нормативном</a:t>
                      </a:r>
                      <a:r>
                        <a:rPr lang="ru-RU" sz="1200" b="0" strike="noStrike" spc="4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 </a:t>
                      </a:r>
                      <a:r>
                        <a:rPr lang="ru-RU" sz="1200" b="0" strike="noStrike" spc="-15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состоянии , %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70,9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71,7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74,0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76,0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77,3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77,5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78,0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4. Увеличение доли населения систематически занимающегося  физической культурой и спортом </a:t>
                      </a:r>
                      <a:r>
                        <a:rPr lang="ru-RU" sz="1200" b="0" strike="noStrike" spc="-2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, %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48,2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50,4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54,5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56,1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59,0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62,0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Arial"/>
                          <a:ea typeface="Roboto Condensed Light"/>
                        </a:rPr>
                        <a:t>65,0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30" name="CustomShape 6"/>
          <p:cNvSpPr/>
          <p:nvPr/>
        </p:nvSpPr>
        <p:spPr>
          <a:xfrm>
            <a:off x="5937840" y="3732480"/>
            <a:ext cx="3117600" cy="4755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FFFFFF"/>
                </a:solidFill>
                <a:latin typeface="Arial"/>
              </a:rPr>
              <a:t>ДОРОГИ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431" name="CustomShape 7"/>
          <p:cNvSpPr/>
          <p:nvPr/>
        </p:nvSpPr>
        <p:spPr>
          <a:xfrm>
            <a:off x="421920" y="4176000"/>
            <a:ext cx="11352960" cy="36468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17375E"/>
                </a:solidFill>
                <a:latin typeface="Arial"/>
                <a:ea typeface="Roboto Condensed Light"/>
              </a:rPr>
              <a:t>Целевые показатели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32" name="CustomShape 8"/>
          <p:cNvSpPr/>
          <p:nvPr/>
        </p:nvSpPr>
        <p:spPr>
          <a:xfrm>
            <a:off x="6221520" y="690480"/>
            <a:ext cx="5667840" cy="2306870"/>
          </a:xfrm>
          <a:prstGeom prst="rect">
            <a:avLst/>
          </a:prstGeom>
          <a:noFill/>
          <a:ln cap="rnd">
            <a:solidFill>
              <a:schemeClr val="bg1"/>
            </a:solidFill>
            <a:custDash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FF5353"/>
                </a:solidFill>
                <a:latin typeface="Arial"/>
              </a:rPr>
              <a:t>Слабые стороны, внутренние проблемы, ограничения, барьеры 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  <a:p>
            <a:pPr marL="343080" lvl="0" indent="-342720" algn="just">
              <a:buClr>
                <a:srgbClr val="FF5353"/>
              </a:buClr>
              <a:buFont typeface="StarSymbol"/>
              <a:buAutoNum type="arabicPeriod"/>
            </a:pPr>
            <a:r>
              <a:rPr lang="ru-RU" sz="1600" spc="-1" dirty="0">
                <a:solidFill>
                  <a:srgbClr val="FF5353"/>
                </a:solidFill>
                <a:ea typeface="Roboto Condensed Light"/>
              </a:rPr>
              <a:t>Отток населения </a:t>
            </a:r>
          </a:p>
          <a:p>
            <a:pPr marL="343080" lvl="0" indent="-342720" algn="just">
              <a:buClr>
                <a:srgbClr val="FF5353"/>
              </a:buClr>
              <a:buFont typeface="StarSymbol"/>
              <a:buAutoNum type="arabicPeriod"/>
            </a:pPr>
            <a:r>
              <a:rPr lang="ru-RU" sz="1600" spc="-1" dirty="0">
                <a:solidFill>
                  <a:srgbClr val="FF5353"/>
                </a:solidFill>
                <a:ea typeface="Roboto Condensed Light"/>
              </a:rPr>
              <a:t>Удаленность от краевого центра</a:t>
            </a:r>
            <a:endParaRPr lang="ru-RU" sz="1600" spc="-1" dirty="0">
              <a:solidFill>
                <a:prstClr val="black"/>
              </a:solidFill>
            </a:endParaRPr>
          </a:p>
          <a:p>
            <a:pPr marL="343080" lvl="0" indent="-342720" algn="just">
              <a:buClr>
                <a:srgbClr val="FF5353"/>
              </a:buClr>
              <a:buFont typeface="StarSymbol"/>
              <a:buAutoNum type="arabicPeriod"/>
            </a:pPr>
            <a:r>
              <a:rPr lang="ru-RU" sz="1600" spc="-1" dirty="0">
                <a:solidFill>
                  <a:srgbClr val="FF5353"/>
                </a:solidFill>
                <a:ea typeface="Roboto Condensed Light"/>
              </a:rPr>
              <a:t>Нехватка квалифицированных кадров</a:t>
            </a:r>
            <a:endParaRPr lang="ru-RU" sz="1600" spc="-1" dirty="0">
              <a:solidFill>
                <a:prstClr val="black"/>
              </a:solidFill>
            </a:endParaRPr>
          </a:p>
          <a:p>
            <a:pPr marL="343080" indent="-342720" algn="just">
              <a:lnSpc>
                <a:spcPct val="100000"/>
              </a:lnSpc>
              <a:buClr>
                <a:srgbClr val="FF5353"/>
              </a:buClr>
              <a:buFont typeface="StarSymbol"/>
              <a:buAutoNum type="arabicPeriod"/>
            </a:pPr>
            <a:r>
              <a:rPr lang="ru-RU" sz="1600" b="0" strike="noStrike" spc="-1" dirty="0">
                <a:solidFill>
                  <a:srgbClr val="FF5353"/>
                </a:solidFill>
                <a:latin typeface="Arial"/>
                <a:ea typeface="Roboto Condensed Light"/>
              </a:rPr>
              <a:t>Износ коммунальной инфраструктуры</a:t>
            </a:r>
            <a:endParaRPr lang="ru-RU" sz="1600" b="0" strike="noStrike" spc="-1" dirty="0">
              <a:latin typeface="Arial"/>
            </a:endParaRPr>
          </a:p>
          <a:p>
            <a:pPr marL="343080" lvl="0" indent="-342720" algn="just">
              <a:buClr>
                <a:srgbClr val="FF5353"/>
              </a:buClr>
              <a:buFont typeface="StarSymbol"/>
              <a:buAutoNum type="arabicPeriod"/>
            </a:pPr>
            <a:r>
              <a:rPr lang="ru-RU" sz="1600" spc="-1" dirty="0">
                <a:solidFill>
                  <a:srgbClr val="FF5353"/>
                </a:solidFill>
                <a:ea typeface="Roboto Condensed Light"/>
              </a:rPr>
              <a:t>Низкие темпы строительства МКД</a:t>
            </a:r>
            <a:endParaRPr lang="ru-RU" sz="1600" spc="-1" dirty="0">
              <a:solidFill>
                <a:prstClr val="black"/>
              </a:solidFill>
            </a:endParaRPr>
          </a:p>
          <a:p>
            <a:pPr marL="343080" indent="-342720" algn="just">
              <a:lnSpc>
                <a:spcPct val="100000"/>
              </a:lnSpc>
              <a:buClr>
                <a:srgbClr val="FF5353"/>
              </a:buClr>
              <a:buFont typeface="StarSymbol"/>
              <a:buAutoNum type="arabicPeriod"/>
            </a:pPr>
            <a:r>
              <a:rPr lang="ru-RU" sz="1600" b="0" strike="noStrike" spc="-1" dirty="0">
                <a:solidFill>
                  <a:srgbClr val="FF5353"/>
                </a:solidFill>
                <a:latin typeface="Arial"/>
                <a:ea typeface="Roboto Condensed Light"/>
              </a:rPr>
              <a:t>Низкий уровень газификации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433" name="CustomShape 9"/>
          <p:cNvSpPr/>
          <p:nvPr/>
        </p:nvSpPr>
        <p:spPr>
          <a:xfrm>
            <a:off x="477720" y="709200"/>
            <a:ext cx="5743800" cy="2280600"/>
          </a:xfrm>
          <a:prstGeom prst="rect">
            <a:avLst/>
          </a:prstGeom>
          <a:noFill/>
          <a:ln cap="rnd">
            <a:solidFill>
              <a:schemeClr val="bg1"/>
            </a:solidFill>
            <a:custDash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B050"/>
                </a:solidFill>
                <a:latin typeface="Arial"/>
              </a:rPr>
              <a:t>Сильные стороны, </a:t>
            </a:r>
            <a:br>
              <a:rPr dirty="0"/>
            </a:br>
            <a:r>
              <a:rPr lang="ru-RU" sz="1600" b="1" strike="noStrike" spc="-1" dirty="0">
                <a:solidFill>
                  <a:srgbClr val="00B050"/>
                </a:solidFill>
                <a:latin typeface="Arial"/>
              </a:rPr>
              <a:t>возможные драйверы развития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B050"/>
              </a:buClr>
              <a:buFont typeface="StarSymbol"/>
              <a:buAutoNum type="arabicPeriod"/>
            </a:pPr>
            <a:r>
              <a:rPr lang="ru-RU" sz="1600" b="0" strike="noStrike" spc="-1" dirty="0">
                <a:solidFill>
                  <a:srgbClr val="00B050"/>
                </a:solidFill>
                <a:latin typeface="Arial"/>
                <a:ea typeface="Roboto Condensed Light"/>
              </a:rPr>
              <a:t>Наличие инвестиционных площадок с развитой инфраструктурой</a:t>
            </a:r>
            <a:endParaRPr lang="ru-RU" sz="16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B050"/>
              </a:buClr>
              <a:buFont typeface="StarSymbol"/>
              <a:buAutoNum type="arabicPeriod"/>
            </a:pPr>
            <a:r>
              <a:rPr lang="ru-RU" sz="1600" b="0" strike="noStrike" spc="-1" dirty="0">
                <a:solidFill>
                  <a:srgbClr val="00B050"/>
                </a:solidFill>
                <a:latin typeface="Arial"/>
                <a:ea typeface="Roboto Condensed Light"/>
              </a:rPr>
              <a:t>Железнодорожное сообщение</a:t>
            </a:r>
            <a:endParaRPr lang="ru-RU" sz="16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B050"/>
              </a:buClr>
              <a:buFont typeface="StarSymbol"/>
              <a:buAutoNum type="arabicPeriod"/>
            </a:pPr>
            <a:r>
              <a:rPr lang="ru-RU" sz="1600" b="0" strike="noStrike" spc="-1" dirty="0">
                <a:solidFill>
                  <a:srgbClr val="00B050"/>
                </a:solidFill>
                <a:latin typeface="Arial"/>
                <a:ea typeface="Roboto Condensed Light"/>
              </a:rPr>
              <a:t>Приграничное расположение с сильными регионами - «соседями» </a:t>
            </a:r>
            <a:endParaRPr lang="ru-RU" sz="16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B050"/>
              </a:buClr>
              <a:buFont typeface="StarSymbol"/>
              <a:buAutoNum type="arabicPeriod"/>
            </a:pPr>
            <a:r>
              <a:rPr lang="ru-RU" sz="1600" b="0" strike="noStrike" spc="-1" dirty="0">
                <a:solidFill>
                  <a:srgbClr val="00B050"/>
                </a:solidFill>
                <a:latin typeface="Arial"/>
                <a:ea typeface="Roboto Condensed Light"/>
              </a:rPr>
              <a:t>Строительство автодороги М-12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434" name="CustomShape 10"/>
          <p:cNvSpPr/>
          <p:nvPr/>
        </p:nvSpPr>
        <p:spPr>
          <a:xfrm>
            <a:off x="421920" y="3119040"/>
            <a:ext cx="1129716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>
                <a:solidFill>
                  <a:srgbClr val="002060"/>
                </a:solidFill>
                <a:latin typeface="Arial"/>
              </a:rPr>
              <a:t>Направления реализации</a:t>
            </a:r>
            <a:endParaRPr lang="ru-RU" sz="2200" b="0" strike="noStrike" spc="-1">
              <a:latin typeface="Arial"/>
            </a:endParaRPr>
          </a:p>
        </p:txBody>
      </p:sp>
      <p:pic>
        <p:nvPicPr>
          <p:cNvPr id="435" name="Рисунок 63"/>
          <p:cNvPicPr/>
          <p:nvPr/>
        </p:nvPicPr>
        <p:blipFill>
          <a:blip r:embed="rId3"/>
          <a:stretch/>
        </p:blipFill>
        <p:spPr>
          <a:xfrm>
            <a:off x="5959080" y="3730320"/>
            <a:ext cx="524520" cy="524520"/>
          </a:xfrm>
          <a:prstGeom prst="rect">
            <a:avLst/>
          </a:prstGeom>
          <a:ln>
            <a:noFill/>
          </a:ln>
        </p:spPr>
      </p:pic>
      <p:sp>
        <p:nvSpPr>
          <p:cNvPr id="436" name="CustomShape 11"/>
          <p:cNvSpPr/>
          <p:nvPr/>
        </p:nvSpPr>
        <p:spPr>
          <a:xfrm>
            <a:off x="9324360" y="3691800"/>
            <a:ext cx="2565360" cy="5122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FFFFFF"/>
                </a:solidFill>
                <a:latin typeface="Arial"/>
              </a:rPr>
              <a:t>СПОРТ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437" name="CustomShape 12"/>
          <p:cNvSpPr/>
          <p:nvPr/>
        </p:nvSpPr>
        <p:spPr>
          <a:xfrm>
            <a:off x="114840" y="3674880"/>
            <a:ext cx="2385720" cy="4669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1400" b="1" strike="noStrike" spc="-1">
                <a:solidFill>
                  <a:srgbClr val="FFFFFF"/>
                </a:solidFill>
                <a:latin typeface="Arial"/>
              </a:rPr>
              <a:t>ДЕМОГРАФИЯ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438" name="CustomShape 13"/>
          <p:cNvSpPr/>
          <p:nvPr/>
        </p:nvSpPr>
        <p:spPr>
          <a:xfrm>
            <a:off x="2763000" y="3713400"/>
            <a:ext cx="2857320" cy="4532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1400" b="1" strike="noStrike" spc="-1">
                <a:solidFill>
                  <a:srgbClr val="FFFFFF"/>
                </a:solidFill>
                <a:latin typeface="Arial"/>
              </a:rPr>
              <a:t>БЛАГОУСТРОЙСТВО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439" name="Рисунок 70"/>
          <p:cNvPicPr/>
          <p:nvPr/>
        </p:nvPicPr>
        <p:blipFill>
          <a:blip r:embed="rId4"/>
          <a:stretch/>
        </p:blipFill>
        <p:spPr>
          <a:xfrm>
            <a:off x="9586800" y="3713400"/>
            <a:ext cx="455400" cy="456120"/>
          </a:xfrm>
          <a:prstGeom prst="rect">
            <a:avLst/>
          </a:prstGeom>
          <a:ln>
            <a:noFill/>
          </a:ln>
        </p:spPr>
      </p:pic>
      <p:pic>
        <p:nvPicPr>
          <p:cNvPr id="440" name="Рисунок 35"/>
          <p:cNvPicPr/>
          <p:nvPr/>
        </p:nvPicPr>
        <p:blipFill>
          <a:blip r:embed="rId5"/>
          <a:stretch/>
        </p:blipFill>
        <p:spPr>
          <a:xfrm>
            <a:off x="2763000" y="3674880"/>
            <a:ext cx="473040" cy="532800"/>
          </a:xfrm>
          <a:prstGeom prst="rect">
            <a:avLst/>
          </a:prstGeom>
          <a:ln>
            <a:noFill/>
          </a:ln>
        </p:spPr>
      </p:pic>
      <p:pic>
        <p:nvPicPr>
          <p:cNvPr id="441" name="Picture 2"/>
          <p:cNvPicPr/>
          <p:nvPr/>
        </p:nvPicPr>
        <p:blipFill>
          <a:blip r:embed="rId6"/>
          <a:stretch/>
        </p:blipFill>
        <p:spPr>
          <a:xfrm>
            <a:off x="139680" y="3691800"/>
            <a:ext cx="563760" cy="470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32619</TotalTime>
  <Words>7137</Words>
  <Application>Microsoft Office PowerPoint</Application>
  <PresentationFormat>Широкоэкранный</PresentationFormat>
  <Paragraphs>1247</Paragraphs>
  <Slides>26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40" baseType="lpstr">
      <vt:lpstr>Arial</vt:lpstr>
      <vt:lpstr>Arial Black</vt:lpstr>
      <vt:lpstr>Arial Narrow</vt:lpstr>
      <vt:lpstr>Calibri</vt:lpstr>
      <vt:lpstr>Montserrat</vt:lpstr>
      <vt:lpstr>Oswald</vt:lpstr>
      <vt:lpstr>PT Serif</vt:lpstr>
      <vt:lpstr>Roboto Condensed Light</vt:lpstr>
      <vt:lpstr>StarSymbol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rustam shaekhmurzin</dc:creator>
  <dc:description/>
  <cp:lastModifiedBy>user</cp:lastModifiedBy>
  <cp:revision>2093</cp:revision>
  <cp:lastPrinted>2022-06-30T09:49:37Z</cp:lastPrinted>
  <dcterms:created xsi:type="dcterms:W3CDTF">2017-05-18T06:16:43Z</dcterms:created>
  <dcterms:modified xsi:type="dcterms:W3CDTF">2022-06-30T11:32:50Z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24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26</vt:i4>
  </property>
</Properties>
</file>