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6"/>
  </p:sldMasterIdLst>
  <p:notesMasterIdLst>
    <p:notesMasterId r:id="rId18"/>
  </p:notesMasterIdLst>
  <p:sldIdLst>
    <p:sldId id="444" r:id="rId7"/>
    <p:sldId id="445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70FCF9"/>
    <a:srgbClr val="000099"/>
    <a:srgbClr val="580000"/>
    <a:srgbClr val="6C0000"/>
    <a:srgbClr val="002A7E"/>
    <a:srgbClr val="99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6" autoAdjust="0"/>
    <p:restoredTop sz="99273" autoAdjust="0"/>
  </p:normalViewPr>
  <p:slideViewPr>
    <p:cSldViewPr>
      <p:cViewPr varScale="1">
        <p:scale>
          <a:sx n="113" d="100"/>
          <a:sy n="113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5EE5CC-AB14-4820-AFB1-DD580FBA45FF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B7A2133-808F-42B7-B2AF-DDAF9BA0CA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061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861E98-AC68-48D5-A8F3-9AA4E5693B00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208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4C3C7D-9F2D-491E-95E4-A7944BAC4073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1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5DC9D9-869A-4A4E-80A9-6973F1E171DA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01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ACCC73-75B2-47ED-881C-640155BA5EB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93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7882C8-51C7-4029-9017-480CF1C409AB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853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AA94A8-2C3C-458D-A930-60DFAC3A761C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07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41BD3C-26E8-4FDE-8BAF-935BBC46BFE0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01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FBF970-DA1C-4631-AE47-D5F37143AD28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216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253A62-C8C1-4AD9-99BF-A933D496FF9B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18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7FC275-D9D5-4FDE-9648-5363F94A80CF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1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C1C7E-A247-49B6-870A-E4B5BA82EEF6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044D4-C2F4-40E3-BCEC-4BCCD258AE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40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C340-A43C-463B-B6D1-B8723A2B5222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977EB-6CE2-4033-93EC-49B13A44EE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82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3E7C6-D8F5-428C-9B7A-5A0B4C3A818F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F07CC-76A8-41E2-9012-F984564ECC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264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6D87D-15CA-45E1-80F9-F865CB22A9A0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C1CD5-0F3B-437F-9497-DFD8A40794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833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6FD01-804D-4D61-A50D-6C3E68CF11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587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1A32-89E3-4369-99AD-40C3ED53AFE1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15FF0-9C9C-4C8C-AAAA-DA855EC2FA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945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5A3AD-E316-4199-A633-64B2F6F7B314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D378E-7123-458B-803F-A810F849B4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26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7337B-33B1-45D3-967E-993DC2C6240D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BB853-5D5F-4EE1-A9EF-DCB5CC677C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907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4413-2E81-46CD-A580-E2DD31E43AF8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36883-720E-48EB-8648-7916138B85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73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F872-06FB-4084-971F-8CE314CCF5F4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F0AD-59AF-4C63-A4F6-3D2C3B9D70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786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6552-7C4D-4ACF-91A0-F0DD55B9AF4D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B6808-47D7-4BC5-9B37-C6530523C2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35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C0781-DC0D-488A-A97B-071DD06D923B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3DC58-1661-41D3-AE4A-ADDB93A33C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604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D6C16-B25E-42DC-85EA-B51DAA58DBDE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E2D37-0A4E-455F-AA9C-81204752AF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076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9D5CD5-FA10-459C-9F7A-9B63368D936C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F584E1B-6968-4B9B-A782-273526439AD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Министерство промышленности предпринимательства и торговли Пермского края</a:t>
            </a: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3643313" y="2544763"/>
            <a:ext cx="5072062" cy="320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>
                <a:latin typeface="Arial" panose="020B0604020202020204" pitchFamily="34" charset="0"/>
                <a:cs typeface="Times New Roman" panose="02020603050405020304" pitchFamily="18" charset="0"/>
              </a:rPr>
              <a:t>Государственная программа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>
                <a:latin typeface="Arial" panose="020B0604020202020204" pitchFamily="34" charset="0"/>
                <a:cs typeface="Times New Roman" panose="02020603050405020304" pitchFamily="18" charset="0"/>
              </a:rPr>
              <a:t> Пермского края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200" b="1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Экономическое развитие и инновационная экономика</a:t>
            </a:r>
            <a:r>
              <a:rPr lang="ru-RU" altLang="ru-RU" sz="220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подпрограмма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Развитие малого и среднего предпринимательства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  <a:cs typeface="Times New Roman" panose="02020603050405020304" pitchFamily="18" charset="0"/>
              </a:rPr>
              <a:t>постановление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  <a:cs typeface="Times New Roman" panose="02020603050405020304" pitchFamily="18" charset="0"/>
              </a:rPr>
              <a:t>Правительства Пермского края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  <a:cs typeface="Times New Roman" panose="02020603050405020304" pitchFamily="18" charset="0"/>
              </a:rPr>
              <a:t>от 3 октября 2013 г. N 1325-п 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28625" y="1285875"/>
            <a:ext cx="8358188" cy="10795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rgbClr val="58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lnSpc>
                <a:spcPts val="2900"/>
              </a:lnSpc>
              <a:defRPr/>
            </a:pPr>
            <a:r>
              <a:rPr lang="ru-RU" b="1" dirty="0">
                <a:latin typeface="Arial" charset="0"/>
                <a:cs typeface="Arial" charset="0"/>
              </a:rPr>
              <a:t>Снижение затрат предпринимателей, </a:t>
            </a:r>
          </a:p>
          <a:p>
            <a:pPr algn="ctr" eaLnBrk="0" hangingPunct="0">
              <a:lnSpc>
                <a:spcPts val="2900"/>
              </a:lnSpc>
              <a:defRPr/>
            </a:pPr>
            <a:r>
              <a:rPr lang="ru-RU" b="1" dirty="0">
                <a:latin typeface="Arial" charset="0"/>
                <a:cs typeface="Arial" charset="0"/>
              </a:rPr>
              <a:t>связанных с осуществлением их деятельности </a:t>
            </a:r>
          </a:p>
        </p:txBody>
      </p:sp>
      <p:pic>
        <p:nvPicPr>
          <p:cNvPr id="16" name="Рисунок 15" descr="63847(2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928934"/>
            <a:ext cx="3630055" cy="24669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57188" y="1081088"/>
            <a:ext cx="8572500" cy="69215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Субсидирование на технологическое присоединение</a:t>
            </a:r>
          </a:p>
        </p:txBody>
      </p:sp>
      <p:graphicFrame>
        <p:nvGraphicFramePr>
          <p:cNvPr id="14378" name="Group 42"/>
          <p:cNvGraphicFramePr>
            <a:graphicFrameLocks noGrp="1"/>
          </p:cNvGraphicFramePr>
          <p:nvPr>
            <p:ph/>
          </p:nvPr>
        </p:nvGraphicFramePr>
        <p:xfrm>
          <a:off x="285750" y="1928813"/>
          <a:ext cx="8658225" cy="4714874"/>
        </p:xfrm>
        <a:graphic>
          <a:graphicData uri="http://schemas.openxmlformats.org/drawingml/2006/table">
            <a:tbl>
              <a:tblPr/>
              <a:tblGrid>
                <a:gridCol w="1440167"/>
                <a:gridCol w="7218058"/>
              </a:tblGrid>
              <a:tr h="55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что?</a:t>
                      </a:r>
                    </a:p>
                  </a:txBody>
                  <a:tcPr marL="91436" marR="91436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Затраты на технологическое присоединение к объектам электросетевого хозяйства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832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 основе</a:t>
                      </a: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Договор на присоединение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энергопринимающих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устройств к электрическим сетям не ранее 01.01.2011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Акт технического присоединения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2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сумма</a:t>
                      </a: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м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ощность 500 кВт = 1 млн. руб.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71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Выплаты</a:t>
                      </a: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30 %  понесенных затрат по договору на присоединение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энергопринимающих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устройств к электрическим сетям 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92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Получатель</a:t>
                      </a:r>
                    </a:p>
                  </a:txBody>
                  <a:tcPr marL="91436" marR="91436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Отбор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2033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Условия</a:t>
                      </a:r>
                    </a:p>
                  </a:txBody>
                  <a:tcPr marL="91436" marR="91436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Акт 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оказании услуг по договору технологического присоединения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 Акт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разграничении балансовой принадлежности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 об осуществлении технологического присоединения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Свидетельство о государственной регистрации права собственности на объект недвижимости, на котором было осуществлено технологическое присоединение к объектам электросетевого хозяйства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12314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2581275" y="1352550"/>
            <a:ext cx="417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panose="020B0604020202020204" pitchFamily="34" charset="0"/>
              </a:rPr>
              <a:t>Куда обращаться?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287016" y="2276872"/>
            <a:ext cx="8533456" cy="381642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44450">
            <a:solidFill>
              <a:srgbClr val="8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400" dirty="0">
                <a:latin typeface="Arial" charset="0"/>
                <a:cs typeface="Arial" charset="0"/>
              </a:rPr>
              <a:t>Уполномоченный орган по вопросам содействия развитию </a:t>
            </a:r>
            <a:r>
              <a:rPr lang="ru-RU" sz="1400" dirty="0" smtClean="0">
                <a:latin typeface="Arial" charset="0"/>
                <a:cs typeface="Arial" charset="0"/>
              </a:rPr>
              <a:t>малого</a:t>
            </a:r>
          </a:p>
          <a:p>
            <a:pPr algn="ctr" eaLnBrk="0" hangingPunct="0">
              <a:defRPr/>
            </a:pPr>
            <a:r>
              <a:rPr lang="ru-RU" sz="1400" dirty="0" smtClean="0">
                <a:latin typeface="Arial" charset="0"/>
                <a:cs typeface="Arial" charset="0"/>
              </a:rPr>
              <a:t>и </a:t>
            </a:r>
            <a:r>
              <a:rPr lang="ru-RU" sz="1400" dirty="0">
                <a:latin typeface="Arial" charset="0"/>
                <a:cs typeface="Arial" charset="0"/>
              </a:rPr>
              <a:t>среднего </a:t>
            </a:r>
            <a:r>
              <a:rPr lang="ru-RU" sz="1400" dirty="0" smtClean="0">
                <a:latin typeface="Arial" charset="0"/>
                <a:cs typeface="Arial" charset="0"/>
              </a:rPr>
              <a:t>предпринимательства в Октябрьском муниципальном районе Пермского края -</a:t>
            </a:r>
          </a:p>
          <a:p>
            <a:pPr algn="ctr" eaLnBrk="0" hangingPunct="0">
              <a:defRPr/>
            </a:pPr>
            <a:r>
              <a:rPr lang="ru-RU" sz="1400" dirty="0" smtClean="0">
                <a:latin typeface="Arial" charset="0"/>
                <a:cs typeface="Arial" charset="0"/>
              </a:rPr>
              <a:t>Сектор развития предпринимательства и торговли Администрации</a:t>
            </a:r>
          </a:p>
          <a:p>
            <a:pPr algn="ctr" eaLnBrk="0" hangingPunct="0">
              <a:defRPr/>
            </a:pPr>
            <a:r>
              <a:rPr lang="ru-RU" sz="1400" dirty="0" smtClean="0">
                <a:latin typeface="Arial" charset="0"/>
                <a:cs typeface="Arial" charset="0"/>
              </a:rPr>
              <a:t>Октябрьского муниципального района Пермского края</a:t>
            </a:r>
          </a:p>
          <a:p>
            <a:pPr algn="ctr" eaLnBrk="0" hangingPunct="0">
              <a:defRPr/>
            </a:pPr>
            <a:r>
              <a:rPr lang="ru-RU" sz="1400" dirty="0" smtClean="0">
                <a:latin typeface="Arial" charset="0"/>
                <a:cs typeface="Arial" charset="0"/>
              </a:rPr>
              <a:t>Адрес</a:t>
            </a:r>
            <a:r>
              <a:rPr lang="ru-RU" sz="1400" dirty="0">
                <a:latin typeface="Arial" charset="0"/>
                <a:cs typeface="Arial" charset="0"/>
              </a:rPr>
              <a:t>: Пермский край, п. Октябрьский, ул. Ленина, 57, II этаж, </a:t>
            </a:r>
            <a:r>
              <a:rPr lang="ru-RU" sz="1400" dirty="0" err="1">
                <a:latin typeface="Arial" charset="0"/>
                <a:cs typeface="Arial" charset="0"/>
              </a:rPr>
              <a:t>каб</a:t>
            </a:r>
            <a:r>
              <a:rPr lang="ru-RU" sz="1400" dirty="0">
                <a:latin typeface="Arial" charset="0"/>
                <a:cs typeface="Arial" charset="0"/>
              </a:rPr>
              <a:t>. </a:t>
            </a:r>
            <a:r>
              <a:rPr lang="ru-RU" sz="1400" dirty="0" smtClean="0">
                <a:latin typeface="Arial" charset="0"/>
                <a:cs typeface="Arial" charset="0"/>
              </a:rPr>
              <a:t>203</a:t>
            </a:r>
            <a:endParaRPr lang="ru-RU" sz="1400" dirty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  <a:cs typeface="Arial" charset="0"/>
              </a:rPr>
              <a:t>Время </a:t>
            </a:r>
            <a:r>
              <a:rPr lang="ru-RU" sz="1400" dirty="0" smtClean="0">
                <a:latin typeface="Arial" charset="0"/>
                <a:cs typeface="Arial" charset="0"/>
              </a:rPr>
              <a:t>работы: понедельник </a:t>
            </a:r>
            <a:r>
              <a:rPr lang="ru-RU" sz="1400" dirty="0">
                <a:latin typeface="Arial" charset="0"/>
                <a:cs typeface="Arial" charset="0"/>
              </a:rPr>
              <a:t>- пятница с 8.00 до </a:t>
            </a:r>
            <a:r>
              <a:rPr lang="ru-RU" sz="1400" dirty="0" smtClean="0">
                <a:latin typeface="Arial" charset="0"/>
                <a:cs typeface="Arial" charset="0"/>
              </a:rPr>
              <a:t>17.00,</a:t>
            </a:r>
          </a:p>
          <a:p>
            <a:pPr algn="ctr" eaLnBrk="0" hangingPunct="0">
              <a:defRPr/>
            </a:pPr>
            <a:r>
              <a:rPr lang="ru-RU" sz="1400" dirty="0" smtClean="0">
                <a:latin typeface="Arial" charset="0"/>
                <a:cs typeface="Arial" charset="0"/>
              </a:rPr>
              <a:t>перерыв </a:t>
            </a:r>
            <a:r>
              <a:rPr lang="ru-RU" sz="1400" dirty="0">
                <a:latin typeface="Arial" charset="0"/>
                <a:cs typeface="Arial" charset="0"/>
              </a:rPr>
              <a:t>с 12.00-13.00, выходной: суббота, </a:t>
            </a:r>
            <a:r>
              <a:rPr lang="ru-RU" sz="1400" dirty="0" smtClean="0">
                <a:latin typeface="Arial" charset="0"/>
                <a:cs typeface="Arial" charset="0"/>
              </a:rPr>
              <a:t>воскресенье.</a:t>
            </a:r>
          </a:p>
          <a:p>
            <a:pPr algn="ctr" eaLnBrk="0" hangingPunct="0">
              <a:defRPr/>
            </a:pPr>
            <a:r>
              <a:rPr lang="ru-RU" sz="1400" dirty="0" smtClean="0">
                <a:latin typeface="Arial" charset="0"/>
                <a:cs typeface="Arial" charset="0"/>
              </a:rPr>
              <a:t>тел</a:t>
            </a:r>
            <a:r>
              <a:rPr lang="ru-RU" sz="1400" dirty="0">
                <a:latin typeface="Arial" charset="0"/>
                <a:cs typeface="Arial" charset="0"/>
              </a:rPr>
              <a:t>. 8(34266) 2 25 46, </a:t>
            </a:r>
            <a:r>
              <a:rPr lang="ru-RU" sz="1400" dirty="0" smtClean="0">
                <a:latin typeface="Arial" charset="0"/>
                <a:cs typeface="Arial" charset="0"/>
              </a:rPr>
              <a:t>89027974930</a:t>
            </a:r>
          </a:p>
          <a:p>
            <a:pPr algn="ctr" eaLnBrk="0" hangingPunct="0">
              <a:defRPr/>
            </a:pPr>
            <a:r>
              <a:rPr lang="ru-RU" sz="1400" dirty="0" smtClean="0">
                <a:latin typeface="Arial" charset="0"/>
                <a:cs typeface="Arial" charset="0"/>
              </a:rPr>
              <a:t>сайт: </a:t>
            </a:r>
            <a:r>
              <a:rPr lang="en-US" sz="1400" dirty="0">
                <a:latin typeface="Arial" charset="0"/>
                <a:cs typeface="Arial" charset="0"/>
              </a:rPr>
              <a:t>http://oktyabrskiy.permarea.ru/</a:t>
            </a:r>
            <a:endParaRPr lang="ru-RU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857250" y="1071563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Субсидия на лизинг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(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аванс и платежи) </a:t>
            </a:r>
          </a:p>
        </p:txBody>
      </p:sp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857250" y="1857375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Субсидия на % по инвестиционным кредитам</a:t>
            </a:r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857250" y="2643188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+mn-lt"/>
                <a:cs typeface="+mn-cs"/>
              </a:rPr>
              <a:t>Грант начинающему предпринимателю</a:t>
            </a:r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857250" y="3429000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+mn-lt"/>
                <a:cs typeface="+mn-cs"/>
              </a:rPr>
              <a:t>Субсидия на франшизу</a:t>
            </a:r>
          </a:p>
        </p:txBody>
      </p:sp>
      <p:sp>
        <p:nvSpPr>
          <p:cNvPr id="30727" name="AutoShape 8"/>
          <p:cNvSpPr>
            <a:spLocks noChangeArrowheads="1"/>
          </p:cNvSpPr>
          <p:nvPr/>
        </p:nvSpPr>
        <p:spPr bwMode="auto">
          <a:xfrm>
            <a:off x="857250" y="4214813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+mn-lt"/>
                <a:cs typeface="+mn-cs"/>
              </a:rPr>
              <a:t>Субсидия на детские сады</a:t>
            </a:r>
          </a:p>
        </p:txBody>
      </p:sp>
      <p:sp>
        <p:nvSpPr>
          <p:cNvPr id="30730" name="AutoShape 8"/>
          <p:cNvSpPr>
            <a:spLocks noChangeArrowheads="1"/>
          </p:cNvSpPr>
          <p:nvPr/>
        </p:nvSpPr>
        <p:spPr bwMode="auto">
          <a:xfrm>
            <a:off x="857250" y="5000625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+mn-lt"/>
                <a:cs typeface="+mn-cs"/>
              </a:rPr>
              <a:t>Субсидия на оборудование</a:t>
            </a:r>
          </a:p>
        </p:txBody>
      </p:sp>
      <p:sp>
        <p:nvSpPr>
          <p:cNvPr id="30732" name="AutoShape 8"/>
          <p:cNvSpPr>
            <a:spLocks noChangeArrowheads="1"/>
          </p:cNvSpPr>
          <p:nvPr/>
        </p:nvSpPr>
        <p:spPr bwMode="auto">
          <a:xfrm>
            <a:off x="857250" y="5786438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+mn-lt"/>
                <a:cs typeface="+mn-cs"/>
              </a:rPr>
              <a:t>Субсидия на технологическое присоединение</a:t>
            </a:r>
          </a:p>
        </p:txBody>
      </p:sp>
      <p:pic>
        <p:nvPicPr>
          <p:cNvPr id="4105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000125" y="908050"/>
            <a:ext cx="7388225" cy="6477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Общие требования к участникам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000125" y="1643063"/>
            <a:ext cx="77057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Arial" panose="020B0604020202020204" pitchFamily="34" charset="0"/>
              </a:rPr>
              <a:t>1. Соответствие Федеральному закону № 209-ФЗ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Arial" panose="020B0604020202020204" pitchFamily="34" charset="0"/>
              </a:rPr>
              <a:t>               </a:t>
            </a:r>
            <a:r>
              <a:rPr lang="ru-RU" altLang="ru-RU" sz="1400">
                <a:latin typeface="Arial" panose="020B0604020202020204" pitchFamily="34" charset="0"/>
              </a:rPr>
              <a:t>- Численность – </a:t>
            </a:r>
            <a:r>
              <a:rPr lang="ru-RU" altLang="ru-RU" sz="1600">
                <a:latin typeface="Arial" panose="020B0604020202020204" pitchFamily="34" charset="0"/>
              </a:rPr>
              <a:t>15, 100, 250</a:t>
            </a:r>
            <a:endParaRPr lang="ru-RU" altLang="ru-RU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                  - Выручка – </a:t>
            </a:r>
            <a:r>
              <a:rPr lang="ru-RU" altLang="ru-RU" sz="1600">
                <a:latin typeface="Arial" panose="020B0604020202020204" pitchFamily="34" charset="0"/>
              </a:rPr>
              <a:t>60, 400, 1000 млн. руб.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</a:rPr>
              <a:t>    </a:t>
            </a:r>
            <a:r>
              <a:rPr lang="ru-RU" altLang="ru-RU" sz="1600" b="1">
                <a:latin typeface="Arial" panose="020B0604020202020204" pitchFamily="34" charset="0"/>
              </a:rPr>
              <a:t>2. Регистрация субъекта МСП на территории соответствующего МО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Arial" panose="020B0604020202020204" pitchFamily="34" charset="0"/>
              </a:rPr>
              <a:t>3. Отсутствие задолженности перед бюджетом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Arial" panose="020B0604020202020204" pitchFamily="34" charset="0"/>
              </a:rPr>
              <a:t>4. Не участвуют:             </a:t>
            </a:r>
            <a:endParaRPr lang="ru-RU" altLang="ru-RU" sz="16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600" b="1"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14625" y="3214688"/>
            <a:ext cx="5727700" cy="172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ru-RU" sz="1600" dirty="0">
                <a:latin typeface="Arial" charset="0"/>
                <a:cs typeface="Arial" charset="0"/>
              </a:rPr>
              <a:t>- </a:t>
            </a:r>
            <a:r>
              <a:rPr lang="ru-RU" sz="1600" b="1" dirty="0">
                <a:latin typeface="Arial" charset="0"/>
                <a:cs typeface="Arial" charset="0"/>
              </a:rPr>
              <a:t>  </a:t>
            </a:r>
            <a:r>
              <a:rPr lang="ru-RU" sz="1600" dirty="0">
                <a:latin typeface="Arial" charset="0"/>
                <a:cs typeface="Arial" charset="0"/>
              </a:rPr>
              <a:t> </a:t>
            </a:r>
            <a:r>
              <a:rPr lang="ru-RU" sz="1400" dirty="0">
                <a:latin typeface="Arial" charset="0"/>
                <a:cs typeface="Arial" charset="0"/>
              </a:rPr>
              <a:t>Кредитные, страховые, ПФ, участники рынка ЦБ, ломбарды, игорный бизнес, участники соглашений о разделе продукции;</a:t>
            </a:r>
          </a:p>
          <a:p>
            <a:pPr marL="285750" indent="-285750" eaLnBrk="0" hangingPunct="0">
              <a:spcBef>
                <a:spcPts val="600"/>
              </a:spcBef>
              <a:buFontTx/>
              <a:buChar char="-"/>
              <a:defRPr/>
            </a:pPr>
            <a:r>
              <a:rPr lang="ru-RU" sz="1400" dirty="0">
                <a:latin typeface="Arial" charset="0"/>
                <a:cs typeface="Arial" charset="0"/>
              </a:rPr>
              <a:t>Производство и реализация подакцизных товаров</a:t>
            </a:r>
          </a:p>
          <a:p>
            <a:pPr marL="285750" indent="-285750" eaLnBrk="0" hangingPunct="0">
              <a:spcBef>
                <a:spcPts val="600"/>
              </a:spcBef>
              <a:buFontTx/>
              <a:buChar char="-"/>
              <a:defRPr/>
            </a:pPr>
            <a:r>
              <a:rPr lang="ru-RU" sz="1400" dirty="0">
                <a:latin typeface="Arial" charset="0"/>
                <a:cs typeface="Arial" charset="0"/>
              </a:rPr>
              <a:t>Добыча полезных ископаемых</a:t>
            </a:r>
          </a:p>
          <a:p>
            <a:pPr marL="285750" indent="-285750" eaLnBrk="0" hangingPunct="0">
              <a:spcBef>
                <a:spcPts val="600"/>
              </a:spcBef>
              <a:buFontTx/>
              <a:buChar char="-"/>
              <a:defRPr/>
            </a:pPr>
            <a:r>
              <a:rPr lang="ru-RU" sz="1400" dirty="0">
                <a:latin typeface="Arial" charset="0"/>
                <a:cs typeface="Arial" charset="0"/>
              </a:rPr>
              <a:t>В стадии реорганизации, ликвидации, банкротства</a:t>
            </a:r>
          </a:p>
          <a:p>
            <a:pPr marL="285750" indent="-285750" eaLnBrk="0" hangingPunct="0">
              <a:spcBef>
                <a:spcPts val="600"/>
              </a:spcBef>
              <a:buFontTx/>
              <a:buChar char="-"/>
              <a:defRPr/>
            </a:pPr>
            <a:r>
              <a:rPr lang="ru-RU" sz="1400" dirty="0">
                <a:latin typeface="Arial" charset="0"/>
                <a:cs typeface="Arial" charset="0"/>
              </a:rPr>
              <a:t>Нецелевое использование средств за последние 3 года</a:t>
            </a:r>
            <a:endParaRPr lang="ru-RU" sz="1600" b="1" dirty="0">
              <a:latin typeface="Arial" charset="0"/>
              <a:cs typeface="Arial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000125" y="5000625"/>
            <a:ext cx="77041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Arial" panose="020B0604020202020204" pitchFamily="34" charset="0"/>
              </a:rPr>
              <a:t>5. Приоритетные отрасли (см программы)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Arial" panose="020B0604020202020204" pitchFamily="34" charset="0"/>
              </a:rPr>
              <a:t>6. Координация с другими программами для исключения двойного субсидирования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Arial" panose="020B0604020202020204" pitchFamily="34" charset="0"/>
              </a:rPr>
              <a:t>7. Ответственность субъекта МСП за достоверность сведений</a:t>
            </a:r>
          </a:p>
        </p:txBody>
      </p:sp>
      <p:pic>
        <p:nvPicPr>
          <p:cNvPr id="5126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2143125" y="1285875"/>
            <a:ext cx="4876800" cy="5334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Субсидия на лизинг</a:t>
            </a:r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187325" y="2314575"/>
            <a:ext cx="4027488" cy="5334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Первый взнос </a:t>
            </a:r>
            <a:r>
              <a:rPr lang="ru-RU" altLang="ru-RU" sz="1800">
                <a:solidFill>
                  <a:schemeClr val="bg1"/>
                </a:solidFill>
                <a:latin typeface="Arial" panose="020B0604020202020204" pitchFamily="34" charset="0"/>
              </a:rPr>
              <a:t>(аванс)</a:t>
            </a:r>
          </a:p>
        </p:txBody>
      </p:sp>
      <p:sp>
        <p:nvSpPr>
          <p:cNvPr id="6148" name="AutoShape 2"/>
          <p:cNvSpPr>
            <a:spLocks noChangeArrowheads="1"/>
          </p:cNvSpPr>
          <p:nvPr/>
        </p:nvSpPr>
        <p:spPr bwMode="auto">
          <a:xfrm>
            <a:off x="4581525" y="2276475"/>
            <a:ext cx="4343400" cy="5334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Лизинговые платежи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chemeClr val="bg1"/>
                </a:solidFill>
                <a:latin typeface="Arial" panose="020B0604020202020204" pitchFamily="34" charset="0"/>
              </a:rPr>
              <a:t> (без учета дохода лизингодателя)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76213" y="2974975"/>
            <a:ext cx="46926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До 100 % от первого взноса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(1 взнос  - не более 50% от стоимости предмета лизинга)</a:t>
            </a:r>
          </a:p>
          <a:p>
            <a:pPr>
              <a:spcBef>
                <a:spcPts val="60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Единовременно</a:t>
            </a:r>
          </a:p>
          <a:p>
            <a:pPr>
              <a:spcBef>
                <a:spcPts val="600"/>
              </a:spcBef>
              <a:buFontTx/>
              <a:buNone/>
            </a:pPr>
            <a:endParaRPr lang="ru-RU" altLang="ru-RU" sz="1800" b="1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МАХ субсидия: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-</a:t>
            </a:r>
            <a:r>
              <a:rPr lang="ru-RU" altLang="ru-RU" sz="1800">
                <a:latin typeface="Arial" panose="020B0604020202020204" pitchFamily="34" charset="0"/>
              </a:rPr>
              <a:t> </a:t>
            </a:r>
            <a:r>
              <a:rPr lang="ru-RU" altLang="ru-RU" sz="1800" b="1">
                <a:latin typeface="Arial" panose="020B0604020202020204" pitchFamily="34" charset="0"/>
              </a:rPr>
              <a:t>до 3 млн. руб</a:t>
            </a:r>
            <a:r>
              <a:rPr lang="ru-RU" altLang="ru-RU" sz="1800">
                <a:latin typeface="Arial" panose="020B0604020202020204" pitchFamily="34" charset="0"/>
              </a:rPr>
              <a:t>. (численность до 30 чел.)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-</a:t>
            </a:r>
            <a:r>
              <a:rPr lang="ru-RU" altLang="ru-RU" sz="1800">
                <a:latin typeface="Arial" panose="020B0604020202020204" pitchFamily="34" charset="0"/>
              </a:rPr>
              <a:t> </a:t>
            </a:r>
            <a:r>
              <a:rPr lang="ru-RU" altLang="ru-RU" sz="1800" b="1">
                <a:latin typeface="Arial" panose="020B0604020202020204" pitchFamily="34" charset="0"/>
              </a:rPr>
              <a:t>до 10 млн. руб.</a:t>
            </a:r>
            <a:r>
              <a:rPr lang="ru-RU" altLang="ru-RU" sz="1800">
                <a:latin typeface="Arial" panose="020B0604020202020204" pitchFamily="34" charset="0"/>
              </a:rPr>
              <a:t> (численность свыше 30 чел.)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 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740275" y="2979738"/>
            <a:ext cx="40259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endParaRPr lang="ru-RU" altLang="ru-RU" sz="1400" b="1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endParaRPr lang="ru-RU" altLang="ru-RU" sz="1400" b="1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2/3 ставки рефинансирования ЦБ</a:t>
            </a:r>
          </a:p>
          <a:p>
            <a:pPr>
              <a:spcBef>
                <a:spcPts val="600"/>
              </a:spcBef>
              <a:buFontTx/>
              <a:buNone/>
            </a:pPr>
            <a:endParaRPr lang="ru-RU" altLang="ru-RU" sz="1800" b="1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Ежемесячно (до 3-х лет)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Ограничения по МАХ сумме - нет</a:t>
            </a:r>
            <a:r>
              <a:rPr lang="ru-RU" altLang="ru-RU" sz="180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6151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03" name="Group 55"/>
          <p:cNvGraphicFramePr>
            <a:graphicFrameLocks noGrp="1"/>
          </p:cNvGraphicFramePr>
          <p:nvPr/>
        </p:nvGraphicFramePr>
        <p:xfrm>
          <a:off x="357188" y="1143000"/>
          <a:ext cx="8478837" cy="5278438"/>
        </p:xfrm>
        <a:graphic>
          <a:graphicData uri="http://schemas.openxmlformats.org/drawingml/2006/table">
            <a:tbl>
              <a:tblPr/>
              <a:tblGrid>
                <a:gridCol w="1423546"/>
                <a:gridCol w="7055291"/>
              </a:tblGrid>
              <a:tr h="482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Получатель</a:t>
                      </a:r>
                    </a:p>
                  </a:txBody>
                  <a:tcPr marL="91436" marR="91436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Отбор</a:t>
                      </a:r>
                    </a:p>
                  </a:txBody>
                  <a:tcPr marL="91436" marR="91436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76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Условия</a:t>
                      </a:r>
                    </a:p>
                  </a:txBody>
                  <a:tcPr marL="91436" marR="91436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Предмет лизинга определен: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для целей предпринимательской деятельности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342900" indent="-342900" algn="l">
                        <a:spcBef>
                          <a:spcPct val="2000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оборудование, устройства, механизмы, агрегаты и т.д.</a:t>
                      </a:r>
                      <a:br>
                        <a:rPr lang="ru-RU" sz="16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+ станки</a:t>
                      </a:r>
                    </a:p>
                    <a:p>
                      <a:pPr marL="342900" indent="-342900" algn="l">
                        <a:spcBef>
                          <a:spcPct val="2000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универсальные мобильные платформы + мобильные центры поддержки предпринимательства</a:t>
                      </a:r>
                    </a:p>
                    <a:p>
                      <a:pPr marL="285750" indent="-285750" algn="l">
                        <a:spcBef>
                          <a:spcPct val="2000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 нестационарные объекты для ведения </a:t>
                      </a:r>
                      <a:br>
                        <a:rPr lang="ru-RU" sz="16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предпринимательской  деятельности</a:t>
                      </a:r>
                    </a:p>
                    <a:p>
                      <a:pPr marL="285750" indent="-285750" algn="l">
                        <a:spcBef>
                          <a:spcPct val="2000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 модульные объекты для ведения предпринимательской</a:t>
                      </a:r>
                      <a:br>
                        <a:rPr lang="ru-RU" sz="16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 деятельности</a:t>
                      </a:r>
                    </a:p>
                    <a:p>
                      <a:pPr marL="342900" indent="-342900" algn="l">
                        <a:spcBef>
                          <a:spcPct val="2000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транспортные средства (за исключением легковых авто)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Обязательно выкуп предмета лизинга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 года нельзя отчуждать)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1 договор не ранее 01.01.2013</a:t>
                      </a:r>
                    </a:p>
                  </a:txBody>
                  <a:tcPr marL="91436" marR="91436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647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Выплаты</a:t>
                      </a:r>
                    </a:p>
                  </a:txBody>
                  <a:tcPr marL="91436" marR="91436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Аванс – единовременно до 100 % от 1 взноса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Платежи – нет периодичности</a:t>
                      </a:r>
                    </a:p>
                  </a:txBody>
                  <a:tcPr marL="91436" marR="91436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8057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Договор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Да, 3 года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7187" name="AutoShape 2"/>
          <p:cNvSpPr>
            <a:spLocks noChangeArrowheads="1"/>
          </p:cNvSpPr>
          <p:nvPr/>
        </p:nvSpPr>
        <p:spPr bwMode="auto">
          <a:xfrm>
            <a:off x="1619250" y="184150"/>
            <a:ext cx="6840538" cy="5175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Субсидия на лизинг</a:t>
            </a:r>
          </a:p>
        </p:txBody>
      </p:sp>
      <p:pic>
        <p:nvPicPr>
          <p:cNvPr id="7188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ChangeArrowheads="1"/>
          </p:cNvSpPr>
          <p:nvPr/>
        </p:nvSpPr>
        <p:spPr bwMode="auto">
          <a:xfrm>
            <a:off x="457200" y="26670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719138" y="1295400"/>
            <a:ext cx="7929562" cy="6858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Субсидия на уплату %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по инвестиционным кредитам </a:t>
            </a:r>
          </a:p>
        </p:txBody>
      </p:sp>
      <p:graphicFrame>
        <p:nvGraphicFramePr>
          <p:cNvPr id="12356" name="Group 68"/>
          <p:cNvGraphicFramePr>
            <a:graphicFrameLocks noGrp="1"/>
          </p:cNvGraphicFramePr>
          <p:nvPr>
            <p:ph sz="half" idx="2"/>
          </p:nvPr>
        </p:nvGraphicFramePr>
        <p:xfrm>
          <a:off x="714375" y="2286000"/>
          <a:ext cx="7924800" cy="3587801"/>
        </p:xfrm>
        <a:graphic>
          <a:graphicData uri="http://schemas.openxmlformats.org/drawingml/2006/table">
            <a:tbl>
              <a:tblPr/>
              <a:tblGrid>
                <a:gridCol w="2587625"/>
                <a:gridCol w="5337175"/>
              </a:tblGrid>
              <a:tr h="1030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что?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Кредиты от 3 млн. рублей на: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Строительство (реконструкция) зданий, строений, сооружений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Приобретение оборудования</a:t>
                      </a: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6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сумма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2/3 ставки рефинансирования ЦБ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более 10 млн. руб. </a:t>
                      </a: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75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Получатель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Численность 30 и более человек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Отбор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690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Условия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1 договор (заключен не ранее 01.01.2012)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Оставшийся срок погашения по кредиту более 1 года</a:t>
                      </a: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76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Целевое использование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Контроль осуществляет банк</a:t>
                      </a: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54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Выплаты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 периодичности</a:t>
                      </a: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8219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00063" y="1073150"/>
            <a:ext cx="8286750" cy="6096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Грант начинающему предпринимателю и субсидия на франшизу </a:t>
            </a:r>
          </a:p>
        </p:txBody>
      </p:sp>
      <p:graphicFrame>
        <p:nvGraphicFramePr>
          <p:cNvPr id="26663" name="Group 39"/>
          <p:cNvGraphicFramePr>
            <a:graphicFrameLocks noGrp="1"/>
          </p:cNvGraphicFramePr>
          <p:nvPr>
            <p:ph/>
          </p:nvPr>
        </p:nvGraphicFramePr>
        <p:xfrm>
          <a:off x="500063" y="1857375"/>
          <a:ext cx="8382000" cy="4032250"/>
        </p:xfrm>
        <a:graphic>
          <a:graphicData uri="http://schemas.openxmlformats.org/drawingml/2006/table">
            <a:tbl>
              <a:tblPr/>
              <a:tblGrid>
                <a:gridCol w="2736850"/>
                <a:gridCol w="5645150"/>
              </a:tblGrid>
              <a:tr h="425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 основе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Проект (бизнес-план)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47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сумма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 тыс.руб. (до 85 % расходов по бизнес-плану)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79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Вложение собственных средств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менее 15 % расходов по бизнес-плану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030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Перечень расходов, подлежащих субсидированию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регистрация и начало предпринимательской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приобретение оборудования (коммерческая концессия)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передача прав на франшизу (перечень франшиз свободный)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07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Получатели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Отбор, установлены приоритетные группы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Действуют менее 1 года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Обучение основам предпринимательства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(не менее 6 часов)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76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Целевое использование</a:t>
                      </a:r>
                    </a:p>
                  </a:txBody>
                  <a:tcPr marL="91436" marR="91436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Осуществление предпринимательской деятельности в соответствии с бизнес-планом</a:t>
                      </a:r>
                    </a:p>
                  </a:txBody>
                  <a:tcPr marL="91436" marR="91436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9242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214313" y="1125538"/>
            <a:ext cx="8715375" cy="582612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Субсидия на создание и развитие Центров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времяпрепровождения детей</a:t>
            </a:r>
          </a:p>
        </p:txBody>
      </p:sp>
      <p:graphicFrame>
        <p:nvGraphicFramePr>
          <p:cNvPr id="14378" name="Group 42"/>
          <p:cNvGraphicFramePr>
            <a:graphicFrameLocks noGrp="1"/>
          </p:cNvGraphicFramePr>
          <p:nvPr>
            <p:ph/>
          </p:nvPr>
        </p:nvGraphicFramePr>
        <p:xfrm>
          <a:off x="250825" y="1874838"/>
          <a:ext cx="8658225" cy="4589462"/>
        </p:xfrm>
        <a:graphic>
          <a:graphicData uri="http://schemas.openxmlformats.org/drawingml/2006/table">
            <a:tbl>
              <a:tblPr/>
              <a:tblGrid>
                <a:gridCol w="2827042"/>
                <a:gridCol w="5831183"/>
              </a:tblGrid>
              <a:tr h="627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 основе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Проект по созданию или развитию (бизнес-план)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Произведенные расходы не ранее 01.01.2012 г.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5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сумма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млн. руб. (до 85% расходов по бизнес-плану)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79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Вложение собственных средств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менее 15 % расходов по бизнес-плану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020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Перечень расходов, подлежащих субсидированию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аренда  и(или) выкуп помещения;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ремонт (реконструкция) помещения;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приобретение оборудования, мебели, материалов, инвентаря, коммунальных услуг, услуг электроснабжения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40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Получатель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Отбор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463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Выплаты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Траншами: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5 % (после заключение соглашения и оплаты 15 % расходов),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45 % (после подтверждения основных расходов)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50 % (после подтверждения начала деятельности (по установленной форме) и предоставления заключений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СанПин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Пожнадзора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при осуществлении деятельности по лицензии)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10266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500063" y="1262063"/>
            <a:ext cx="8429625" cy="582612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panose="020B0604020202020204" pitchFamily="34" charset="0"/>
              </a:rPr>
              <a:t>Субсидия на приобретение оборудования</a:t>
            </a:r>
          </a:p>
        </p:txBody>
      </p:sp>
      <p:graphicFrame>
        <p:nvGraphicFramePr>
          <p:cNvPr id="7" name="Group 68"/>
          <p:cNvGraphicFramePr>
            <a:graphicFrameLocks/>
          </p:cNvGraphicFramePr>
          <p:nvPr/>
        </p:nvGraphicFramePr>
        <p:xfrm>
          <a:off x="554038" y="2011363"/>
          <a:ext cx="8353425" cy="4727755"/>
        </p:xfrm>
        <a:graphic>
          <a:graphicData uri="http://schemas.openxmlformats.org/drawingml/2006/table">
            <a:tbl>
              <a:tblPr/>
              <a:tblGrid>
                <a:gridCol w="2727580"/>
                <a:gridCol w="5625845"/>
              </a:tblGrid>
              <a:tr h="1883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что?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Приобретение оборудования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 целях создания и(или) развития и(или) модернизации производства товаров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Оборудование: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физически не изношенное и морально не устаревшее, полнокомплектное и новое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Предмет договора: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оборудование, устройства, механизмы, транспортные средства (за исключением легковых автомобилей), станки, приборы, аппараты, агрегаты, установки, машины, средства и технологии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3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сумма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50 % понесенных затрат, но не более 10 млн. руб. 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816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Получатель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Численность работников 30 и более человек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Отбора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в приоритетных отраслях (смотрите Программы)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816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Условия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Только 1 договор (заключен не ранее 01.01.2013)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Нельзя отчуждать ранее срока амортизации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Бухгалтерские документы о постановке на баланс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1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Целевое использование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Осуществление предпринимательской деятельности не менее 3 лет с момента получения субсидии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54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Выплаты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Единовременно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11290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661F1BDDE80F744BC54663AE4C3C870" ma:contentTypeVersion="2" ma:contentTypeDescription="Создание документа." ma:contentTypeScope="" ma:versionID="a4a0d6eb6f00f175a7bac9ff9f5f699a">
  <xsd:schema xmlns:xsd="http://www.w3.org/2001/XMLSchema" xmlns:xs="http://www.w3.org/2001/XMLSchema" xmlns:p="http://schemas.microsoft.com/office/2006/metadata/properties" xmlns:ns2="9b7fb19d-c55f-4903-b922-2aa13a1a7bd6" targetNamespace="http://schemas.microsoft.com/office/2006/metadata/properties" ma:root="true" ma:fieldsID="fbb57a08a140e97a2c0b9c07027615d7" ns2:_="">
    <xsd:import namespace="9b7fb19d-c55f-4903-b922-2aa13a1a7bd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7fb19d-c55f-4903-b922-2aa13a1a7bd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816008-E244-41FF-BCD4-3F44E7A22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7fb19d-c55f-4903-b922-2aa13a1a7b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CD8C05-BE96-42E0-9CC2-7A22A23D5A66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0F1606E-E902-4598-B1FA-C6B49AD141C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0540F52-B09A-48FF-A02C-D254679FCE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2ECE3587-1CB9-4EBE-AB24-289BF9E858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(2)</Template>
  <TotalTime>756</TotalTime>
  <Words>1037</Words>
  <Application>Microsoft Office PowerPoint</Application>
  <PresentationFormat>Экран (4:3)</PresentationFormat>
  <Paragraphs>192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(2)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Ситникова Мария Владимировна</dc:creator>
  <cp:lastModifiedBy>Serg</cp:lastModifiedBy>
  <cp:revision>297</cp:revision>
  <cp:lastPrinted>2013-04-05T06:53:53Z</cp:lastPrinted>
  <dcterms:created xsi:type="dcterms:W3CDTF">2013-04-05T04:14:00Z</dcterms:created>
  <dcterms:modified xsi:type="dcterms:W3CDTF">2014-04-07T09:46:27Z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CRMMPT-2-453</vt:lpwstr>
  </property>
  <property fmtid="{D5CDD505-2E9C-101B-9397-08002B2CF9AE}" pid="3" name="_dlc_DocIdItemGuid">
    <vt:lpwstr>019f4a06-f166-4205-a1cd-eb546cf06cb6</vt:lpwstr>
  </property>
  <property fmtid="{D5CDD505-2E9C-101B-9397-08002B2CF9AE}" pid="4" name="_dlc_DocIdUrl">
    <vt:lpwstr>https://smb-perm.ru/_layouts/15/DocIdRedir.aspx?ID=CRMMPT-2-453, CRMMPT-2-453</vt:lpwstr>
  </property>
</Properties>
</file>