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60" r:id="rId3"/>
    <p:sldId id="324" r:id="rId4"/>
    <p:sldId id="268" r:id="rId5"/>
    <p:sldId id="321" r:id="rId6"/>
    <p:sldId id="322" r:id="rId7"/>
    <p:sldId id="323" r:id="rId8"/>
    <p:sldId id="325" r:id="rId9"/>
    <p:sldId id="334" r:id="rId10"/>
    <p:sldId id="335" r:id="rId11"/>
    <p:sldId id="336" r:id="rId12"/>
    <p:sldId id="286" r:id="rId13"/>
    <p:sldId id="290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AAC"/>
    <a:srgbClr val="860000"/>
    <a:srgbClr val="99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8549" autoAdjust="0"/>
  </p:normalViewPr>
  <p:slideViewPr>
    <p:cSldViewPr snapToGrid="0">
      <p:cViewPr varScale="1">
        <p:scale>
          <a:sx n="103" d="100"/>
          <a:sy n="103" d="100"/>
        </p:scale>
        <p:origin x="15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9A29B-B839-403D-870D-378C063B27F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3EBE2-E43E-4F09-A665-09EE77EE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112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7C19A-8FD8-4137-854F-7C76DAAE153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3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0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68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45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95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327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31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15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07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69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31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18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50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37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58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20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3A15E-3535-49B9-BD16-CAD2DD7B57E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DD343-8324-4E8D-8361-4BE392026CC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15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981200"/>
            <a:ext cx="10972800" cy="3886200"/>
          </a:xfrm>
        </p:spPr>
        <p:txBody>
          <a:bodyPr rtlCol="0"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8B1C-87AD-4D21-94D7-6EE2FF12543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20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3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5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7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5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2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3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3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56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5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lexa\Совет Глав и МО, совещания, выездные, лекции\1подложка для слайд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68676"/>
            <a:ext cx="9144000" cy="65872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09800" y="609601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Октябрьского городского округа </a:t>
            </a:r>
          </a:p>
          <a:p>
            <a:pPr algn="ctr"/>
            <a:r>
              <a:rPr lang="ru-RU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2022 год и на </a:t>
            </a:r>
          </a:p>
          <a:p>
            <a:pPr algn="ctr"/>
            <a:r>
              <a:rPr lang="ru-RU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плановый период 2023 и 2024 годов</a:t>
            </a:r>
          </a:p>
        </p:txBody>
      </p:sp>
    </p:spTree>
    <p:extLst>
      <p:ext uri="{BB962C8B-B14F-4D97-AF65-F5344CB8AC3E}">
        <p14:creationId xmlns:p14="http://schemas.microsoft.com/office/powerpoint/2010/main" val="658715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4493"/>
            <a:ext cx="10972800" cy="751905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Дорожный фонд Октябрьского городского округа на 2022 год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8171" y="992038"/>
            <a:ext cx="1763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5000" y="3467823"/>
            <a:ext cx="1534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7130" y="1642697"/>
            <a:ext cx="217420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Акцизы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20,8 млн.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25405" y="1649817"/>
            <a:ext cx="217420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29,9 млн.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8171" y="1651493"/>
            <a:ext cx="217420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18,7 млн.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53552" y="1642697"/>
            <a:ext cx="217420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66,1 млн. руб.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7130" y="4631541"/>
            <a:ext cx="1866182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автомобильных дорог общего пользования местного значения Октябрьского городского округа     62,1 млн. руб.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2706" y="3869406"/>
            <a:ext cx="1866182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Проектирование, строительство (реконструкция), капитальный ремонт и ремонт автомобильных дорог общего пользования местного значения, находящихся на территории Пермского края         73,5 млн. руб.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35000" y="3991043"/>
            <a:ext cx="163653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автомобильной дороги «Октябрьский –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Леун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трелка вправо с вырезом 28"/>
          <p:cNvSpPr/>
          <p:nvPr/>
        </p:nvSpPr>
        <p:spPr>
          <a:xfrm rot="5400000">
            <a:off x="5293040" y="-13922"/>
            <a:ext cx="793629" cy="6169860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4101497" y="4291008"/>
            <a:ext cx="793629" cy="2306779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6885474" y="3781413"/>
            <a:ext cx="4884569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моста через реку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Ирень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ул. Заречная до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Иренская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-Арий;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автомобильной дороги "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Самарово-Уразметьево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автомобильной дороги «Казаки-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Биктулка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56966" y="1649817"/>
            <a:ext cx="217420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источники поступления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 млн. руб.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877CFE-F76E-4C92-A84F-3AE520846910}"/>
              </a:ext>
            </a:extLst>
          </p:cNvPr>
          <p:cNvSpPr txBox="1"/>
          <p:nvPr/>
        </p:nvSpPr>
        <p:spPr>
          <a:xfrm>
            <a:off x="4597265" y="2839906"/>
            <a:ext cx="2596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135,6 млн. руб.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67735" y="5068337"/>
            <a:ext cx="163653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автомобильной дороги "Октябрьский -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Откормсовхоз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км 002+055 - км 002+500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7C41B2-D09B-4238-BB45-2AD897AC616E}"/>
              </a:ext>
            </a:extLst>
          </p:cNvPr>
          <p:cNvSpPr txBox="1"/>
          <p:nvPr/>
        </p:nvSpPr>
        <p:spPr>
          <a:xfrm>
            <a:off x="6885474" y="4900344"/>
            <a:ext cx="486796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автомобильных дорог по ул.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Деткина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д. 8 до д. 27, ул. Молодежная от автомобильной дороги "Вознесеновка-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Тюинск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до д. 6, ул. Садовая от д. 2 до д. 12 и от д. 11а до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д. 15 в с.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Тюинск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CEA557-6D78-4623-9222-2CC3F29CAEAB}"/>
              </a:ext>
            </a:extLst>
          </p:cNvPr>
          <p:cNvSpPr txBox="1"/>
          <p:nvPr/>
        </p:nvSpPr>
        <p:spPr>
          <a:xfrm>
            <a:off x="6885474" y="5834609"/>
            <a:ext cx="488456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автомобильной дороги по ул. Мира от ул. Советская до д. 29А в п. Сарс;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автомобильной дороги по ул. Коммунистическая от ул. 18 годовщины Октября до ул. Новая в п. Октябрьский</a:t>
            </a:r>
          </a:p>
        </p:txBody>
      </p:sp>
    </p:spTree>
    <p:extLst>
      <p:ext uri="{BB962C8B-B14F-4D97-AF65-F5344CB8AC3E}">
        <p14:creationId xmlns:p14="http://schemas.microsoft.com/office/powerpoint/2010/main" val="2017774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611" y="85479"/>
            <a:ext cx="10972800" cy="862783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бюджетных ассигнований на осуществление бюджетных инвестиций, подлежащих финансированию в 2022-2024г.г.</a:t>
            </a:r>
          </a:p>
        </p:txBody>
      </p:sp>
      <p:graphicFrame>
        <p:nvGraphicFramePr>
          <p:cNvPr id="20515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332783"/>
              </p:ext>
            </p:extLst>
          </p:nvPr>
        </p:nvGraphicFramePr>
        <p:xfrm>
          <a:off x="596253" y="1105994"/>
          <a:ext cx="11142560" cy="5549468"/>
        </p:xfrm>
        <a:graphic>
          <a:graphicData uri="http://schemas.openxmlformats.org/drawingml/2006/table">
            <a:tbl>
              <a:tblPr/>
              <a:tblGrid>
                <a:gridCol w="6985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605">
                  <a:extLst>
                    <a:ext uri="{9D8B030D-6E8A-4147-A177-3AD203B41FA5}">
                      <a16:colId xmlns:a16="http://schemas.microsoft.com/office/drawing/2014/main" val="3060741228"/>
                    </a:ext>
                  </a:extLst>
                </a:gridCol>
                <a:gridCol w="1385605">
                  <a:extLst>
                    <a:ext uri="{9D8B030D-6E8A-4147-A177-3AD203B41FA5}">
                      <a16:colId xmlns:a16="http://schemas.microsoft.com/office/drawing/2014/main" val="3202786423"/>
                    </a:ext>
                  </a:extLst>
                </a:gridCol>
              </a:tblGrid>
              <a:tr h="559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объектов</a:t>
                      </a:r>
                    </a:p>
                  </a:txBody>
                  <a:tcPr marL="121920" marR="121920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млн. руб.</a:t>
                      </a:r>
                    </a:p>
                  </a:txBody>
                  <a:tcPr marL="121920" marR="121920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21920" marR="121920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21920" marR="121920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0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Разработка ПСД по строительству (реконструкции) объектов питьевого водоснабжения (д. Алмаз, п. Зуевский, с. </a:t>
                      </a:r>
                      <a:r>
                        <a:rPr lang="ru-RU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Басино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с. Богородск, Р-Сарс, </a:t>
                      </a:r>
                      <a:r>
                        <a:rPr lang="ru-RU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Енапаево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8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Разработка и подготовка ПСД по строительству очистных сооружений в с. Снежное Октябрьского городского округа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4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Строительство и реконструкция объектов питьевого водоснабжения в пос. Щучье Озеро Октябрьского района Пермского края на 2021-2022 годы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037502"/>
                  </a:ext>
                </a:extLst>
              </a:tr>
              <a:tr h="9703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Строительство газопровода по ул. Советская, Советская Набережная, Куйбышева, Кирова, Максима Горького, пер. Максима Горького, ул. Восточная, Некрасова, Малышева в п. Октябрьский"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Обеспечение устойчивого сокращения непригодного для проживания жилого фонда (переселение)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86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 Строительство и приобретение жилых помещений для детей-сирот и детей, оставшихся без попечения родителей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23995"/>
                  </a:ext>
                </a:extLst>
              </a:tr>
              <a:tr h="5038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7. Приобретение жилых помещений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33428"/>
                  </a:ext>
                </a:extLst>
              </a:tr>
              <a:tr h="324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ИТОГО: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925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10711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5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5579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274638"/>
            <a:ext cx="10972800" cy="87058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скорректированных доходов на 2022-2024 годы по решению рабочей группы,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3D68A68-5F67-4D2A-AD8C-3B8704C14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337905"/>
              </p:ext>
            </p:extLst>
          </p:nvPr>
        </p:nvGraphicFramePr>
        <p:xfrm>
          <a:off x="2074930" y="1432604"/>
          <a:ext cx="8247225" cy="4552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404">
                  <a:extLst>
                    <a:ext uri="{9D8B030D-6E8A-4147-A177-3AD203B41FA5}">
                      <a16:colId xmlns:a16="http://schemas.microsoft.com/office/drawing/2014/main" val="2445095271"/>
                    </a:ext>
                  </a:extLst>
                </a:gridCol>
                <a:gridCol w="2057607">
                  <a:extLst>
                    <a:ext uri="{9D8B030D-6E8A-4147-A177-3AD203B41FA5}">
                      <a16:colId xmlns:a16="http://schemas.microsoft.com/office/drawing/2014/main" val="1885457139"/>
                    </a:ext>
                  </a:extLst>
                </a:gridCol>
                <a:gridCol w="2057607">
                  <a:extLst>
                    <a:ext uri="{9D8B030D-6E8A-4147-A177-3AD203B41FA5}">
                      <a16:colId xmlns:a16="http://schemas.microsoft.com/office/drawing/2014/main" val="3510914202"/>
                    </a:ext>
                  </a:extLst>
                </a:gridCol>
                <a:gridCol w="2057607">
                  <a:extLst>
                    <a:ext uri="{9D8B030D-6E8A-4147-A177-3AD203B41FA5}">
                      <a16:colId xmlns:a16="http://schemas.microsoft.com/office/drawing/2014/main" val="2679487051"/>
                    </a:ext>
                  </a:extLst>
                </a:gridCol>
              </a:tblGrid>
              <a:tr h="481348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219950"/>
                  </a:ext>
                </a:extLst>
              </a:tr>
              <a:tr h="481348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086073"/>
                  </a:ext>
                </a:extLst>
              </a:tr>
              <a:tr h="652003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562299"/>
                  </a:ext>
                </a:extLst>
              </a:tr>
              <a:tr h="154295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выполнение государственных полномочий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2 812,2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2 812,1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406193"/>
                  </a:ext>
                </a:extLst>
              </a:tr>
              <a:tr h="75516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-20 774,4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-6 704,8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-988,2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885228"/>
                  </a:ext>
                </a:extLst>
              </a:tr>
              <a:tr h="481348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-20 073,4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-3 893,5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1 823,9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502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69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55172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ОКТЯБРЬСКОГО ГОРОДСКОГО ОКРУГА НА 2022 -2024 ГОДЫ.,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3521" name="Group 209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784248242"/>
              </p:ext>
            </p:extLst>
          </p:nvPr>
        </p:nvGraphicFramePr>
        <p:xfrm>
          <a:off x="1313894" y="1310472"/>
          <a:ext cx="9072980" cy="5242703"/>
        </p:xfrm>
        <a:graphic>
          <a:graphicData uri="http://schemas.openxmlformats.org/drawingml/2006/table">
            <a:tbl>
              <a:tblPr/>
              <a:tblGrid>
                <a:gridCol w="1539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5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08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19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648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чтение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2022г.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 2 чтение)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 2 чтение)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2024г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 2 чтение)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6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1 218,9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1 245,1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1 050,9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30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1 249,7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1 229,6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1 245,1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1 050,9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Дефицит(-)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-9,6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-10,7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-10,7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7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59358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 БЮДЖЕТА ОКТЯБРЬСКОГО ГОРОДСКОГО ОКРУГА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2022-2024 ГОДЫ.</a:t>
            </a:r>
          </a:p>
        </p:txBody>
      </p:sp>
      <p:graphicFrame>
        <p:nvGraphicFramePr>
          <p:cNvPr id="14427" name="Group 9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53399"/>
              </p:ext>
            </p:extLst>
          </p:nvPr>
        </p:nvGraphicFramePr>
        <p:xfrm>
          <a:off x="1703388" y="1652595"/>
          <a:ext cx="8940938" cy="3328505"/>
        </p:xfrm>
        <a:graphic>
          <a:graphicData uri="http://schemas.openxmlformats.org/drawingml/2006/table">
            <a:tbl>
              <a:tblPr/>
              <a:tblGrid>
                <a:gridCol w="3337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2054">
                  <a:extLst>
                    <a:ext uri="{9D8B030D-6E8A-4147-A177-3AD203B41FA5}">
                      <a16:colId xmlns:a16="http://schemas.microsoft.com/office/drawing/2014/main" val="2890714853"/>
                    </a:ext>
                  </a:extLst>
                </a:gridCol>
                <a:gridCol w="1020932">
                  <a:extLst>
                    <a:ext uri="{9D8B030D-6E8A-4147-A177-3AD203B41FA5}">
                      <a16:colId xmlns:a16="http://schemas.microsoft.com/office/drawing/2014/main" val="3886692048"/>
                    </a:ext>
                  </a:extLst>
                </a:gridCol>
              </a:tblGrid>
              <a:tr h="792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доходов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2021 год утвержденный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млн.руб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2022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(Проект 2 чтение),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млн.руб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Прирост 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Снижение,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млн.руб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2023 год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2024 год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 НДФЛ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2.Акцизы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 Налоги на имущество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45,6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 Доходы от использования имущества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5.Прочие налоговые и неналоговые доходы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ИТОГО: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215,8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18,3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219,5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228,3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8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130171"/>
            <a:ext cx="10972800" cy="876314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ОКТЯБРЬСКОГО ГОРОДСКОГО ОКРУГА НА 2022 ГОД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498" name="Group 9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458868"/>
              </p:ext>
            </p:extLst>
          </p:nvPr>
        </p:nvGraphicFramePr>
        <p:xfrm>
          <a:off x="461639" y="1310056"/>
          <a:ext cx="11268722" cy="5055967"/>
        </p:xfrm>
        <a:graphic>
          <a:graphicData uri="http://schemas.openxmlformats.org/drawingml/2006/table">
            <a:tbl>
              <a:tblPr/>
              <a:tblGrid>
                <a:gridCol w="5457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0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70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(утвержденный бюджет), млн. руб.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 чтение),млн. руб.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 %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91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Общегосударственные вопросы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92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Национальная безопасность и правоохранительная деятельность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27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Национальная экономика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161,8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151,3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Жилищно-коммунальное хозяйство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113,3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180,7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Охрана окружающей среды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Образование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507,0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Культура, кинематография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Социальная политика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Физическая культура и спорт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Средства массовой информации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1 118,6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1 229,6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273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349" y="246807"/>
            <a:ext cx="11151302" cy="91417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муниципальным проектам в рамках региональных проектов на 2022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247448"/>
              </p:ext>
            </p:extLst>
          </p:nvPr>
        </p:nvGraphicFramePr>
        <p:xfrm>
          <a:off x="390617" y="1524966"/>
          <a:ext cx="11629886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6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93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расходования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(25%)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краевого бюджета (75%)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МКОУ «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Ишимовская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основная общеобразовательная школа, оснащение оборудованием и инвентарем, устройство прогулочных площадок»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системы отопления МБОУ "Октябрьская СОШ № 1" (замена системы отопления, включая приборы), по адресу: Пермский край, Октябрьский район, п. Октябрьский, ул. Школьная,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1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водопроводных сетей в с.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Басино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(часть ул. Советская и ул. Коммунистическая), п. Зуевский (часть ул. Ленина)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Нераспределенные средства (с учетом фактических затрат, понесенных в 2021 году на разработку ПСД)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814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08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3289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развития преобразованных муниципальных образований на 2022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1733" y="1291617"/>
          <a:ext cx="11548533" cy="4850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2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657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бюджета Пермского края 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Благоустройство (устройство </a:t>
                      </a: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тротуаров ул. </a:t>
                      </a:r>
                      <a:r>
                        <a:rPr lang="ru-RU" sz="1600" b="0" i="0" baseline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К.Маркса</a:t>
                      </a: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Калинина, Северная, больничный пер. в п. Окт.)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2,6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2,7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05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Строительство распределительного газопровода низкого давления по ул. Советская, Советская Набережная, Куйбышева, ….. в п. Октябрьский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17,5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17,5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Ремонты водопроводов (с. Бог-к, с.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Тюинск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п. Окт.), канализации  (ул. 8 Марта п.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Окт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8,4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8,4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Общее образование (ремонт  Богородской СОШ, коррекционной школы)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Дошкольное образование (Богородская СОШ)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0,4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Культура (в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т.ч.субсидия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2021 г.): крыша ГДК, ремонт М-Сарс ДК,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Седяш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ДК,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Леун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ДК,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Тляково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ДК,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Тюинск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ДК)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46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Текущий ремонт поста пожарной охраны в с.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Леун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МКУ "Аварийно-спасательное формирование Октябрьского городского округа Пермского края"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2067942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Приобретение автомобиля для сферы жилищно-коммунального хозяйства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60697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954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07803"/>
            <a:ext cx="10972800" cy="6486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материально-технической базы домов культуры, 2022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171684"/>
              </p:ext>
            </p:extLst>
          </p:nvPr>
        </p:nvGraphicFramePr>
        <p:xfrm>
          <a:off x="485313" y="1691113"/>
          <a:ext cx="11398927" cy="2229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2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228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35%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бюджета Пермского края 65%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7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Текущий ремонт здания МБУ «Культурно-досуговый центр» структурное подразделение Октябрьский дом культуры (отопление, окна)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895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64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спортивных площадок, 2022 год, тыс.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991980"/>
              </p:ext>
            </p:extLst>
          </p:nvPr>
        </p:nvGraphicFramePr>
        <p:xfrm>
          <a:off x="296779" y="1877544"/>
          <a:ext cx="11598441" cy="263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064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25%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бюджета Пермского края 75%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1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Крытая спортивная площадка МБОУ "Октябрьская средняя общеобразовательная школа №1", Пермский край, Октябрьский район,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р.п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Октябрьский, ул. Школьная, 13 (текущий ремонт)</a:t>
                      </a:r>
                      <a:endParaRPr lang="ru-RU" sz="14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1,4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4,2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Открытая спортивная площадка МКОУ "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Енапаевская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СОШ", Пермский край, Октябрьский район, с.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Енапаево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ул. Советская, 91</a:t>
                      </a:r>
                      <a:endParaRPr lang="ru-RU" sz="14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3,0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229207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4978</TotalTime>
  <Words>1307</Words>
  <Application>Microsoft Office PowerPoint</Application>
  <PresentationFormat>Широкоэкранный</PresentationFormat>
  <Paragraphs>316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 2</vt:lpstr>
      <vt:lpstr>1_Тема Office</vt:lpstr>
      <vt:lpstr>1_Office Theme</vt:lpstr>
      <vt:lpstr>Презентация PowerPoint</vt:lpstr>
      <vt:lpstr>Источники скорректированных доходов на 2022-2024 годы по решению рабочей группы, тыс.руб.</vt:lpstr>
      <vt:lpstr>ОСНОВНЫЕ ХАРАКТЕРИСТИКИ БЮДЖЕТА ОКТЯБРЬСКОГО ГОРОДСКОГО ОКРУГА НА 2022 -2024 ГОДЫ., млн.руб.</vt:lpstr>
      <vt:lpstr>СОБСТВЕННЫЕ ДОХОДЫ БЮДЖЕТА ОКТЯБРЬСКОГО ГОРОДСКОГО ОКРУГА  НА 2022-2024 ГОДЫ.</vt:lpstr>
      <vt:lpstr>СТРУКТУРА РАСХОДОВ БЮДЖЕТА ОКТЯБРЬСКОГО ГОРОДСКОГО ОКРУГА НА 2022 ГОД</vt:lpstr>
      <vt:lpstr>Расходы по муниципальным проектам в рамках региональных проектов на 2022 год, млн. руб.</vt:lpstr>
      <vt:lpstr>Реализация программы развития преобразованных муниципальных образований на 2022 год, млн. руб.</vt:lpstr>
      <vt:lpstr>Укрепление материально-технической базы домов культуры, 2022 год, млн. руб.</vt:lpstr>
      <vt:lpstr>Устройство спортивных площадок, 2022 год, тыс. руб.</vt:lpstr>
      <vt:lpstr>Дорожный фонд Октябрьского городского округа на 2022 год </vt:lpstr>
      <vt:lpstr>Объем бюджетных ассигнований на осуществление бюджетных инвестиций, подлежащих финансированию в 2022-2024г.г.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Винокурова Т.Г.</dc:creator>
  <cp:lastModifiedBy>Винокурова ТГ</cp:lastModifiedBy>
  <cp:revision>226</cp:revision>
  <cp:lastPrinted>2021-12-07T06:15:27Z</cp:lastPrinted>
  <dcterms:created xsi:type="dcterms:W3CDTF">2013-10-22T09:51:41Z</dcterms:created>
  <dcterms:modified xsi:type="dcterms:W3CDTF">2021-12-07T06:15:52Z</dcterms:modified>
</cp:coreProperties>
</file>