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0" r:id="rId3"/>
    <p:sldId id="324" r:id="rId4"/>
    <p:sldId id="320" r:id="rId5"/>
    <p:sldId id="268" r:id="rId6"/>
    <p:sldId id="321" r:id="rId7"/>
    <p:sldId id="322" r:id="rId8"/>
    <p:sldId id="337" r:id="rId9"/>
    <p:sldId id="338" r:id="rId10"/>
    <p:sldId id="339" r:id="rId11"/>
    <p:sldId id="340" r:id="rId12"/>
    <p:sldId id="341" r:id="rId13"/>
    <p:sldId id="336" r:id="rId14"/>
    <p:sldId id="290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AAC"/>
    <a:srgbClr val="8600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8549" autoAdjust="0"/>
  </p:normalViewPr>
  <p:slideViewPr>
    <p:cSldViewPr snapToGrid="0">
      <p:cViewPr varScale="1">
        <p:scale>
          <a:sx n="103" d="100"/>
          <a:sy n="103" d="100"/>
        </p:scale>
        <p:origin x="15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A29B-B839-403D-870D-378C063B27F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EBE2-E43E-4F09-A665-09EE77EE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3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A15E-3535-49B9-BD16-CAD2DD7B57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D343-8324-4E8D-8361-4BE3920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B1C-87AD-4D21-94D7-6EE2FF12543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exa\Совет Глав и МО, совещания, выездные, лекции\1подложка для слайд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8676"/>
            <a:ext cx="9144000" cy="658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9601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Октябрьского городского округа </a:t>
            </a:r>
          </a:p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2023 год и на </a:t>
            </a:r>
          </a:p>
          <a:p>
            <a:pPr algn="ctr"/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2024 и 2025 годов</a:t>
            </a:r>
          </a:p>
        </p:txBody>
      </p:sp>
    </p:spTree>
    <p:extLst>
      <p:ext uri="{BB962C8B-B14F-4D97-AF65-F5344CB8AC3E}">
        <p14:creationId xmlns:p14="http://schemas.microsoft.com/office/powerpoint/2010/main" val="6587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493"/>
            <a:ext cx="10972800" cy="7519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городского округа на 2023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8171" y="992038"/>
            <a:ext cx="176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5000" y="3467823"/>
            <a:ext cx="153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30" y="1642697"/>
            <a:ext cx="288866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25,2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8255" y="1651493"/>
            <a:ext cx="29534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47,0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04272" y="1642697"/>
            <a:ext cx="272348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23,9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130" y="3868148"/>
            <a:ext cx="1866182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Октябрьского городского округа (в том числе: установка дорожных знаков и недостающих светофорных объектов, восстановление ровности проезжей части, паспортизация дорог) - 69,1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40553" y="3869406"/>
            <a:ext cx="1744451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общего пользования местного значения с участием средств краевого бюджета и ремонт дорог за счет средств местного бюджета – 27,0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82661" y="4228622"/>
            <a:ext cx="29876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в  п. Октябрьский: ул. Радужная; ул. Ленина от ул. Дорожников до ул. Солнечная; ул. Солнечная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5293040" y="-13922"/>
            <a:ext cx="793629" cy="6169860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587019" y="4228622"/>
            <a:ext cx="793629" cy="2306779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8886703" y="4291974"/>
            <a:ext cx="284446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Р.Сарс-Тляково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км 004+970 - км 007+470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56966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источники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4597265" y="2839906"/>
            <a:ext cx="259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96,1 млн. руб.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2662" y="5371116"/>
            <a:ext cx="298769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"Тюш-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Мосино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-Алтынное" км 021+535 - км 026+035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CEA557-6D78-4623-9222-2CC3F29CAEAB}"/>
              </a:ext>
            </a:extLst>
          </p:cNvPr>
          <p:cNvSpPr txBox="1"/>
          <p:nvPr/>
        </p:nvSpPr>
        <p:spPr>
          <a:xfrm>
            <a:off x="8886703" y="5121231"/>
            <a:ext cx="284446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участка автомобильной дороги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с.Богородск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Трудовая, протяженностью 0,350 км (местный бюджет, без софинансирования)</a:t>
            </a:r>
          </a:p>
        </p:txBody>
      </p:sp>
    </p:spTree>
    <p:extLst>
      <p:ext uri="{BB962C8B-B14F-4D97-AF65-F5344CB8AC3E}">
        <p14:creationId xmlns:p14="http://schemas.microsoft.com/office/powerpoint/2010/main" val="108926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2023 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</p:nvPr>
        </p:nvGraphicFramePr>
        <p:xfrm>
          <a:off x="776974" y="1310760"/>
          <a:ext cx="10972799" cy="5322647"/>
        </p:xfrm>
        <a:graphic>
          <a:graphicData uri="http://schemas.openxmlformats.org/drawingml/2006/table">
            <a:tbl>
              <a:tblPr/>
              <a:tblGrid>
                <a:gridCol w="961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(корректировка) проектно-сметной документации по строительству (реконструкции, модернизации) объектов питьевого водоснабжения (д. Алмаз, п. Зуевский, с. </a:t>
                      </a:r>
                      <a:r>
                        <a:rPr lang="ru-RU" sz="17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Богородск, с. </a:t>
                      </a:r>
                      <a:r>
                        <a:rPr lang="ru-RU" sz="17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Русский Сарс)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и подготовка проектно-сметной документации по строительству и реконструкции (модернизации) очистных сооружений (ИП «Разработка проектно-сметной документации по объекту «Строительство очистных сооружений в с. Снежное Октябрьского городского округа»)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Приобретение имущества в собственность Октябрьского городского округа (жилых помещений), в том числе в рамках реализации муниципальных программ, приоритетных муниципальных проектов в рамках приоритетных региональных проектов, инвестиционных проектов муниципальных образований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37502"/>
                  </a:ext>
                </a:extLst>
              </a:tr>
              <a:tr h="394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Обеспечение устойчивого сокращения непригодного для проживания жилого фонда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3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2024-2025гг.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</p:nvPr>
        </p:nvGraphicFramePr>
        <p:xfrm>
          <a:off x="620232" y="1802168"/>
          <a:ext cx="10951536" cy="4141698"/>
        </p:xfrm>
        <a:graphic>
          <a:graphicData uri="http://schemas.openxmlformats.org/drawingml/2006/table">
            <a:tbl>
              <a:tblPr/>
              <a:tblGrid>
                <a:gridCol w="858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828">
                  <a:extLst>
                    <a:ext uri="{9D8B030D-6E8A-4147-A177-3AD203B41FA5}">
                      <a16:colId xmlns:a16="http://schemas.microsoft.com/office/drawing/2014/main" val="2400961076"/>
                    </a:ext>
                  </a:extLst>
                </a:gridCol>
              </a:tblGrid>
              <a:tr h="663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2024г.,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3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Приобретение имущества в собственность Октябрьского городского округа (жилых помещений)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Обеспечение устойчивого сокращения непригодного для проживания жилого фонда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38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0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71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579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87058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скорректированных доходов на 2023-2025 годы по решению рабочей группы, тыс. руб.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D68A68-5F67-4D2A-AD8C-3B8704C14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49432"/>
              </p:ext>
            </p:extLst>
          </p:nvPr>
        </p:nvGraphicFramePr>
        <p:xfrm>
          <a:off x="1846556" y="1432604"/>
          <a:ext cx="8475601" cy="456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303">
                  <a:extLst>
                    <a:ext uri="{9D8B030D-6E8A-4147-A177-3AD203B41FA5}">
                      <a16:colId xmlns:a16="http://schemas.microsoft.com/office/drawing/2014/main" val="2445095271"/>
                    </a:ext>
                  </a:extLst>
                </a:gridCol>
                <a:gridCol w="2161766">
                  <a:extLst>
                    <a:ext uri="{9D8B030D-6E8A-4147-A177-3AD203B41FA5}">
                      <a16:colId xmlns:a16="http://schemas.microsoft.com/office/drawing/2014/main" val="1885457139"/>
                    </a:ext>
                  </a:extLst>
                </a:gridCol>
                <a:gridCol w="2161766">
                  <a:extLst>
                    <a:ext uri="{9D8B030D-6E8A-4147-A177-3AD203B41FA5}">
                      <a16:colId xmlns:a16="http://schemas.microsoft.com/office/drawing/2014/main" val="3510914202"/>
                    </a:ext>
                  </a:extLst>
                </a:gridCol>
                <a:gridCol w="2161766">
                  <a:extLst>
                    <a:ext uri="{9D8B030D-6E8A-4147-A177-3AD203B41FA5}">
                      <a16:colId xmlns:a16="http://schemas.microsoft.com/office/drawing/2014/main" val="2679487051"/>
                    </a:ext>
                  </a:extLst>
                </a:gridCol>
              </a:tblGrid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19950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86073"/>
                  </a:ext>
                </a:extLst>
              </a:tr>
              <a:tr h="65200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62299"/>
                  </a:ext>
                </a:extLst>
              </a:tr>
              <a:tr h="154295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выполнение государственных полномочий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(составление списков в присяжные заседатели)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06193"/>
                  </a:ext>
                </a:extLst>
              </a:tr>
              <a:tr h="75516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885228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0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1914525" y="200025"/>
            <a:ext cx="8686800" cy="8382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РАСХОДОВ НА 2023 ГОД ПО РЕШЕНИЮ РАБОЧЕЙ ГРУППЫ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278082" y="1196976"/>
            <a:ext cx="9256568" cy="5266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по главным распорядителям бюджетных средств:</a:t>
            </a:r>
          </a:p>
          <a:p>
            <a:pPr marL="0" indent="0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района на 295,4 т. р., в т.ч.: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НКО - 30,0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субсидия АНО «Редакция газеты «Вперед» - 265,4 т. р.;</a:t>
            </a:r>
          </a:p>
          <a:p>
            <a:pPr marL="0" indent="0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культуры на 253,1 т. р. -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и обслуживание системы экстренной связи и КТС в ДК;</a:t>
            </a:r>
          </a:p>
          <a:p>
            <a:pPr marL="0" indent="0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инфраструктуры на 499,3 т. р. -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стоянки пожарной машины в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с.Енапаево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на 159,0 т. р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транспортные услуги для участия школьников в спортивных соревнованиях</a:t>
            </a:r>
          </a:p>
          <a:p>
            <a:pPr marL="0" indent="0"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расходов по главным распорядителям бюджетных средств: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 1 206,8 т. р.,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т.ч.: ремонт стоянки пожарной машины – 499,3 тыс. руб., расходы на официальный бюллетень- 369,5 т. р., резервный фонд Администрации - 338,0 т. р.</a:t>
            </a:r>
          </a:p>
        </p:txBody>
      </p:sp>
    </p:spTree>
    <p:extLst>
      <p:ext uri="{BB962C8B-B14F-4D97-AF65-F5344CB8AC3E}">
        <p14:creationId xmlns:p14="http://schemas.microsoft.com/office/powerpoint/2010/main" val="3941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55172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ОКРУГА НА 2023-2025 ГОДЫ., млн. руб.</a:t>
            </a:r>
          </a:p>
        </p:txBody>
      </p:sp>
      <p:graphicFrame>
        <p:nvGraphicFramePr>
          <p:cNvPr id="13521" name="Group 20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979768146"/>
              </p:ext>
            </p:extLst>
          </p:nvPr>
        </p:nvGraphicFramePr>
        <p:xfrm>
          <a:off x="1908699" y="1425882"/>
          <a:ext cx="9108489" cy="5170227"/>
        </p:xfrm>
        <a:graphic>
          <a:graphicData uri="http://schemas.openxmlformats.org/drawingml/2006/table">
            <a:tbl>
              <a:tblPr/>
              <a:tblGrid>
                <a:gridCol w="186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2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64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 2 чтение)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6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1 140, 7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1  158,3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1 229,6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1 275,1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1 140,7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- 10,7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- 5,4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7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5935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ОКРУГА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2023-2025 ГОДЫ.</a:t>
            </a: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28554"/>
              </p:ext>
            </p:extLst>
          </p:nvPr>
        </p:nvGraphicFramePr>
        <p:xfrm>
          <a:off x="1703388" y="1652595"/>
          <a:ext cx="8940938" cy="3328505"/>
        </p:xfrm>
        <a:graphic>
          <a:graphicData uri="http://schemas.openxmlformats.org/drawingml/2006/table">
            <a:tbl>
              <a:tblPr/>
              <a:tblGrid>
                <a:gridCol w="333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054">
                  <a:extLst>
                    <a:ext uri="{9D8B030D-6E8A-4147-A177-3AD203B41FA5}">
                      <a16:colId xmlns:a16="http://schemas.microsoft.com/office/drawing/2014/main" val="2890714853"/>
                    </a:ext>
                  </a:extLst>
                </a:gridCol>
                <a:gridCol w="1020932">
                  <a:extLst>
                    <a:ext uri="{9D8B030D-6E8A-4147-A177-3AD203B41FA5}">
                      <a16:colId xmlns:a16="http://schemas.microsoft.com/office/drawing/2014/main" val="3886692048"/>
                    </a:ext>
                  </a:extLst>
                </a:gridCol>
              </a:tblGrid>
              <a:tr h="792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 утвержденный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(Проект 2 чтение),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Прирост,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Снижение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2025 год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НДФЛ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2.Акцизы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Налоги на имущество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Доходы от использования имущества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5.Прочие налоговые и неналоговые доходы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ИТОГО: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8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30171"/>
            <a:ext cx="10972800" cy="87631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ОКРУГА НА 2023 ГОД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98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551133"/>
              </p:ext>
            </p:extLst>
          </p:nvPr>
        </p:nvGraphicFramePr>
        <p:xfrm>
          <a:off x="461639" y="1310056"/>
          <a:ext cx="11268722" cy="5055967"/>
        </p:xfrm>
        <a:graphic>
          <a:graphicData uri="http://schemas.openxmlformats.org/drawingml/2006/table">
            <a:tbl>
              <a:tblPr/>
              <a:tblGrid>
                <a:gridCol w="5457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7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(утвержденный бюджет), 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 чтение),млн.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безопасность и правоохранительная деятельность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Национальная экономика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Жилищно-коммунальное хозяйство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Охрана окружающей среды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Образование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Культура, кинематография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Социальная политика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Физическая культура и спорт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Средства массовой информации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7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349" y="122520"/>
            <a:ext cx="11151302" cy="91417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55107" y="1062470"/>
          <a:ext cx="11629886" cy="575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(25%)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доля краевого бюджета (75%)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уличных сетей наружного освещения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 (южная 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с. Богородск, ул. Октябрьская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Октябрьский, ул. Первомайская, ул. Сосновая, ул. Садовая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МБДОУ Детский сад «Радуга»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85"/>
                  </a:ext>
                </a:extLst>
              </a:tr>
              <a:tr h="40497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МБОУ «Октябрьская СОШ № 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62940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здания МКОУ «Русско-Сарсинская СОШ»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142525"/>
                  </a:ext>
                </a:extLst>
              </a:tr>
              <a:tr h="30450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МБУ «Культурно-досуговый центр» структурное подразделение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дом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99707"/>
                  </a:ext>
                </a:extLst>
              </a:tr>
              <a:tr h="35451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помещения стоянки пожарной машины по адресу: с.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ул. Советская, 91-1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810206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жилого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99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7803"/>
            <a:ext cx="10972800" cy="82619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домов культуры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18730" y="1674181"/>
          <a:ext cx="11514338" cy="350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07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к привлечению доля бюджета Пермского края 70%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Текущий ремонт помещений здания МБУ «Культурно-досуговый центр» структурное подразделение </a:t>
                      </a:r>
                      <a:r>
                        <a:rPr lang="ru-RU" sz="20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Сарсинский</a:t>
                      </a: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дом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1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82" y="168106"/>
            <a:ext cx="11598441" cy="453331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площадок, модульных лыжных баз в 2023-2025 годах, тыс. 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96779" y="692459"/>
          <a:ext cx="11670319" cy="579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417">
                  <a:extLst>
                    <a:ext uri="{9D8B030D-6E8A-4147-A177-3AD203B41FA5}">
                      <a16:colId xmlns:a16="http://schemas.microsoft.com/office/drawing/2014/main" val="3787854026"/>
                    </a:ext>
                  </a:extLst>
                </a:gridCol>
              </a:tblGrid>
              <a:tr h="15891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к привлечению доля бюджета Пермского края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221635"/>
                  </a:ext>
                </a:extLst>
              </a:tr>
              <a:tr h="389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спортивной (хоккейной) площадки в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 по ул. Сарсинская, 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Поставка и установка блочной модульной лыжной базы в п. Октябрьский, ул. Тургенева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609619"/>
                  </a:ext>
                </a:extLst>
              </a:tr>
              <a:tr h="52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комплексной площадки для подвижных игр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Чкалова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92373004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хоккейной площадки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Сарс, ул. Советская, д. 14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37458979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площадки с тренажерами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Сарсинская, 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77075661"/>
                  </a:ext>
                </a:extLst>
              </a:tr>
              <a:tr h="285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095"/>
                  </a:ext>
                </a:extLst>
              </a:tr>
              <a:tr h="52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площадки для занятий на скейтборде и роликовых коньках в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 по ул. Сарсинская, д.14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68892346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хоккейной площадки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Чкалова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559307575"/>
                  </a:ext>
                </a:extLst>
              </a:tr>
              <a:tr h="4504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18815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1410</Words>
  <Application>Microsoft Office PowerPoint</Application>
  <PresentationFormat>Широкоэкранный</PresentationFormat>
  <Paragraphs>305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2</vt:lpstr>
      <vt:lpstr>1_Тема Office</vt:lpstr>
      <vt:lpstr>1_Office Theme</vt:lpstr>
      <vt:lpstr>Презентация PowerPoint</vt:lpstr>
      <vt:lpstr>Источники скорректированных доходов на 2023-2025 годы по решению рабочей группы, тыс. руб.</vt:lpstr>
      <vt:lpstr>КОРРЕКТИРОВКА РАСХОДОВ НА 2023 ГОД ПО РЕШЕНИЮ РАБОЧЕЙ ГРУППЫ</vt:lpstr>
      <vt:lpstr>ОСНОВНЫЕ ХАРАКТЕРИСТИКИ БЮДЖЕТА ОКТЯБРЬСКОГО ГОРОДСКОГО ОКРУГА НА 2023-2025 ГОДЫ., млн. руб.</vt:lpstr>
      <vt:lpstr>СОБСТВЕННЫЕ ДОХОДЫ БЮДЖЕТА ОКТЯБРЬСКОГО ГОРОДСКОГО ОКРУГА  НА 2023-2025 ГОДЫ.</vt:lpstr>
      <vt:lpstr>СТРУКТУРА РАСХОДОВ БЮДЖЕТА ОКТЯБРЬСКОГО ГОРОДСКОГО ОКРУГА НА 2023 ГОД</vt:lpstr>
      <vt:lpstr>Расходы по муниципальным проектам в рамках региональных проектов на 2023 год, млн. руб.</vt:lpstr>
      <vt:lpstr>Укрепление материально-технической базы домов культуры  на 2023 год, млн. руб.</vt:lpstr>
      <vt:lpstr>Устройство спортивных площадок, модульных лыжных баз в 2023-2025 годах, тыс. руб.</vt:lpstr>
      <vt:lpstr>Дорожный фонд Октябрьского городского округа на 2023 год </vt:lpstr>
      <vt:lpstr>Объем бюджетных ассигнований на осуществление бюджетных инвестиций, подлежащих финансированию в 2023 г.</vt:lpstr>
      <vt:lpstr>Объем бюджетных ассигнований на осуществление бюджетных инвестиций, подлежащих финансированию в 2024-2025гг.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Винокурова Т.Г.</dc:creator>
  <cp:lastModifiedBy>Винокурова ТГ</cp:lastModifiedBy>
  <cp:revision>235</cp:revision>
  <cp:lastPrinted>2022-12-05T09:10:07Z</cp:lastPrinted>
  <dcterms:created xsi:type="dcterms:W3CDTF">2013-10-22T09:51:41Z</dcterms:created>
  <dcterms:modified xsi:type="dcterms:W3CDTF">2022-12-05T09:12:22Z</dcterms:modified>
</cp:coreProperties>
</file>