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av" ContentType="audio/x-wav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300" r:id="rId3"/>
    <p:sldId id="259" r:id="rId4"/>
    <p:sldId id="260" r:id="rId5"/>
    <p:sldId id="261" r:id="rId6"/>
    <p:sldId id="262" r:id="rId7"/>
    <p:sldId id="265" r:id="rId8"/>
    <p:sldId id="302" r:id="rId9"/>
    <p:sldId id="301" r:id="rId10"/>
    <p:sldId id="322" r:id="rId11"/>
    <p:sldId id="294" r:id="rId12"/>
    <p:sldId id="323" r:id="rId13"/>
    <p:sldId id="273" r:id="rId14"/>
    <p:sldId id="297" r:id="rId15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>
      <p:cViewPr varScale="1">
        <p:scale>
          <a:sx n="86" d="100"/>
          <a:sy n="86" d="100"/>
        </p:scale>
        <p:origin x="1248" y="5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/>
              <a:t>Всего – </a:t>
            </a:r>
            <a:r>
              <a:rPr lang="en-US" dirty="0"/>
              <a:t>1</a:t>
            </a:r>
            <a:r>
              <a:rPr lang="en-US" baseline="0" dirty="0"/>
              <a:t> </a:t>
            </a:r>
            <a:r>
              <a:rPr lang="ru-RU" baseline="0" dirty="0"/>
              <a:t>156,9 млн</a:t>
            </a:r>
            <a:r>
              <a:rPr lang="ru-RU" dirty="0"/>
              <a:t>.</a:t>
            </a:r>
            <a:r>
              <a:rPr lang="en-US" dirty="0"/>
              <a:t> </a:t>
            </a:r>
            <a:r>
              <a:rPr lang="ru-RU" dirty="0"/>
              <a:t>руб.</a:t>
            </a:r>
          </a:p>
        </c:rich>
      </c:tx>
      <c:layout>
        <c:manualLayout>
          <c:xMode val="edge"/>
          <c:yMode val="edge"/>
          <c:x val="0.31536648196753181"/>
          <c:y val="2.2448261287155904E-2"/>
        </c:manualLayout>
      </c:layout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Всего - 1 156,9 млн .руб.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2.9723558860697968E-2"/>
                  <c:y val="3.37623175443546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0DA-4AF5-B7F8-FB58ABBE9425}"/>
                </c:ext>
              </c:extLst>
            </c:dLbl>
            <c:dLbl>
              <c:idx val="1"/>
              <c:layout>
                <c:manualLayout>
                  <c:x val="-1.635152376786235E-2"/>
                  <c:y val="-2.97868100114826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0DA-4AF5-B7F8-FB58ABBE9425}"/>
                </c:ext>
              </c:extLst>
            </c:dLbl>
            <c:dLbl>
              <c:idx val="2"/>
              <c:layout>
                <c:manualLayout>
                  <c:x val="2.0835702828813064E-2"/>
                  <c:y val="-6.81386480623018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0DA-4AF5-B7F8-FB58ABBE9425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Безвозмездные поступления 948,0 млн.руб</c:v>
                </c:pt>
                <c:pt idx="1">
                  <c:v>Неналоговые доходы  60,7 млн.руб.</c:v>
                </c:pt>
                <c:pt idx="2">
                  <c:v>Налоговые доходы 148,2 млн.руб.</c:v>
                </c:pt>
              </c:strCache>
            </c:strRef>
          </c:cat>
          <c:val>
            <c:numRef>
              <c:f>Лист1!$B$2:$B$4</c:f>
              <c:numCache>
                <c:formatCode>#,##0.0</c:formatCode>
                <c:ptCount val="3"/>
                <c:pt idx="0">
                  <c:v>948</c:v>
                </c:pt>
                <c:pt idx="1">
                  <c:v>60.7</c:v>
                </c:pt>
                <c:pt idx="2">
                  <c:v>148.19999999999999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0DA-4AF5-B7F8-FB58ABBE942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0352706452689808"/>
          <c:y val="0.24965736573630851"/>
          <c:w val="0.38736166897357882"/>
          <c:h val="0.59992072405364338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/>
              <a:t>Всего расходов </a:t>
            </a:r>
            <a:r>
              <a:rPr lang="en-US" dirty="0"/>
              <a:t> </a:t>
            </a:r>
            <a:r>
              <a:rPr lang="ru-RU" dirty="0"/>
              <a:t>1 180,4  млн. рублей</a:t>
            </a:r>
          </a:p>
        </c:rich>
      </c:tx>
      <c:layout>
        <c:manualLayout>
          <c:xMode val="edge"/>
          <c:yMode val="edge"/>
          <c:x val="8.7590962115320525E-2"/>
          <c:y val="1.4496106216508669E-2"/>
        </c:manualLayout>
      </c:layout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1178059068705629"/>
          <c:y val="8.3207839920374144E-2"/>
          <c:w val="0.55791728786407246"/>
          <c:h val="0.81908815261172763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Всего расходов 1 180,4 млн. рублей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-0.15218963125960924"/>
                  <c:y val="0.34033585309394837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515,4</a:t>
                    </a:r>
                  </a:p>
                </c:rich>
              </c:tx>
              <c:dLblPos val="bestFit"/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0636553375789787"/>
                      <c:h val="6.0340137245024524E-2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0-FDD7-4ECD-8F12-E1F602387D9A}"/>
                </c:ext>
              </c:extLst>
            </c:dLbl>
            <c:dLbl>
              <c:idx val="1"/>
              <c:layout>
                <c:manualLayout>
                  <c:x val="1.2800997021836284E-2"/>
                  <c:y val="0.11182369477654462"/>
                </c:manualLayout>
              </c:layout>
              <c:dLblPos val="bestFit"/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DD7-4ECD-8F12-E1F602387D9A}"/>
                </c:ext>
              </c:extLst>
            </c:dLbl>
            <c:dLbl>
              <c:idx val="2"/>
              <c:layout>
                <c:manualLayout>
                  <c:x val="-2.8446660048525073E-3"/>
                  <c:y val="0.11944803760221823"/>
                </c:manualLayout>
              </c:layout>
              <c:dLblPos val="bestFit"/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DD7-4ECD-8F12-E1F602387D9A}"/>
                </c:ext>
              </c:extLst>
            </c:dLbl>
            <c:dLbl>
              <c:idx val="3"/>
              <c:layout>
                <c:manualLayout>
                  <c:x val="-7.1117770068558723E-3"/>
                  <c:y val="7.8784875865292869E-2"/>
                </c:manualLayout>
              </c:layout>
              <c:dLblPos val="bestFit"/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DD7-4ECD-8F12-E1F602387D9A}"/>
                </c:ext>
              </c:extLst>
            </c:dLbl>
            <c:dLbl>
              <c:idx val="4"/>
              <c:layout>
                <c:manualLayout>
                  <c:x val="-8.9124281889826126E-3"/>
                  <c:y val="4.2986662060379897E-2"/>
                </c:manualLayout>
              </c:layout>
              <c:dLblPos val="bestFit"/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FDD7-4ECD-8F12-E1F602387D9A}"/>
                </c:ext>
              </c:extLst>
            </c:dLbl>
            <c:dLbl>
              <c:idx val="5"/>
              <c:layout>
                <c:manualLayout>
                  <c:x val="-8.8184646150427745E-2"/>
                  <c:y val="3.7811057523288887E-2"/>
                </c:manualLayout>
              </c:layout>
              <c:dLblPos val="bestFit"/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DD7-4ECD-8F12-E1F602387D9A}"/>
                </c:ext>
              </c:extLst>
            </c:dLbl>
            <c:dLbl>
              <c:idx val="6"/>
              <c:layout>
                <c:manualLayout>
                  <c:x val="-6.1160319104328911E-2"/>
                  <c:y val="-3.9534229834432486E-2"/>
                </c:manualLayout>
              </c:layout>
              <c:dLblPos val="bestFit"/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FDD7-4ECD-8F12-E1F602387D9A}"/>
                </c:ext>
              </c:extLst>
            </c:dLbl>
            <c:dLbl>
              <c:idx val="7"/>
              <c:layout>
                <c:manualLayout>
                  <c:x val="-3.4135992058230091E-2"/>
                  <c:y val="-4.3204609345483161E-2"/>
                </c:manualLayout>
              </c:layout>
              <c:dLblPos val="bestFit"/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FDD7-4ECD-8F12-E1F602387D9A}"/>
                </c:ext>
              </c:extLst>
            </c:dLbl>
            <c:dLbl>
              <c:idx val="8"/>
              <c:layout>
                <c:manualLayout>
                  <c:x val="7.1116650121312687E-3"/>
                  <c:y val="-4.8287504562598858E-2"/>
                </c:manualLayout>
              </c:layout>
              <c:dLblPos val="bestFit"/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FDD7-4ECD-8F12-E1F602387D9A}"/>
                </c:ext>
              </c:extLst>
            </c:dLbl>
            <c:dLbl>
              <c:idx val="9"/>
              <c:layout>
                <c:manualLayout>
                  <c:x val="3.5558325060656343E-2"/>
                  <c:y val="-7.2322253387370958E-2"/>
                </c:manualLayout>
              </c:layout>
              <c:dLblPos val="bestFit"/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FDD7-4ECD-8F12-E1F602387D9A}"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1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Лист1!$A$2:$A$12</c:f>
              <c:strCache>
                <c:ptCount val="11"/>
                <c:pt idx="0">
                  <c:v>Образование </c:v>
                </c:pt>
                <c:pt idx="1">
                  <c:v>Культура </c:v>
                </c:pt>
                <c:pt idx="2">
                  <c:v>Здравоохранение</c:v>
                </c:pt>
                <c:pt idx="3">
                  <c:v>Социальная политика </c:v>
                </c:pt>
                <c:pt idx="4">
                  <c:v>Охрана окружающей среды</c:v>
                </c:pt>
                <c:pt idx="5">
                  <c:v>Физическая культура и спорт </c:v>
                </c:pt>
                <c:pt idx="6">
                  <c:v>СМИ </c:v>
                </c:pt>
                <c:pt idx="7">
                  <c:v>Общегосударственные вопросы </c:v>
                </c:pt>
                <c:pt idx="8">
                  <c:v>Национальная безопасность и правоохранительная деятельность </c:v>
                </c:pt>
                <c:pt idx="9">
                  <c:v>Национальная экономика </c:v>
                </c:pt>
                <c:pt idx="10">
                  <c:v>ЖКХ</c:v>
                </c:pt>
              </c:strCache>
            </c:strRef>
          </c:cat>
          <c:val>
            <c:numRef>
              <c:f>Лист1!$B$2:$B$12</c:f>
              <c:numCache>
                <c:formatCode>#\ ##0.0</c:formatCode>
                <c:ptCount val="11"/>
                <c:pt idx="0">
                  <c:v>515.4</c:v>
                </c:pt>
                <c:pt idx="1">
                  <c:v>67.099999999999994</c:v>
                </c:pt>
                <c:pt idx="2">
                  <c:v>2</c:v>
                </c:pt>
                <c:pt idx="3">
                  <c:v>74.3</c:v>
                </c:pt>
                <c:pt idx="4">
                  <c:v>0.3</c:v>
                </c:pt>
                <c:pt idx="5">
                  <c:v>16.5</c:v>
                </c:pt>
                <c:pt idx="6">
                  <c:v>1.9</c:v>
                </c:pt>
                <c:pt idx="7">
                  <c:v>149.9</c:v>
                </c:pt>
                <c:pt idx="8">
                  <c:v>26.3</c:v>
                </c:pt>
                <c:pt idx="9">
                  <c:v>176.6</c:v>
                </c:pt>
                <c:pt idx="10">
                  <c:v>150.1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FDD7-4ECD-8F12-E1F602387D9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7338116105378976"/>
          <c:y val="6.5891932044492549E-2"/>
          <c:w val="0.31808484093165273"/>
          <c:h val="0.91904488796818673"/>
        </c:manualLayout>
      </c:layout>
      <c:overlay val="0"/>
      <c:txPr>
        <a:bodyPr/>
        <a:lstStyle/>
        <a:p>
          <a:pPr>
            <a:defRPr sz="1400" spc="-100" baseline="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600"/>
            </a:pPr>
            <a:r>
              <a:rPr lang="ru-RU" sz="1600" dirty="0"/>
              <a:t>2019 год - 328,5  млн. руб., в том числе:</a:t>
            </a:r>
          </a:p>
        </c:rich>
      </c:tx>
      <c:layout>
        <c:manualLayout>
          <c:xMode val="edge"/>
          <c:yMode val="edge"/>
          <c:x val="0.13466671265916691"/>
          <c:y val="2.7419382696858213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30657771896312597"/>
          <c:y val="0.10159504079525843"/>
          <c:w val="0.32029707272668628"/>
          <c:h val="0.23193750574789268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2019 год - 328,5 млн. руб., в том числе</c:v>
                </c:pt>
              </c:strCache>
            </c:strRef>
          </c:tx>
          <c:explosion val="6"/>
          <c:cat>
            <c:strRef>
              <c:f>Лист1!$A$2:$A$12</c:f>
              <c:strCache>
                <c:ptCount val="11"/>
                <c:pt idx="0">
                  <c:v>Приобретение здания МКОУ "Щучье-Озерская средняя общеобразовательная школа" - 241,6</c:v>
                </c:pt>
                <c:pt idx="1">
                  <c:v>Ремонт дорог - 34,0</c:v>
                </c:pt>
                <c:pt idx="2">
                  <c:v>Строительство спортивной площадкив п. Тюш - 14,2</c:v>
                </c:pt>
                <c:pt idx="3">
                  <c:v>Ремонт учреждений образования  - 13,2</c:v>
                </c:pt>
                <c:pt idx="4">
                  <c:v>Улучшение качества систем теплоснабжения - 9,4</c:v>
                </c:pt>
                <c:pt idx="5">
                  <c:v>Обеспечение деятельности МКОУ "С(К)ОШ-И" - 7,0</c:v>
                </c:pt>
                <c:pt idx="6">
                  <c:v>Ремонт спортивных площадок - 3,4</c:v>
                </c:pt>
                <c:pt idx="7">
                  <c:v>Ремонт сетей водоснабжения  - 0,9</c:v>
                </c:pt>
                <c:pt idx="8">
                  <c:v>Обеспечение жильем молодых семей - 0,9</c:v>
                </c:pt>
                <c:pt idx="9">
                  <c:v>Оснащение спортивным инвентарем и оборудованием спортивых площадок - 0,7</c:v>
                </c:pt>
                <c:pt idx="10">
                  <c:v>Ремонт учреждений культуры, в т.ч. доп. образования - 0,7</c:v>
                </c:pt>
              </c:strCache>
            </c:strRef>
          </c:cat>
          <c:val>
            <c:numRef>
              <c:f>Лист1!$B$2:$B$12</c:f>
              <c:numCache>
                <c:formatCode>#\ ##0.0</c:formatCode>
                <c:ptCount val="11"/>
                <c:pt idx="0">
                  <c:v>241.6</c:v>
                </c:pt>
                <c:pt idx="1">
                  <c:v>34</c:v>
                </c:pt>
                <c:pt idx="2">
                  <c:v>14.2</c:v>
                </c:pt>
                <c:pt idx="3">
                  <c:v>13.2</c:v>
                </c:pt>
                <c:pt idx="4">
                  <c:v>9.4</c:v>
                </c:pt>
                <c:pt idx="5">
                  <c:v>7</c:v>
                </c:pt>
                <c:pt idx="6">
                  <c:v>3.4</c:v>
                </c:pt>
                <c:pt idx="7">
                  <c:v>0.9</c:v>
                </c:pt>
                <c:pt idx="8">
                  <c:v>0.9</c:v>
                </c:pt>
                <c:pt idx="9">
                  <c:v>0.7</c:v>
                </c:pt>
                <c:pt idx="10">
                  <c:v>0.7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8F3-4889-8EC1-1CC3B01CC10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b"/>
      <c:layout>
        <c:manualLayout>
          <c:xMode val="edge"/>
          <c:yMode val="edge"/>
          <c:x val="6.412369951725793E-3"/>
          <c:y val="0.3346883590354755"/>
          <c:w val="0.98665784446889415"/>
          <c:h val="0.65898409111140333"/>
        </c:manualLayout>
      </c:layout>
      <c:overlay val="0"/>
      <c:txPr>
        <a:bodyPr/>
        <a:lstStyle/>
        <a:p>
          <a:pPr>
            <a:defRPr sz="1100" b="1" baseline="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600"/>
            </a:pPr>
            <a:r>
              <a:rPr lang="ru-RU" sz="1600" dirty="0"/>
              <a:t>2020 год –</a:t>
            </a:r>
            <a:r>
              <a:rPr lang="ru-RU" sz="1600" baseline="0" dirty="0"/>
              <a:t> 223,9 </a:t>
            </a:r>
            <a:r>
              <a:rPr lang="ru-RU" sz="1600" dirty="0"/>
              <a:t>млн. руб., в том числе: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0.33181341432872807"/>
          <c:y val="9.720505344481073E-2"/>
          <c:w val="0.30648007095256835"/>
          <c:h val="0.21624476357882233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2020 год - 223,9 млн. руб.</c:v>
                </c:pt>
              </c:strCache>
            </c:strRef>
          </c:tx>
          <c:explosion val="12"/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1-C22C-493D-8FA3-2239E47F423A}"/>
              </c:ext>
            </c:extLst>
          </c:dPt>
          <c:cat>
            <c:strRef>
              <c:f>Лист1!$A$2:$A$15</c:f>
              <c:strCache>
                <c:ptCount val="14"/>
                <c:pt idx="0">
                  <c:v>Ремонт дорог - 68,7</c:v>
                </c:pt>
                <c:pt idx="1">
                  <c:v>Переселение из аварийного жилищного фонда - 32,5</c:v>
                </c:pt>
                <c:pt idx="2">
                  <c:v>Улучшение качества систем теплоснабжения на территориях муниципальных образований Пермского края- 4,6</c:v>
                </c:pt>
                <c:pt idx="3">
                  <c:v>Ремонт систем водоснабжения и водоотведения  - 15,4</c:v>
                </c:pt>
                <c:pt idx="4">
                  <c:v>Приобретение коммунальной техники - 8,1</c:v>
                </c:pt>
                <c:pt idx="5">
                  <c:v>Благоустройство территории округа - 24,7</c:v>
                </c:pt>
                <c:pt idx="6">
                  <c:v>Обеспечение деятельности МКОУ "С(К)ОШ-И" - 6,4</c:v>
                </c:pt>
                <c:pt idx="7">
                  <c:v>Организация бесплатного горячего питания обучающихся начальных классов - 6,9</c:v>
                </c:pt>
                <c:pt idx="8">
                  <c:v>Капитальный ремонт гидротехнических сооружений - 10,8 </c:v>
                </c:pt>
                <c:pt idx="9">
                  <c:v>Ремонт учреждений образования - 17,8</c:v>
                </c:pt>
                <c:pt idx="10">
                  <c:v>Государственная поддержка отрасли культуры - 0,5</c:v>
                </c:pt>
                <c:pt idx="11">
                  <c:v>Ремонты объектов культуры и спортивных объектов - 7,9</c:v>
                </c:pt>
                <c:pt idx="12">
                  <c:v>Софинансирование проектов инициативного бюджетирования - 8,0</c:v>
                </c:pt>
                <c:pt idx="13">
                  <c:v>Обеспечение жильем молодых семей - 3,3</c:v>
                </c:pt>
              </c:strCache>
            </c:strRef>
          </c:cat>
          <c:val>
            <c:numRef>
              <c:f>Лист1!$B$2:$B$15</c:f>
              <c:numCache>
                <c:formatCode>General</c:formatCode>
                <c:ptCount val="14"/>
                <c:pt idx="0">
                  <c:v>68.7</c:v>
                </c:pt>
                <c:pt idx="1">
                  <c:v>32.5</c:v>
                </c:pt>
                <c:pt idx="2">
                  <c:v>4.5999999999999996</c:v>
                </c:pt>
                <c:pt idx="3">
                  <c:v>15.4</c:v>
                </c:pt>
                <c:pt idx="4" formatCode="0.0">
                  <c:v>8.1</c:v>
                </c:pt>
                <c:pt idx="5" formatCode="0.0">
                  <c:v>24.7</c:v>
                </c:pt>
                <c:pt idx="6">
                  <c:v>6.4</c:v>
                </c:pt>
                <c:pt idx="7">
                  <c:v>6.9</c:v>
                </c:pt>
                <c:pt idx="8">
                  <c:v>10.8</c:v>
                </c:pt>
                <c:pt idx="9">
                  <c:v>17.8</c:v>
                </c:pt>
                <c:pt idx="10">
                  <c:v>0.5</c:v>
                </c:pt>
                <c:pt idx="11">
                  <c:v>7.9</c:v>
                </c:pt>
                <c:pt idx="12" formatCode="0.0">
                  <c:v>8</c:v>
                </c:pt>
                <c:pt idx="13">
                  <c:v>3.3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983-4909-9396-439646AA564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b"/>
      <c:layout>
        <c:manualLayout>
          <c:xMode val="edge"/>
          <c:yMode val="edge"/>
          <c:x val="0"/>
          <c:y val="0.33319089538861418"/>
          <c:w val="0.9730962096490221"/>
          <c:h val="0.66680910461138565"/>
        </c:manualLayout>
      </c:layout>
      <c:overlay val="0"/>
      <c:txPr>
        <a:bodyPr/>
        <a:lstStyle/>
        <a:p>
          <a:pPr>
            <a:defRPr sz="1050" b="1" baseline="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F80EE9-B80D-43B5-9E6F-194C50B4A9BF}" type="datetimeFigureOut">
              <a:rPr lang="ru-RU" smtClean="0"/>
              <a:t>19.05.2021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A5DD28-AB3E-4FCA-B3CF-5ACE13805C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32144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Образ слайда 1">
            <a:extLst>
              <a:ext uri="{FF2B5EF4-FFF2-40B4-BE49-F238E27FC236}">
                <a16:creationId xmlns:a16="http://schemas.microsoft.com/office/drawing/2014/main" id="{9CFC11C8-17CD-44EF-B334-3FDDC5258D5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5" name="Заметки 2">
            <a:extLst>
              <a:ext uri="{FF2B5EF4-FFF2-40B4-BE49-F238E27FC236}">
                <a16:creationId xmlns:a16="http://schemas.microsoft.com/office/drawing/2014/main" id="{3B3F97CD-1242-493C-9293-E67E34CB84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>
              <a:latin typeface="Arial" panose="020B0604020202020204" pitchFamily="34" charset="0"/>
            </a:endParaRPr>
          </a:p>
        </p:txBody>
      </p:sp>
      <p:sp>
        <p:nvSpPr>
          <p:cNvPr id="18436" name="Номер слайда 3">
            <a:extLst>
              <a:ext uri="{FF2B5EF4-FFF2-40B4-BE49-F238E27FC236}">
                <a16:creationId xmlns:a16="http://schemas.microsoft.com/office/drawing/2014/main" id="{F95CC171-0FD8-47E2-B967-BD7127F91D9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EB49853-1EEE-4EF3-B145-CEF8EFFFFF0D}" type="slidenum">
              <a:rPr lang="ru-RU" altLang="ru-RU"/>
              <a:pPr/>
              <a:t>2</a:t>
            </a:fld>
            <a:endParaRPr lang="ru-RU" alt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DE06D-4DCD-4D23-AFB1-E7F17A3F343F}" type="datetimeFigureOut">
              <a:rPr lang="ru-RU" smtClean="0"/>
              <a:t>19.05.2021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384DC-7D04-47A3-8780-0297378D26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63987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DE06D-4DCD-4D23-AFB1-E7F17A3F343F}" type="datetimeFigureOut">
              <a:rPr lang="ru-RU" smtClean="0"/>
              <a:t>19.05.2021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384DC-7D04-47A3-8780-0297378D26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98200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DE06D-4DCD-4D23-AFB1-E7F17A3F343F}" type="datetimeFigureOut">
              <a:rPr lang="ru-RU" smtClean="0"/>
              <a:t>19.05.2021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384DC-7D04-47A3-8780-0297378D26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47218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1"/>
            <a:ext cx="8229600" cy="4525963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5E6AD0-C3AA-4B34-A405-E3EF25B586D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40617605"/>
      </p:ext>
    </p:extLst>
  </p:cSld>
  <p:clrMapOvr>
    <a:masterClrMapping/>
  </p:clrMapOvr>
  <p:transition spd="med">
    <p:zoom dir="in"/>
    <p:sndAc>
      <p:stSnd>
        <p:snd r:embed="rId1" name="camera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DE06D-4DCD-4D23-AFB1-E7F17A3F343F}" type="datetimeFigureOut">
              <a:rPr lang="ru-RU" smtClean="0"/>
              <a:t>19.05.2021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384DC-7D04-47A3-8780-0297378D26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8359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DE06D-4DCD-4D23-AFB1-E7F17A3F343F}" type="datetimeFigureOut">
              <a:rPr lang="ru-RU" smtClean="0"/>
              <a:t>19.05.2021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384DC-7D04-47A3-8780-0297378D26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19416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DE06D-4DCD-4D23-AFB1-E7F17A3F343F}" type="datetimeFigureOut">
              <a:rPr lang="ru-RU" smtClean="0"/>
              <a:t>19.05.2021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384DC-7D04-47A3-8780-0297378D26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92004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DE06D-4DCD-4D23-AFB1-E7F17A3F343F}" type="datetimeFigureOut">
              <a:rPr lang="ru-RU" smtClean="0"/>
              <a:t>19.05.2021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384DC-7D04-47A3-8780-0297378D26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94954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DE06D-4DCD-4D23-AFB1-E7F17A3F343F}" type="datetimeFigureOut">
              <a:rPr lang="ru-RU" smtClean="0"/>
              <a:t>19.05.2021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384DC-7D04-47A3-8780-0297378D26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18146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DE06D-4DCD-4D23-AFB1-E7F17A3F343F}" type="datetimeFigureOut">
              <a:rPr lang="ru-RU" smtClean="0"/>
              <a:t>19.05.2021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384DC-7D04-47A3-8780-0297378D26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27326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DE06D-4DCD-4D23-AFB1-E7F17A3F343F}" type="datetimeFigureOut">
              <a:rPr lang="ru-RU" smtClean="0"/>
              <a:t>19.05.2021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384DC-7D04-47A3-8780-0297378D26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53929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DE06D-4DCD-4D23-AFB1-E7F17A3F343F}" type="datetimeFigureOut">
              <a:rPr lang="ru-RU" smtClean="0"/>
              <a:t>19.05.2021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384DC-7D04-47A3-8780-0297378D26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09480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3DE06D-4DCD-4D23-AFB1-E7F17A3F343F}" type="datetimeFigureOut">
              <a:rPr lang="ru-RU" smtClean="0"/>
              <a:t>19.05.2021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6384DC-7D04-47A3-8780-0297378D26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0718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2204864"/>
            <a:ext cx="7772400" cy="1470025"/>
          </a:xfrm>
        </p:spPr>
        <p:txBody>
          <a:bodyPr>
            <a:noAutofit/>
          </a:bodyPr>
          <a:lstStyle/>
          <a:p>
            <a:r>
              <a:rPr lang="ru-RU" sz="4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 исполнении бюджета Октябрьского городского округа за 2020 год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4581128"/>
            <a:ext cx="8496944" cy="1752600"/>
          </a:xfrm>
        </p:spPr>
        <p:txBody>
          <a:bodyPr>
            <a:normAutofit/>
          </a:bodyPr>
          <a:lstStyle/>
          <a:p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Докладчик  - начальник Финансового управления администрации Октябрьского городского округа  Т.Г. Винокурова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ED9D4B10-1407-4AE1-A814-DEA981D064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3948" y="260648"/>
            <a:ext cx="1080120" cy="128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872732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2001" y="28577"/>
            <a:ext cx="8229600" cy="563929"/>
          </a:xfrm>
        </p:spPr>
        <p:txBody>
          <a:bodyPr>
            <a:normAutofit fontScale="90000"/>
          </a:bodyPr>
          <a:lstStyle/>
          <a:p>
            <a:r>
              <a:rPr lang="ru-RU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Дорожный фонд Октябрьского городского округа за 2020 год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825538" y="436383"/>
            <a:ext cx="132252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100" b="1" dirty="0"/>
              <a:t>Доходы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632760" y="2158246"/>
            <a:ext cx="1178400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100" b="1" dirty="0"/>
              <a:t>Расходы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71325" y="993300"/>
            <a:ext cx="1630655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200" dirty="0"/>
              <a:t>Акцизы</a:t>
            </a:r>
          </a:p>
          <a:p>
            <a:pPr algn="ctr"/>
            <a:r>
              <a:rPr lang="ru-RU" sz="1200" dirty="0"/>
              <a:t>18,0 млн. руб. 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896695" y="1001707"/>
            <a:ext cx="1630655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200" dirty="0"/>
              <a:t>Транспортный налог</a:t>
            </a:r>
          </a:p>
          <a:p>
            <a:pPr algn="ctr"/>
            <a:r>
              <a:rPr lang="ru-RU" sz="1200" dirty="0"/>
              <a:t>28,4 млн. руб.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606129" y="1001063"/>
            <a:ext cx="1630655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200" dirty="0"/>
              <a:t>Дотация</a:t>
            </a:r>
          </a:p>
          <a:p>
            <a:pPr algn="ctr"/>
            <a:r>
              <a:rPr lang="ru-RU" sz="1200" dirty="0"/>
              <a:t> 18,6 млн. руб.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355163" y="984835"/>
            <a:ext cx="1630655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200" dirty="0"/>
              <a:t>Безвозмездные поступления</a:t>
            </a:r>
          </a:p>
          <a:p>
            <a:pPr algn="ctr"/>
            <a:r>
              <a:rPr lang="ru-RU" sz="1200" dirty="0"/>
              <a:t> 70,7 млн. руб. 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55347" y="3176826"/>
            <a:ext cx="2435877" cy="90024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050" dirty="0"/>
              <a:t>Содержание автомобильных дорог общего пользования местного значения Октябрьского городского округа     </a:t>
            </a:r>
          </a:p>
          <a:p>
            <a:pPr algn="ctr"/>
            <a:r>
              <a:rPr lang="ru-RU" sz="1050" b="1" dirty="0"/>
              <a:t>59,8 млн. руб.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107503" y="5319499"/>
            <a:ext cx="2483721" cy="73866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050" dirty="0"/>
              <a:t>Ремонт автомобильных дорог общего пользования местного значения, находящихся на территории ОГО</a:t>
            </a:r>
          </a:p>
          <a:p>
            <a:pPr algn="ctr"/>
            <a:r>
              <a:rPr lang="ru-RU" sz="1050" b="1" dirty="0"/>
              <a:t>80,3 млн. руб.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941830" y="4316756"/>
            <a:ext cx="5890526" cy="2308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900" dirty="0"/>
              <a:t>Ремонт улично-дорожной сети в п. Сарс, ул. 8 Марта</a:t>
            </a:r>
          </a:p>
        </p:txBody>
      </p:sp>
      <p:sp>
        <p:nvSpPr>
          <p:cNvPr id="29" name="Стрелка вправо с вырезом 28"/>
          <p:cNvSpPr/>
          <p:nvPr/>
        </p:nvSpPr>
        <p:spPr>
          <a:xfrm rot="5400000">
            <a:off x="4005378" y="-365684"/>
            <a:ext cx="576063" cy="4627395"/>
          </a:xfrm>
          <a:prstGeom prst="notchedRightArrow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 dirty="0"/>
          </a:p>
        </p:txBody>
      </p:sp>
      <p:sp>
        <p:nvSpPr>
          <p:cNvPr id="15" name="Стрелка вправо с вырезом 14"/>
          <p:cNvSpPr/>
          <p:nvPr/>
        </p:nvSpPr>
        <p:spPr>
          <a:xfrm>
            <a:off x="112682" y="4123684"/>
            <a:ext cx="2473361" cy="1180728"/>
          </a:xfrm>
          <a:prstGeom prst="notchedRightArrow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ru-RU" sz="1200" b="1" dirty="0">
                <a:solidFill>
                  <a:schemeClr val="tx1"/>
                </a:solidFill>
              </a:rPr>
              <a:t>140,1 млн. руб.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2909332" y="6322663"/>
            <a:ext cx="5890526" cy="2308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900" dirty="0"/>
              <a:t>Проведение диагностики после ремонта автомобильных дорог общего пользования местного значения 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2931974" y="5467936"/>
            <a:ext cx="5890526" cy="2308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900" b="0" i="0" u="none" strike="noStrike" dirty="0">
                <a:effectLst/>
                <a:latin typeface="Arial Cyr" panose="020B0604020202020204" pitchFamily="34" charset="0"/>
              </a:rPr>
              <a:t>Ремонт участка автомобильной дороги «Зуевский-</a:t>
            </a:r>
            <a:r>
              <a:rPr lang="ru-RU" sz="900" b="0" i="0" u="none" strike="noStrike" dirty="0" err="1">
                <a:effectLst/>
                <a:latin typeface="Arial Cyr" panose="020B0604020202020204" pitchFamily="34" charset="0"/>
              </a:rPr>
              <a:t>Уразметьево</a:t>
            </a:r>
            <a:r>
              <a:rPr lang="ru-RU" sz="900" b="0" i="0" u="none" strike="noStrike" dirty="0">
                <a:effectLst/>
                <a:latin typeface="Arial Cyr" panose="020B0604020202020204" pitchFamily="34" charset="0"/>
              </a:rPr>
              <a:t>»</a:t>
            </a:r>
            <a:r>
              <a:rPr lang="ru-RU" sz="900" dirty="0"/>
              <a:t> 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2941830" y="4903890"/>
            <a:ext cx="5890526" cy="2308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900" b="0" i="0" u="none" strike="noStrike" dirty="0">
                <a:effectLst/>
                <a:latin typeface="Arial Cyr" panose="020B0604020202020204" pitchFamily="34" charset="0"/>
              </a:rPr>
              <a:t>Ремонт участка автомобильной дороги «</a:t>
            </a:r>
            <a:r>
              <a:rPr lang="ru-RU" sz="900" b="0" i="0" u="none" strike="noStrike" dirty="0" err="1">
                <a:effectLst/>
                <a:latin typeface="Arial Cyr" panose="020B0604020202020204" pitchFamily="34" charset="0"/>
              </a:rPr>
              <a:t>Леун-Тюйное</a:t>
            </a:r>
            <a:r>
              <a:rPr lang="ru-RU" sz="900" b="0" i="0" u="none" strike="noStrike" dirty="0">
                <a:effectLst/>
                <a:latin typeface="Arial Cyr" panose="020B0604020202020204" pitchFamily="34" charset="0"/>
              </a:rPr>
              <a:t> Озеро»</a:t>
            </a:r>
            <a:r>
              <a:rPr lang="ru-RU" sz="900" dirty="0"/>
              <a:t> 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2932097" y="5187984"/>
            <a:ext cx="5890526" cy="2308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Ремонт автомобильной дороги «Петропавловск-</a:t>
            </a:r>
            <a:r>
              <a:rPr kumimoji="0" lang="ru-RU" sz="9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Адилево</a:t>
            </a:r>
            <a:r>
              <a:rPr kumimoji="0" lang="ru-RU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»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2914289" y="5757749"/>
            <a:ext cx="5890526" cy="2308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9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Ремонт автомобильной дороги «Октябрьский - Леун», участок 2+640 – 6+040 км., протяженностью 3,400 км.</a:t>
            </a:r>
            <a:endParaRPr kumimoji="0" lang="ru-RU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2941830" y="3614831"/>
            <a:ext cx="5890526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900" dirty="0"/>
              <a:t>Ремонт улично-дорожной сети в п. Октябрьский, пер. </a:t>
            </a:r>
            <a:r>
              <a:rPr lang="ru-RU" sz="900" dirty="0" err="1"/>
              <a:t>Прудовый</a:t>
            </a:r>
            <a:r>
              <a:rPr lang="ru-RU" sz="900" dirty="0"/>
              <a:t>, ул. Островского, ул. Интернациональная, ул. Ленина, ул. Маяковского, ул. Мира, ул. Пушкина, пер. Химиков, ул. </a:t>
            </a:r>
            <a:r>
              <a:rPr lang="ru-RU" sz="900" dirty="0" err="1"/>
              <a:t>Адилевская</a:t>
            </a:r>
            <a:r>
              <a:rPr lang="ru-RU" sz="900" dirty="0"/>
              <a:t>, ул. Крупская, ул. Нефтяников, ул. </a:t>
            </a:r>
            <a:r>
              <a:rPr lang="ru-RU" sz="900" dirty="0" err="1"/>
              <a:t>Граневая</a:t>
            </a:r>
            <a:r>
              <a:rPr lang="ru-RU" sz="900" dirty="0"/>
              <a:t>, ул. Лесная, ул. Озерная, ул. Фабричная, ул. Стахановская, </a:t>
            </a:r>
            <a:r>
              <a:rPr lang="ru-RU" sz="900" dirty="0" err="1"/>
              <a:t>ул.Ленина</a:t>
            </a:r>
            <a:r>
              <a:rPr lang="ru-RU" sz="900" dirty="0"/>
              <a:t> (от д.42 до д.58), ул. Газовиков, Дорожников, Ясная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2910899" y="6040206"/>
            <a:ext cx="5890526" cy="2308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900" dirty="0"/>
              <a:t>Ремонт автомобильной дороги «Редькино–Мостовая», участок 0+000 – 2+350, протяженностью 2,350 км.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7170770" y="1001063"/>
            <a:ext cx="1630655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200" dirty="0"/>
              <a:t>Иные источники поступления</a:t>
            </a:r>
          </a:p>
          <a:p>
            <a:pPr algn="ctr"/>
            <a:r>
              <a:rPr lang="ru-RU" sz="1200" dirty="0"/>
              <a:t>9,9 млн. руб.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7877CFE-F76E-4C92-A84F-3AE520846910}"/>
              </a:ext>
            </a:extLst>
          </p:cNvPr>
          <p:cNvSpPr txBox="1"/>
          <p:nvPr/>
        </p:nvSpPr>
        <p:spPr>
          <a:xfrm>
            <a:off x="3606129" y="1819829"/>
            <a:ext cx="2170031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350" b="1" dirty="0"/>
              <a:t>145,6  млн. руб.</a:t>
            </a:r>
          </a:p>
          <a:p>
            <a:endParaRPr lang="ru-RU" sz="1350" dirty="0"/>
          </a:p>
        </p:txBody>
      </p:sp>
      <p:sp>
        <p:nvSpPr>
          <p:cNvPr id="26" name="TextBox 25"/>
          <p:cNvSpPr txBox="1"/>
          <p:nvPr/>
        </p:nvSpPr>
        <p:spPr>
          <a:xfrm>
            <a:off x="2897488" y="6589200"/>
            <a:ext cx="5890526" cy="2308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900" dirty="0"/>
              <a:t>Нераспределенный остаток – 5,4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6148E77B-EE3F-4F9B-96BE-DCAEAAE5EF9F}"/>
              </a:ext>
            </a:extLst>
          </p:cNvPr>
          <p:cNvSpPr txBox="1"/>
          <p:nvPr/>
        </p:nvSpPr>
        <p:spPr>
          <a:xfrm>
            <a:off x="2932097" y="4599162"/>
            <a:ext cx="5890526" cy="2308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900" dirty="0"/>
              <a:t>Ремонт тротуара по </a:t>
            </a:r>
            <a:r>
              <a:rPr lang="ru-RU" sz="900" dirty="0" err="1"/>
              <a:t>ул.Газовиков</a:t>
            </a:r>
            <a:r>
              <a:rPr lang="ru-RU" sz="900" dirty="0"/>
              <a:t> в п. Октябрьский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EC464CC9-549F-4288-B007-7EEA89A1997E}"/>
              </a:ext>
            </a:extLst>
          </p:cNvPr>
          <p:cNvSpPr txBox="1"/>
          <p:nvPr/>
        </p:nvSpPr>
        <p:spPr>
          <a:xfrm>
            <a:off x="2938862" y="2660415"/>
            <a:ext cx="6049791" cy="92333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900" dirty="0"/>
              <a:t>Ремонт улично-дорожной сети в сельских населенных пунктах: п. Тюш; п. Ключи; д. </a:t>
            </a:r>
            <a:r>
              <a:rPr lang="ru-RU" sz="900" dirty="0" err="1"/>
              <a:t>Усть-Саварово</a:t>
            </a:r>
            <a:r>
              <a:rPr lang="ru-RU" sz="900" dirty="0"/>
              <a:t>; с. </a:t>
            </a:r>
            <a:r>
              <a:rPr lang="ru-RU" sz="900" dirty="0" err="1"/>
              <a:t>Енапаево</a:t>
            </a:r>
            <a:r>
              <a:rPr lang="ru-RU" sz="900" dirty="0"/>
              <a:t>; д. Кошкина; с. </a:t>
            </a:r>
            <a:r>
              <a:rPr lang="ru-RU" sz="900" dirty="0" err="1"/>
              <a:t>Бияваш</a:t>
            </a:r>
            <a:r>
              <a:rPr lang="ru-RU" sz="900" dirty="0"/>
              <a:t>; с. </a:t>
            </a:r>
            <a:r>
              <a:rPr lang="ru-RU" sz="900" dirty="0" err="1"/>
              <a:t>Леун</a:t>
            </a:r>
            <a:r>
              <a:rPr lang="ru-RU" sz="900" dirty="0"/>
              <a:t>; п. Щучье Озеро; пос. Зуевский; д. Верх-Тюш; с. </a:t>
            </a:r>
            <a:r>
              <a:rPr lang="ru-RU" sz="900" dirty="0" err="1"/>
              <a:t>Мосино</a:t>
            </a:r>
            <a:r>
              <a:rPr lang="ru-RU" sz="900" dirty="0"/>
              <a:t>; с. Алтынное; п. </a:t>
            </a:r>
            <a:r>
              <a:rPr lang="ru-RU" sz="900" dirty="0" err="1"/>
              <a:t>Бартым</a:t>
            </a:r>
            <a:r>
              <a:rPr lang="ru-RU" sz="900" dirty="0"/>
              <a:t>; </a:t>
            </a:r>
            <a:r>
              <a:rPr lang="ru-RU" sz="900" dirty="0" err="1"/>
              <a:t>с.Ишимово</a:t>
            </a:r>
            <a:r>
              <a:rPr lang="ru-RU" sz="900" dirty="0"/>
              <a:t> , д. </a:t>
            </a:r>
            <a:r>
              <a:rPr lang="ru-RU" sz="900" dirty="0" err="1"/>
              <a:t>Атнягузи</a:t>
            </a:r>
            <a:r>
              <a:rPr lang="ru-RU" sz="900" dirty="0"/>
              <a:t> ул. Заречная, ул. Лесная; д. </a:t>
            </a:r>
            <a:r>
              <a:rPr lang="ru-RU" sz="900" dirty="0" err="1"/>
              <a:t>Биктулка</a:t>
            </a:r>
            <a:r>
              <a:rPr lang="ru-RU" sz="900" dirty="0"/>
              <a:t> ул. Новая; с. </a:t>
            </a:r>
            <a:r>
              <a:rPr lang="ru-RU" sz="900" dirty="0" err="1"/>
              <a:t>Леун</a:t>
            </a:r>
            <a:r>
              <a:rPr lang="ru-RU" sz="900" dirty="0"/>
              <a:t> ул. </a:t>
            </a:r>
            <a:r>
              <a:rPr lang="ru-RU" sz="900" dirty="0" err="1"/>
              <a:t>Прудная</a:t>
            </a:r>
            <a:r>
              <a:rPr lang="ru-RU" sz="900" dirty="0"/>
              <a:t>; с. Богородск ул. Интернациональная; д. </a:t>
            </a:r>
            <a:r>
              <a:rPr lang="ru-RU" sz="900" dirty="0" err="1"/>
              <a:t>Усть</a:t>
            </a:r>
            <a:r>
              <a:rPr lang="ru-RU" sz="900" dirty="0"/>
              <a:t>-Арий ул. Центральная; с. </a:t>
            </a:r>
            <a:r>
              <a:rPr lang="ru-RU" sz="900" dirty="0" err="1"/>
              <a:t>Мосино</a:t>
            </a:r>
            <a:r>
              <a:rPr lang="ru-RU" sz="900" dirty="0"/>
              <a:t> ул. Школьная; с. </a:t>
            </a:r>
            <a:r>
              <a:rPr lang="ru-RU" sz="900" dirty="0" err="1"/>
              <a:t>Енапаево</a:t>
            </a:r>
            <a:r>
              <a:rPr lang="ru-RU" sz="900" dirty="0"/>
              <a:t> ул. Заречная; п. Тюш ул. Советская; д. </a:t>
            </a:r>
            <a:r>
              <a:rPr lang="ru-RU" sz="900" dirty="0" err="1"/>
              <a:t>Седяш</a:t>
            </a:r>
            <a:r>
              <a:rPr lang="ru-RU" sz="900" dirty="0"/>
              <a:t> ул. Заречная; д. </a:t>
            </a:r>
            <a:r>
              <a:rPr lang="ru-RU" sz="900" dirty="0" err="1"/>
              <a:t>Тляково</a:t>
            </a:r>
            <a:r>
              <a:rPr lang="ru-RU" sz="900" dirty="0"/>
              <a:t> ул. Новая; п. Щучье Озеро ул. Калинина, ул. Пионерская, ул. Грачева; д. </a:t>
            </a:r>
            <a:r>
              <a:rPr lang="ru-RU" sz="900" dirty="0" err="1"/>
              <a:t>Самарово</a:t>
            </a:r>
            <a:r>
              <a:rPr lang="ru-RU" sz="900" dirty="0"/>
              <a:t> ул. Цветочная, </a:t>
            </a:r>
            <a:r>
              <a:rPr lang="ru-RU" sz="900" dirty="0" err="1"/>
              <a:t>с.Тюинск</a:t>
            </a:r>
            <a:r>
              <a:rPr lang="ru-RU" sz="900" dirty="0"/>
              <a:t>, </a:t>
            </a:r>
            <a:r>
              <a:rPr lang="ru-RU" sz="900" dirty="0" err="1"/>
              <a:t>ул.Братьев</a:t>
            </a:r>
            <a:r>
              <a:rPr lang="ru-RU" sz="900" dirty="0"/>
              <a:t> Новиковых протяженностью 500 м., ул. </a:t>
            </a:r>
            <a:r>
              <a:rPr lang="ru-RU" sz="900" dirty="0" err="1"/>
              <a:t>Деткина</a:t>
            </a:r>
            <a:r>
              <a:rPr lang="ru-RU" sz="900" dirty="0"/>
              <a:t> протяженностью 150 м.</a:t>
            </a:r>
          </a:p>
        </p:txBody>
      </p:sp>
    </p:spTree>
    <p:extLst>
      <p:ext uri="{BB962C8B-B14F-4D97-AF65-F5344CB8AC3E}">
        <p14:creationId xmlns:p14="http://schemas.microsoft.com/office/powerpoint/2010/main" val="20177742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8614"/>
            <a:ext cx="8229600" cy="706090"/>
          </a:xfrm>
        </p:spPr>
        <p:txBody>
          <a:bodyPr anchor="t">
            <a:noAutofit/>
          </a:bodyPr>
          <a:lstStyle/>
          <a:p>
            <a:r>
              <a:rPr lang="ru-RU" sz="2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Объекты капитального строительства, млн. руб.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43107462"/>
              </p:ext>
            </p:extLst>
          </p:nvPr>
        </p:nvGraphicFramePr>
        <p:xfrm>
          <a:off x="107503" y="764704"/>
          <a:ext cx="8928994" cy="59967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125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266812866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2008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624480">
                <a:tc rowSpan="2">
                  <a:txBody>
                    <a:bodyPr/>
                    <a:lstStyle/>
                    <a:p>
                      <a:pPr algn="ctr"/>
                      <a:r>
                        <a:rPr lang="ru-RU" dirty="0"/>
                        <a:t>Наименование объектов 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/>
                        <a:t>2020 год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dirty="0"/>
                        <a:t>Факт в разрезе источников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8669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План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Факт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Ф. б.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/>
                        <a:t>Кр</a:t>
                      </a:r>
                      <a:r>
                        <a:rPr lang="ru-RU" dirty="0"/>
                        <a:t>. б.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М. б.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6572">
                <a:tc>
                  <a:txBody>
                    <a:bodyPr/>
                    <a:lstStyle/>
                    <a:p>
                      <a:pPr lvl="0" algn="l" fontAlgn="ctr"/>
                      <a:r>
                        <a:rPr lang="ru-RU" sz="1100" b="0" i="0" u="none" strike="noStrike" dirty="0">
                          <a:effectLst/>
                          <a:latin typeface="+mn-lt"/>
                        </a:rPr>
                        <a:t> Разработка проектно-сметной документации по объекту «Строительство                  распределительного газопровода низкого давления по ул. Советская, Советская Набережная, Куйбышева, Кирова, Максима Горького, пер. Максима Горького, ул. Восточная, Некрасова, Малышева в п. Октябрьский»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1,9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0,0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0,0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1518">
                <a:tc>
                  <a:txBody>
                    <a:bodyPr/>
                    <a:lstStyle/>
                    <a:p>
                      <a:pPr lvl="0" algn="l" fontAlgn="ctr"/>
                      <a:r>
                        <a:rPr lang="ru-RU" sz="1100" b="0" i="0" u="none" strike="noStrike" dirty="0">
                          <a:effectLst/>
                          <a:latin typeface="+mn-lt"/>
                        </a:rPr>
                        <a:t>Разработка проектно-сметной документации по объекту «Строительство газопровода высокого давления и ГРПШ в п. Октябрьский, ул. Полевая»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0,5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0,0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0,0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6501604"/>
                  </a:ext>
                </a:extLst>
              </a:tr>
              <a:tr h="475794">
                <a:tc>
                  <a:txBody>
                    <a:bodyPr/>
                    <a:lstStyle/>
                    <a:p>
                      <a:pPr lvl="0" algn="l" fontAlgn="ctr"/>
                      <a:r>
                        <a:rPr lang="ru-RU" sz="1100" b="0" i="0" u="none" strike="noStrike" dirty="0">
                          <a:effectLst/>
                          <a:latin typeface="+mn-lt"/>
                        </a:rPr>
                        <a:t>Разработка проектно-сметной документации по объекту "Реконструкция системы водоснабжения поселка Щучье Озеро Октябрьского городского округа"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3,2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0,0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0,0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0,0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293267"/>
                  </a:ext>
                </a:extLst>
              </a:tr>
              <a:tr h="454270">
                <a:tc>
                  <a:txBody>
                    <a:bodyPr/>
                    <a:lstStyle/>
                    <a:p>
                      <a:pPr lvl="0" algn="l" fontAlgn="ctr"/>
                      <a:r>
                        <a:rPr lang="ru-RU" sz="1100" b="0" i="0" u="none" strike="noStrike" dirty="0">
                          <a:effectLst/>
                          <a:latin typeface="+mn-lt"/>
                        </a:rPr>
                        <a:t>Разработка проектно-сметной документации по объекту «Строительство водопроводных сетей по ул. Родниковая, Уютная, Крайняя, Лазурная, Полевая в п. Октябрьский»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2,0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0,0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</a:t>
                      </a:r>
                      <a:r>
                        <a:rPr lang="ru-RU" sz="1400" dirty="0"/>
                        <a:t>,0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2278973"/>
                  </a:ext>
                </a:extLst>
              </a:tr>
              <a:tr h="486191">
                <a:tc>
                  <a:txBody>
                    <a:bodyPr/>
                    <a:lstStyle/>
                    <a:p>
                      <a:pPr lvl="0" algn="l" fontAlgn="ctr"/>
                      <a:r>
                        <a:rPr lang="ru-RU" sz="1100" b="0" i="0" u="none" strike="noStrike" dirty="0">
                          <a:effectLst/>
                          <a:latin typeface="+mn-lt"/>
                        </a:rPr>
                        <a:t>Разработка проектно-сметной документации по объекту «Реконструкция объектов системы теплоснабжения </a:t>
                      </a:r>
                      <a:r>
                        <a:rPr lang="ru-RU" sz="1100" b="0" i="0" u="none" strike="noStrike" dirty="0" err="1">
                          <a:effectLst/>
                          <a:latin typeface="+mn-lt"/>
                        </a:rPr>
                        <a:t>р.п</a:t>
                      </a:r>
                      <a:r>
                        <a:rPr lang="ru-RU" sz="1100" b="0" i="0" u="none" strike="noStrike" dirty="0">
                          <a:effectLst/>
                          <a:latin typeface="+mn-lt"/>
                        </a:rPr>
                        <a:t>. Октябрьский Октябрьского городского округа»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12,8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0,0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0,</a:t>
                      </a:r>
                      <a:r>
                        <a:rPr lang="en-US" sz="1400" dirty="0"/>
                        <a:t>0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4677493"/>
                  </a:ext>
                </a:extLst>
              </a:tr>
              <a:tr h="542703">
                <a:tc>
                  <a:txBody>
                    <a:bodyPr/>
                    <a:lstStyle/>
                    <a:p>
                      <a:pPr lvl="0" algn="l" fontAlgn="ctr"/>
                      <a:r>
                        <a:rPr lang="ru-RU" sz="1100" b="0" i="0" u="none" strike="noStrike" dirty="0">
                          <a:effectLst/>
                          <a:latin typeface="+mn-lt"/>
                        </a:rPr>
                        <a:t>  Разработка проектно-сметной документации по объекту «Строительство комплексных очистных сооружений в п. Сарс»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3,1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0,0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0,0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00778">
                <a:tc>
                  <a:txBody>
                    <a:bodyPr/>
                    <a:lstStyle/>
                    <a:p>
                      <a:pPr lvl="0" algn="l"/>
                      <a:r>
                        <a:rPr lang="ru-RU" sz="1100" dirty="0">
                          <a:latin typeface="+mn-lt"/>
                        </a:rPr>
                        <a:t>Строительство и приобретение жилых помещений для формирования специализированного жилищного фонда для обеспечения жилыми помещениями детей-сирот и детей, оставшихся без попечения родителей, лиц из числа детей-сирот и детей, оставшихся без попечения родителей, по договорам найма специализированных жилых помещений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18,8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17,4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17,4</a:t>
                      </a:r>
                    </a:p>
                    <a:p>
                      <a:pPr algn="ctr"/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5222">
                <a:tc>
                  <a:txBody>
                    <a:bodyPr/>
                    <a:lstStyle/>
                    <a:p>
                      <a:pPr lvl="0" algn="l" fontAlgn="ctr"/>
                      <a:r>
                        <a:rPr lang="ru-RU" sz="1100" b="0" i="0" u="none" strike="noStrike" dirty="0">
                          <a:effectLst/>
                          <a:latin typeface="+mn-lt"/>
                        </a:rPr>
                        <a:t>  Обеспечение устойчивого сокращения непригодного для проживания жилого фонда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5,5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5,4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5,1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0,3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9486506"/>
                  </a:ext>
                </a:extLst>
              </a:tr>
              <a:tr h="388669">
                <a:tc>
                  <a:txBody>
                    <a:bodyPr/>
                    <a:lstStyle/>
                    <a:p>
                      <a:r>
                        <a:rPr lang="ru-RU" sz="1400" b="1" dirty="0"/>
                        <a:t>ИТОГО: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/>
                        <a:t>47,8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/>
                        <a:t>22,8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5,1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17,7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0,0</a:t>
                      </a:r>
                      <a:endParaRPr lang="ru-RU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581475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6038980"/>
              </p:ext>
            </p:extLst>
          </p:nvPr>
        </p:nvGraphicFramePr>
        <p:xfrm>
          <a:off x="323528" y="691203"/>
          <a:ext cx="4464496" cy="61653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2236641245"/>
              </p:ext>
            </p:extLst>
          </p:nvPr>
        </p:nvGraphicFramePr>
        <p:xfrm>
          <a:off x="4889624" y="691950"/>
          <a:ext cx="4248472" cy="6166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07504" y="116632"/>
            <a:ext cx="89289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Направления расходования  субсидий, предоставленных из бюджета Пермского края</a:t>
            </a:r>
          </a:p>
        </p:txBody>
      </p:sp>
    </p:spTree>
    <p:extLst>
      <p:ext uri="{BB962C8B-B14F-4D97-AF65-F5344CB8AC3E}">
        <p14:creationId xmlns:p14="http://schemas.microsoft.com/office/powerpoint/2010/main" val="42172194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>
            <a:noAutofit/>
          </a:bodyPr>
          <a:lstStyle/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Сведения об остатках средств бюджета Октябрьского городского округа,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млн.руб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41141867"/>
              </p:ext>
            </p:extLst>
          </p:nvPr>
        </p:nvGraphicFramePr>
        <p:xfrm>
          <a:off x="457200" y="1628800"/>
          <a:ext cx="8229600" cy="48245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630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665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626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Остаток средств бюджета муниципального района на 01 января 2021 года</a:t>
                      </a:r>
                    </a:p>
                  </a:txBody>
                  <a:tcPr marL="91250" marR="91250" marT="45594" marB="45594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78,6</a:t>
                      </a:r>
                    </a:p>
                  </a:txBody>
                  <a:tcPr marL="91250" marR="91250" marT="45594" marB="45594" anchor="ctr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85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в том числе:</a:t>
                      </a:r>
                    </a:p>
                  </a:txBody>
                  <a:tcPr marL="91250" marR="91250" marT="45594" marB="45594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marL="91250" marR="91250" marT="45594" marB="45594" anchor="ctr"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85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 Остатки целевых средств федерального и краевого бюджетов</a:t>
                      </a:r>
                    </a:p>
                  </a:txBody>
                  <a:tcPr marL="91250" marR="91250" marT="45594" marB="45594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13,0</a:t>
                      </a:r>
                    </a:p>
                  </a:txBody>
                  <a:tcPr marL="91250" marR="91250" marT="45594" marB="45594" anchor="ctr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626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 Остатки целевых средств по родительской плате и питанию сотрудников образовательных учреждений, платным услугам.</a:t>
                      </a:r>
                    </a:p>
                  </a:txBody>
                  <a:tcPr marL="91250" marR="91250" marT="45594" marB="45594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0,7</a:t>
                      </a:r>
                    </a:p>
                  </a:txBody>
                  <a:tcPr marL="91250" marR="91250" marT="45594" marB="45594" anchor="ctr"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7244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 Безвозмездные поступления от юридических лиц в дорожный фонд</a:t>
                      </a:r>
                    </a:p>
                  </a:txBody>
                  <a:tcPr marL="91250" marR="91250" marT="45594" marB="45594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0,03</a:t>
                      </a:r>
                    </a:p>
                  </a:txBody>
                  <a:tcPr marL="91250" marR="91250" marT="45594" marB="45594" anchor="ctr" horzOverflow="overflow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85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 Оборотно-кассовая наличность</a:t>
                      </a:r>
                    </a:p>
                  </a:txBody>
                  <a:tcPr marL="91250" marR="91250" marT="45594" marB="45594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2,0</a:t>
                      </a:r>
                    </a:p>
                  </a:txBody>
                  <a:tcPr marL="91250" marR="91250" marT="45594" marB="45594" anchor="ctr" horzOverflow="overflow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85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 Средства дорожного фонда</a:t>
                      </a:r>
                    </a:p>
                  </a:txBody>
                  <a:tcPr marL="91250" marR="91250" marT="45594" marB="45594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5,4</a:t>
                      </a:r>
                    </a:p>
                  </a:txBody>
                  <a:tcPr marL="91250" marR="91250" marT="45594" marB="45594" anchor="ctr" horzOverflow="overflow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7244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 Остатки собственных средств бюджета, в том числе средства на погашение планового дефицита – 9,6 млн. руб.</a:t>
                      </a:r>
                    </a:p>
                  </a:txBody>
                  <a:tcPr marL="91250" marR="91250" marT="45594" marB="45594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57,4</a:t>
                      </a:r>
                    </a:p>
                  </a:txBody>
                  <a:tcPr marL="91250" marR="91250" marT="45594" marB="45594" anchor="ctr" horzOverflow="overflow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750271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3"/>
          <p:cNvSpPr txBox="1">
            <a:spLocks noChangeArrowheads="1"/>
          </p:cNvSpPr>
          <p:nvPr/>
        </p:nvSpPr>
        <p:spPr bwMode="auto">
          <a:xfrm>
            <a:off x="562708" y="1529862"/>
            <a:ext cx="8229600" cy="323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CC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4800" u="sng" dirty="0">
                <a:solidFill>
                  <a:schemeClr val="tx2"/>
                </a:solidFill>
                <a:latin typeface="Arial Black" panose="020B0A04020102020204" pitchFamily="34" charset="0"/>
                <a:cs typeface="Andalus" panose="02020603050405020304" pitchFamily="18" charset="-78"/>
              </a:rPr>
              <a:t>Спасибо за внимание!</a:t>
            </a:r>
          </a:p>
        </p:txBody>
      </p:sp>
      <p:sp>
        <p:nvSpPr>
          <p:cNvPr id="34819" name="Rectangle 4"/>
          <p:cNvSpPr>
            <a:spLocks noChangeArrowheads="1"/>
          </p:cNvSpPr>
          <p:nvPr/>
        </p:nvSpPr>
        <p:spPr bwMode="auto">
          <a:xfrm>
            <a:off x="0" y="263769"/>
            <a:ext cx="9144000" cy="6330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662"/>
          </a:p>
        </p:txBody>
      </p:sp>
    </p:spTree>
    <p:extLst>
      <p:ext uri="{BB962C8B-B14F-4D97-AF65-F5344CB8AC3E}">
        <p14:creationId xmlns:p14="http://schemas.microsoft.com/office/powerpoint/2010/main" val="3481643379"/>
      </p:ext>
    </p:extLst>
  </p:cSld>
  <p:clrMapOvr>
    <a:masterClrMapping/>
  </p:clrMapOvr>
  <p:transition spd="med">
    <p:zoom dir="in"/>
    <p:sndAc>
      <p:stSnd>
        <p:snd r:embed="rId2" name="camera.wav"/>
      </p:stSnd>
    </p:sndAc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FBFCB713-D55F-456F-847E-8E83D71B6C2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94276" y="112818"/>
            <a:ext cx="8124092" cy="1012580"/>
          </a:xfrm>
        </p:spPr>
        <p:txBody>
          <a:bodyPr>
            <a:normAutofit/>
          </a:bodyPr>
          <a:lstStyle/>
          <a:p>
            <a:pPr marL="1028726" indent="-1028726"/>
            <a:r>
              <a:rPr lang="ru-RU" altLang="ru-RU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Общие характеристики бюджета округа, млн. руб.</a:t>
            </a:r>
          </a:p>
        </p:txBody>
      </p:sp>
      <p:graphicFrame>
        <p:nvGraphicFramePr>
          <p:cNvPr id="3125" name="Group 53">
            <a:extLst>
              <a:ext uri="{FF2B5EF4-FFF2-40B4-BE49-F238E27FC236}">
                <a16:creationId xmlns:a16="http://schemas.microsoft.com/office/drawing/2014/main" id="{FD363656-5CEA-410E-AFD7-1667D21C987C}"/>
              </a:ext>
            </a:extLst>
          </p:cNvPr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3710303364"/>
              </p:ext>
            </p:extLst>
          </p:nvPr>
        </p:nvGraphicFramePr>
        <p:xfrm>
          <a:off x="959488" y="1554325"/>
          <a:ext cx="7393668" cy="4610979"/>
        </p:xfrm>
        <a:graphic>
          <a:graphicData uri="http://schemas.openxmlformats.org/drawingml/2006/table">
            <a:tbl>
              <a:tblPr/>
              <a:tblGrid>
                <a:gridCol w="21389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26342">
                  <a:extLst>
                    <a:ext uri="{9D8B030D-6E8A-4147-A177-3AD203B41FA5}">
                      <a16:colId xmlns:a16="http://schemas.microsoft.com/office/drawing/2014/main" val="822137493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002288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Показатели</a:t>
                      </a:r>
                    </a:p>
                  </a:txBody>
                  <a:tcPr marL="84231" marR="84231" marT="42121" marB="42121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2019 год </a:t>
                      </a:r>
                    </a:p>
                  </a:txBody>
                  <a:tcPr marL="84231" marR="84231" marT="42121" marB="421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2020 год</a:t>
                      </a:r>
                    </a:p>
                  </a:txBody>
                  <a:tcPr marL="84231" marR="84231" marT="42121" marB="421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9565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Факт</a:t>
                      </a:r>
                    </a:p>
                  </a:txBody>
                  <a:tcPr marL="84231" marR="84231" marT="42121" marB="421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План (уточненный)</a:t>
                      </a:r>
                    </a:p>
                  </a:txBody>
                  <a:tcPr marL="84231" marR="84231" marT="42121" marB="421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Факт</a:t>
                      </a:r>
                    </a:p>
                  </a:txBody>
                  <a:tcPr marL="84231" marR="84231" marT="42121" marB="421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%</a:t>
                      </a:r>
                    </a:p>
                  </a:txBody>
                  <a:tcPr marL="84231" marR="84231" marT="42121" marB="421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5614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Доходы</a:t>
                      </a:r>
                    </a:p>
                  </a:txBody>
                  <a:tcPr marL="84231" marR="84231" marT="42121" marB="42121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1 272,8</a:t>
                      </a:r>
                    </a:p>
                  </a:txBody>
                  <a:tcPr marL="84231" marR="84231" marT="42121" marB="421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1 166,6</a:t>
                      </a:r>
                    </a:p>
                  </a:txBody>
                  <a:tcPr marL="84231" marR="84231" marT="42121" marB="421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1 156,9</a:t>
                      </a:r>
                    </a:p>
                  </a:txBody>
                  <a:tcPr marL="84231" marR="84231" marT="42121" marB="421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99,1</a:t>
                      </a:r>
                    </a:p>
                  </a:txBody>
                  <a:tcPr marL="84231" marR="84231" marT="42121" marB="421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2267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Расходы</a:t>
                      </a:r>
                    </a:p>
                  </a:txBody>
                  <a:tcPr marL="84231" marR="84231" marT="42121" marB="42121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</a:t>
                      </a:r>
                      <a:r>
                        <a:rPr lang="en-US" sz="13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274,8</a:t>
                      </a:r>
                      <a:endParaRPr lang="ru-RU" sz="13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034" marR="7034" marT="70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1 260,4</a:t>
                      </a:r>
                    </a:p>
                  </a:txBody>
                  <a:tcPr marL="7034" marR="7034" marT="70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1 180,4</a:t>
                      </a:r>
                    </a:p>
                  </a:txBody>
                  <a:tcPr marL="7034" marR="7034" marT="70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93,7</a:t>
                      </a:r>
                    </a:p>
                  </a:txBody>
                  <a:tcPr marL="84231" marR="84231" marT="42121" marB="421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3422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Дефицит (-)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Профицит (+)</a:t>
                      </a:r>
                    </a:p>
                  </a:txBody>
                  <a:tcPr marL="84231" marR="84231" marT="42121" marB="42121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</a:t>
                      </a:r>
                      <a:r>
                        <a:rPr kumimoji="0" 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2,0</a:t>
                      </a:r>
                      <a:endParaRPr kumimoji="0" lang="ru-RU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231" marR="84231" marT="42121" marB="421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- 69,4 </a:t>
                      </a:r>
                    </a:p>
                  </a:txBody>
                  <a:tcPr marL="84231" marR="84231" marT="42121" marB="421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- 23,5  </a:t>
                      </a:r>
                    </a:p>
                  </a:txBody>
                  <a:tcPr marL="84231" marR="84231" marT="42121" marB="421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231" marR="84231" marT="42121" marB="421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7452" name="Rectangle 4">
            <a:extLst>
              <a:ext uri="{FF2B5EF4-FFF2-40B4-BE49-F238E27FC236}">
                <a16:creationId xmlns:a16="http://schemas.microsoft.com/office/drawing/2014/main" id="{A1D032A6-D833-4DBD-A22E-AE1355E6B5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63769"/>
            <a:ext cx="9144000" cy="6330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662"/>
          </a:p>
        </p:txBody>
      </p:sp>
    </p:spTree>
  </p:cSld>
  <p:clrMapOvr>
    <a:masterClrMapping/>
  </p:clrMapOvr>
  <p:transition spd="med">
    <p:zoom dir="in"/>
    <p:sndAc>
      <p:stSnd>
        <p:snd r:embed="rId3" name="camera.wav"/>
      </p:stSnd>
    </p:sndAc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доходов бюджета округа </a:t>
            </a:r>
            <a:br>
              <a:rPr lang="ru-RU" sz="2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млн. рублей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10113705"/>
              </p:ext>
            </p:extLst>
          </p:nvPr>
        </p:nvGraphicFramePr>
        <p:xfrm>
          <a:off x="457200" y="1600200"/>
          <a:ext cx="8363272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428126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954360"/>
          </a:xfrm>
        </p:spPr>
        <p:txBody>
          <a:bodyPr>
            <a:normAutofit/>
          </a:bodyPr>
          <a:lstStyle/>
          <a:p>
            <a:r>
              <a:rPr lang="ru-RU" sz="2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Поступление доходов в бюджет округа в 2020 году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53723313"/>
              </p:ext>
            </p:extLst>
          </p:nvPr>
        </p:nvGraphicFramePr>
        <p:xfrm>
          <a:off x="179512" y="1600200"/>
          <a:ext cx="8784976" cy="472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762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Наименование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aseline="0" dirty="0"/>
                        <a:t>Факт 2019 года, </a:t>
                      </a:r>
                      <a:r>
                        <a:rPr lang="ru-RU" sz="1400" baseline="0" dirty="0" err="1"/>
                        <a:t>млн.руб</a:t>
                      </a:r>
                      <a:r>
                        <a:rPr lang="ru-RU" sz="1400" baseline="0" dirty="0"/>
                        <a:t>.</a:t>
                      </a:r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Уточненный план на 2020 год </a:t>
                      </a:r>
                      <a:r>
                        <a:rPr lang="ru-RU" sz="1400" dirty="0" err="1"/>
                        <a:t>млн.руб</a:t>
                      </a:r>
                      <a:r>
                        <a:rPr lang="ru-RU" sz="1400" dirty="0"/>
                        <a:t>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/>
                        <a:t>Исполнено 2020 год </a:t>
                      </a:r>
                      <a:r>
                        <a:rPr lang="ru-RU" sz="1400" dirty="0" err="1"/>
                        <a:t>млн.руб</a:t>
                      </a:r>
                      <a:r>
                        <a:rPr lang="ru-RU" sz="1400" dirty="0"/>
                        <a:t>.</a:t>
                      </a:r>
                    </a:p>
                    <a:p>
                      <a:pPr algn="ctr"/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% от годового плана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Темп роста к 2019 , 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b="1" dirty="0"/>
                        <a:t>Всего доходов, из них: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 </a:t>
                      </a:r>
                      <a:r>
                        <a:rPr lang="ru-RU" sz="1400" dirty="0"/>
                        <a:t>272,8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1 166,6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1</a:t>
                      </a:r>
                      <a:r>
                        <a:rPr lang="ru-RU" sz="1400" baseline="0" dirty="0"/>
                        <a:t> 156,9</a:t>
                      </a:r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99,1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90,8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b="1" dirty="0"/>
                        <a:t>Налоговые и неналоговые доходы, в том числе: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230,5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197,3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208,9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105,8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90,6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i="1" dirty="0"/>
                        <a:t>налоговые доходы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158,4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137,2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148,2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108,0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93,5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i="1" dirty="0"/>
                        <a:t>неналоговые</a:t>
                      </a:r>
                      <a:r>
                        <a:rPr lang="ru-RU" sz="1400" i="1" baseline="0" dirty="0"/>
                        <a:t> доходы</a:t>
                      </a:r>
                      <a:endParaRPr lang="ru-RU" sz="140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72,1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60,1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60,7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100,9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84,1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b="1" dirty="0"/>
                        <a:t>Безвозмездные поступления, в том числе: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1 0</a:t>
                      </a:r>
                      <a:r>
                        <a:rPr lang="ru-RU" sz="1400" dirty="0"/>
                        <a:t>42,3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969,3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948,0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97,8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90,9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i="1" dirty="0"/>
                        <a:t>дотации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249</a:t>
                      </a:r>
                      <a:r>
                        <a:rPr lang="ru-RU" sz="1400" dirty="0"/>
                        <a:t>,9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319,7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320,3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100,1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128,1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i="1" dirty="0"/>
                        <a:t>субсидии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348,9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217,7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189,1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86,8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54,1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i="1" dirty="0"/>
                        <a:t>субвенции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421,4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370,2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386,0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104,2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91,5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i="1" dirty="0"/>
                        <a:t>иные</a:t>
                      </a:r>
                      <a:r>
                        <a:rPr lang="ru-RU" sz="1400" i="1" baseline="0" dirty="0"/>
                        <a:t> межбюджетные трансферты</a:t>
                      </a:r>
                      <a:endParaRPr lang="ru-RU" sz="140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16,6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60,8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63,6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104,6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383,1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224785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ru-RU" sz="2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Поступление основных налоговых доходов в  бюджет округа в 2020 году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84820995"/>
              </p:ext>
            </p:extLst>
          </p:nvPr>
        </p:nvGraphicFramePr>
        <p:xfrm>
          <a:off x="251520" y="1600200"/>
          <a:ext cx="8712967" cy="2722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508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973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617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1072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9614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Наименование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Факт 2019 год</a:t>
                      </a:r>
                      <a:r>
                        <a:rPr lang="ru-RU" sz="1400" baseline="0" dirty="0"/>
                        <a:t> </a:t>
                      </a:r>
                      <a:r>
                        <a:rPr lang="ru-RU" sz="1400" baseline="0" dirty="0" err="1"/>
                        <a:t>млн.руб</a:t>
                      </a:r>
                      <a:r>
                        <a:rPr lang="ru-RU" sz="1400" baseline="0" dirty="0"/>
                        <a:t>.</a:t>
                      </a:r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Уточненный план на 2020 год </a:t>
                      </a:r>
                      <a:r>
                        <a:rPr lang="ru-RU" sz="1400" dirty="0" err="1"/>
                        <a:t>млн.руб</a:t>
                      </a:r>
                      <a:r>
                        <a:rPr lang="ru-RU" sz="1400" dirty="0"/>
                        <a:t>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/>
                        <a:t>Исполнено  2020 год </a:t>
                      </a:r>
                      <a:r>
                        <a:rPr lang="ru-RU" sz="1400" dirty="0" err="1"/>
                        <a:t>млн.руб</a:t>
                      </a:r>
                      <a:r>
                        <a:rPr lang="ru-RU" sz="1400" dirty="0"/>
                        <a:t>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 % от годового плана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Темп роста к 2019 году, 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1400" b="1" dirty="0"/>
                        <a:t>Налог на доходы физических лиц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92,5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78,9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84,5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107,0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100,8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1400" b="1" dirty="0"/>
                        <a:t>Налоги на совокупный</a:t>
                      </a:r>
                      <a:r>
                        <a:rPr lang="ru-RU" sz="1400" b="1" baseline="0" dirty="0"/>
                        <a:t> доход</a:t>
                      </a:r>
                      <a:endParaRPr lang="ru-RU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5</a:t>
                      </a:r>
                      <a:r>
                        <a:rPr lang="ru-RU" sz="1400" dirty="0"/>
                        <a:t>,4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2,5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3,4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136,0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62,9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1400" b="1" dirty="0"/>
                        <a:t>Акцизы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20,1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16,4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18,0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109,7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89,5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1400" b="1" dirty="0"/>
                        <a:t>Налоги на имущество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38,1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37,5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40,1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106,9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105,2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099694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Autofit/>
          </a:bodyPr>
          <a:lstStyle/>
          <a:p>
            <a:r>
              <a:rPr lang="ru-RU" sz="2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Поступление основных неналоговых доходов в бюджет округа в 2020 году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3746929"/>
              </p:ext>
            </p:extLst>
          </p:nvPr>
        </p:nvGraphicFramePr>
        <p:xfrm>
          <a:off x="179514" y="1600200"/>
          <a:ext cx="8784972" cy="221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762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2413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Наименование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Факт 2019 год</a:t>
                      </a:r>
                      <a:r>
                        <a:rPr lang="ru-RU" sz="1400" baseline="0" dirty="0"/>
                        <a:t> </a:t>
                      </a:r>
                      <a:r>
                        <a:rPr lang="ru-RU" sz="1400" baseline="0" dirty="0" err="1"/>
                        <a:t>млн.руб</a:t>
                      </a:r>
                      <a:r>
                        <a:rPr lang="ru-RU" sz="1400" baseline="0" dirty="0"/>
                        <a:t>.</a:t>
                      </a:r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Уточненный план на 2020 год </a:t>
                      </a:r>
                      <a:r>
                        <a:rPr lang="ru-RU" sz="1400" dirty="0" err="1"/>
                        <a:t>млн.руб</a:t>
                      </a:r>
                      <a:r>
                        <a:rPr lang="ru-RU" sz="1400" dirty="0"/>
                        <a:t>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/>
                        <a:t>Исполнено 2020 год </a:t>
                      </a:r>
                      <a:r>
                        <a:rPr lang="ru-RU" sz="1400" dirty="0" err="1"/>
                        <a:t>млн.руб</a:t>
                      </a:r>
                      <a:r>
                        <a:rPr lang="ru-RU" sz="1400" dirty="0"/>
                        <a:t>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 % от годового плана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Темп роста </a:t>
                      </a:r>
                      <a:r>
                        <a:rPr lang="ru-RU" sz="1400"/>
                        <a:t>к 2019 году, %</a:t>
                      </a:r>
                      <a:endParaRPr lang="ru-RU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b="1" dirty="0"/>
                        <a:t>Аренда земли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42,1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40,6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41,2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101,4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97,8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b="1" dirty="0"/>
                        <a:t>Аренда имущества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0,8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1,2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1,2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100,0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150,0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b="1" dirty="0"/>
                        <a:t>Плата по сервитутам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7,7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5,5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5,6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101,8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72,7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b="1" dirty="0"/>
                        <a:t>Продажа</a:t>
                      </a:r>
                      <a:r>
                        <a:rPr lang="ru-RU" sz="1400" b="1" baseline="0" dirty="0"/>
                        <a:t> земли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4,7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1,0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1,1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110,0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23,4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80316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16632"/>
            <a:ext cx="8229600" cy="1143000"/>
          </a:xfrm>
        </p:spPr>
        <p:txBody>
          <a:bodyPr>
            <a:normAutofit/>
          </a:bodyPr>
          <a:lstStyle/>
          <a:p>
            <a:r>
              <a:rPr lang="ru-RU" sz="2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расходов бюджета округа по отраслям в млн. рублей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93698266"/>
              </p:ext>
            </p:extLst>
          </p:nvPr>
        </p:nvGraphicFramePr>
        <p:xfrm>
          <a:off x="107504" y="1556792"/>
          <a:ext cx="8928992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771326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850106"/>
          </a:xfrm>
        </p:spPr>
        <p:txBody>
          <a:bodyPr>
            <a:noAutofit/>
          </a:bodyPr>
          <a:lstStyle/>
          <a:p>
            <a:r>
              <a:rPr lang="ru-RU" sz="2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в разрезе муниципальных программ, млн. руб.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13939498"/>
              </p:ext>
            </p:extLst>
          </p:nvPr>
        </p:nvGraphicFramePr>
        <p:xfrm>
          <a:off x="251520" y="1268760"/>
          <a:ext cx="8640960" cy="53481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674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12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3650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76064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Факт 2020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% к плану 2020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Темп к 2019, 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/>
                        <a:t>Муниципальная программа Октябрьского ГО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1187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/>
                        <a:t>1 111,7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effectLst/>
                          <a:latin typeface="+mn-lt"/>
                        </a:rPr>
                        <a:t>94,0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effectLst/>
                          <a:latin typeface="+mn-lt"/>
                        </a:rPr>
                        <a:t>97,3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/>
                        <a:t>ВСЕГО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795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+mn-lt"/>
                        </a:rPr>
                        <a:t>268,0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+mn-lt"/>
                        </a:rPr>
                        <a:t>88,4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effectLst/>
                          <a:latin typeface="+mn-lt"/>
                        </a:rPr>
                        <a:t>335,4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 dirty="0"/>
                        <a:t>Комплексное развитие систем жизнеобеспечения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11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+mn-lt"/>
                        </a:rPr>
                        <a:t>58,6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effectLst/>
                          <a:latin typeface="+mn-lt"/>
                        </a:rPr>
                        <a:t>94,7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+mn-lt"/>
                        </a:rPr>
                        <a:t>3256,1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effectLst/>
                          <a:latin typeface="+mn-lt"/>
                        </a:rPr>
                        <a:t>   Управление земельными ресурсами и имуществом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963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+mn-lt"/>
                        </a:rPr>
                        <a:t>15,5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effectLst/>
                          <a:latin typeface="+mn-lt"/>
                        </a:rPr>
                        <a:t>100,0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effectLst/>
                          <a:latin typeface="+mn-lt"/>
                        </a:rPr>
                        <a:t>15520,0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effectLst/>
                          <a:latin typeface="+mn-lt"/>
                        </a:rPr>
                        <a:t>   Охрана окружающей среды, воспроизводство и использование природных ресурсов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291327664"/>
                  </a:ext>
                </a:extLst>
              </a:tr>
              <a:tr h="3611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+mn-lt"/>
                        </a:rPr>
                        <a:t>36,6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effectLst/>
                          <a:latin typeface="+mn-lt"/>
                        </a:rPr>
                        <a:t>98,6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+mn-lt"/>
                        </a:rPr>
                        <a:t>83,5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effectLst/>
                          <a:latin typeface="+mn-lt"/>
                        </a:rPr>
                        <a:t>   Совершенствование муниципального управления 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833267146"/>
                  </a:ext>
                </a:extLst>
              </a:tr>
              <a:tr h="3611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+mn-lt"/>
                        </a:rPr>
                        <a:t>491,3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+mn-lt"/>
                        </a:rPr>
                        <a:t>96,6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effectLst/>
                          <a:latin typeface="+mn-lt"/>
                        </a:rPr>
                        <a:t>66,9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effectLst/>
                          <a:latin typeface="+mn-lt"/>
                        </a:rPr>
                        <a:t>   Развитие системы образования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276799749"/>
                  </a:ext>
                </a:extLst>
              </a:tr>
              <a:tr h="37832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+mn-lt"/>
                        </a:rPr>
                        <a:t>93,6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effectLst/>
                          <a:latin typeface="+mn-lt"/>
                        </a:rPr>
                        <a:t>93,6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effectLst/>
                          <a:latin typeface="+mn-lt"/>
                        </a:rPr>
                        <a:t>123,5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effectLst/>
                          <a:latin typeface="+mn-lt"/>
                        </a:rPr>
                        <a:t>   Развитие сферы культуры, молодежной политики, спорта и физической культуры 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722477891"/>
                  </a:ext>
                </a:extLst>
              </a:tr>
              <a:tr h="3611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+mn-lt"/>
                        </a:rPr>
                        <a:t>81,1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+mn-lt"/>
                        </a:rPr>
                        <a:t>93,0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effectLst/>
                          <a:latin typeface="+mn-lt"/>
                        </a:rPr>
                        <a:t>94,5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effectLst/>
                          <a:latin typeface="+mn-lt"/>
                        </a:rPr>
                        <a:t>    Социальная поддержка граждан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413733346"/>
                  </a:ext>
                </a:extLst>
              </a:tr>
              <a:tr h="37832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+mn-lt"/>
                        </a:rPr>
                        <a:t>10,4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+mn-lt"/>
                        </a:rPr>
                        <a:t>96,4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effectLst/>
                          <a:latin typeface="+mn-lt"/>
                        </a:rPr>
                        <a:t>98,0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effectLst/>
                          <a:latin typeface="+mn-lt"/>
                        </a:rPr>
                        <a:t>    Развитие сельского хозяйства и предпринимательства, устойчивое развитие сельских территорий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556611815"/>
                  </a:ext>
                </a:extLst>
              </a:tr>
              <a:tr h="3611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+mn-lt"/>
                        </a:rPr>
                        <a:t>11,2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+mn-lt"/>
                        </a:rPr>
                        <a:t>99,7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effectLst/>
                          <a:latin typeface="+mn-lt"/>
                        </a:rPr>
                        <a:t>11,7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effectLst/>
                          <a:latin typeface="+mn-lt"/>
                        </a:rPr>
                        <a:t>    Управление муниципальными финансами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639190443"/>
                  </a:ext>
                </a:extLst>
              </a:tr>
              <a:tr h="3611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+mn-lt"/>
                        </a:rPr>
                        <a:t>30,9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+mn-lt"/>
                        </a:rPr>
                        <a:t>95,0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effectLst/>
                          <a:latin typeface="+mn-lt"/>
                        </a:rPr>
                        <a:t>882,6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effectLst/>
                          <a:latin typeface="+mn-lt"/>
                        </a:rPr>
                        <a:t>    Обеспечение общественной безопасности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669109160"/>
                  </a:ext>
                </a:extLst>
              </a:tr>
              <a:tr h="3611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+mn-lt"/>
                        </a:rPr>
                        <a:t>0,8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+mn-lt"/>
                        </a:rPr>
                        <a:t>100,0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effectLst/>
                          <a:latin typeface="+mn-lt"/>
                        </a:rPr>
                        <a:t>100,0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effectLst/>
                          <a:latin typeface="+mn-lt"/>
                        </a:rPr>
                        <a:t>    Обеспечение взаимодействия общества и власти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196574812"/>
                  </a:ext>
                </a:extLst>
              </a:tr>
              <a:tr h="37832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+mn-lt"/>
                        </a:rPr>
                        <a:t>13,7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+mn-lt"/>
                        </a:rPr>
                        <a:t>98,8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effectLst/>
                          <a:latin typeface="+mn-lt"/>
                        </a:rPr>
                        <a:t>143,7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effectLst/>
                          <a:latin typeface="+mn-lt"/>
                        </a:rPr>
                        <a:t>    Развитие системы жилищно-коммунального хозяйства Октябрьского муниципального района Пермского края»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4530726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368828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922114"/>
          </a:xfrm>
        </p:spPr>
        <p:txBody>
          <a:bodyPr>
            <a:noAutofit/>
          </a:bodyPr>
          <a:lstStyle/>
          <a:p>
            <a:r>
              <a:rPr lang="ru-RU" sz="2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Управленческая структура расходов округа за 2020 год, млн. руб.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78782685"/>
              </p:ext>
            </p:extLst>
          </p:nvPr>
        </p:nvGraphicFramePr>
        <p:xfrm>
          <a:off x="899592" y="1417638"/>
          <a:ext cx="7787207" cy="37987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507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16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48966">
                  <a:extLst>
                    <a:ext uri="{9D8B030D-6E8A-4147-A177-3AD203B41FA5}">
                      <a16:colId xmlns:a16="http://schemas.microsoft.com/office/drawing/2014/main" val="1715075870"/>
                    </a:ext>
                  </a:extLst>
                </a:gridCol>
                <a:gridCol w="111127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1217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4238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074928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Направление расходов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Факт 2019 год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Уточненный план 2020 г.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/>
                        <a:t>Исполнено 2020 год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% исполнения плана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Темп роста к 2019 году, 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1881">
                <a:tc>
                  <a:txBody>
                    <a:bodyPr/>
                    <a:lstStyle/>
                    <a:p>
                      <a:r>
                        <a:rPr lang="ru-RU" sz="1400" b="1" dirty="0"/>
                        <a:t>Инвестиционные расходы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310,4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77,6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51,5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66,4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16,6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1881">
                <a:tc>
                  <a:txBody>
                    <a:bodyPr/>
                    <a:lstStyle/>
                    <a:p>
                      <a:r>
                        <a:rPr lang="ru-RU" sz="1400" b="1" dirty="0"/>
                        <a:t>Мероприятия развития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114,4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274,2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246,8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90,0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215,7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1881">
                <a:tc>
                  <a:txBody>
                    <a:bodyPr/>
                    <a:lstStyle/>
                    <a:p>
                      <a:r>
                        <a:rPr lang="ru-RU" sz="1400" b="1" dirty="0"/>
                        <a:t>Меры социальной поддержки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67,3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66,8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62,5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93,6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92,8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1881">
                <a:tc>
                  <a:txBody>
                    <a:bodyPr/>
                    <a:lstStyle/>
                    <a:p>
                      <a:r>
                        <a:rPr lang="ru-RU" sz="1400" b="1" dirty="0"/>
                        <a:t>Текущие расходы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653,1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723,2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704,0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97,3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107,8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2898525"/>
                  </a:ext>
                </a:extLst>
              </a:tr>
              <a:tr h="421881">
                <a:tc>
                  <a:txBody>
                    <a:bodyPr/>
                    <a:lstStyle/>
                    <a:p>
                      <a:r>
                        <a:rPr lang="ru-RU" sz="1400" b="1" dirty="0"/>
                        <a:t>Прочие расходы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129,6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118,6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115,6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97,5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89,2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8630653"/>
                  </a:ext>
                </a:extLst>
              </a:tr>
              <a:tr h="421881">
                <a:tc>
                  <a:txBody>
                    <a:bodyPr/>
                    <a:lstStyle/>
                    <a:p>
                      <a:r>
                        <a:rPr lang="ru-RU" sz="1400" b="1" dirty="0"/>
                        <a:t>ИТОГО: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/>
                        <a:t>1 274,8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/>
                        <a:t>1 260,4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/>
                        <a:t>1 180,4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/>
                        <a:t>93,7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/>
                        <a:t>92,6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15410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173287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4583</TotalTime>
  <Words>1457</Words>
  <Application>Microsoft Office PowerPoint</Application>
  <PresentationFormat>Экран (4:3)</PresentationFormat>
  <Paragraphs>354</Paragraphs>
  <Slides>14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0" baseType="lpstr">
      <vt:lpstr>Arial</vt:lpstr>
      <vt:lpstr>Arial Black</vt:lpstr>
      <vt:lpstr>Arial Cyr</vt:lpstr>
      <vt:lpstr>Calibri</vt:lpstr>
      <vt:lpstr>Times New Roman</vt:lpstr>
      <vt:lpstr>Тема Office</vt:lpstr>
      <vt:lpstr>Об исполнении бюджета Октябрьского городского округа за 2020 год</vt:lpstr>
      <vt:lpstr> Общие характеристики бюджета округа, млн. руб.</vt:lpstr>
      <vt:lpstr>Структура доходов бюджета округа  в млн. рублей</vt:lpstr>
      <vt:lpstr>Поступление доходов в бюджет округа в 2020 году</vt:lpstr>
      <vt:lpstr>Поступление основных налоговых доходов в  бюджет округа в 2020 году</vt:lpstr>
      <vt:lpstr>Поступление основных неналоговых доходов в бюджет округа в 2020 году</vt:lpstr>
      <vt:lpstr>Структура расходов бюджета округа по отраслям в млн. рублей</vt:lpstr>
      <vt:lpstr>Расходы в разрезе муниципальных программ, млн. руб.</vt:lpstr>
      <vt:lpstr>Управленческая структура расходов округа за 2020 год, млн. руб.</vt:lpstr>
      <vt:lpstr>Дорожный фонд Октябрьского городского округа за 2020 год </vt:lpstr>
      <vt:lpstr>Объекты капитального строительства, млн. руб.</vt:lpstr>
      <vt:lpstr>Презентация PowerPoint</vt:lpstr>
      <vt:lpstr>Сведения об остатках средств бюджета Октябрьского городского округа, млн.руб.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 исполнении бюджета Октябрьского муниципального района за 2017 год</dc:title>
  <dc:creator>oper</dc:creator>
  <cp:lastModifiedBy>Oper</cp:lastModifiedBy>
  <cp:revision>301</cp:revision>
  <cp:lastPrinted>2021-05-19T06:38:39Z</cp:lastPrinted>
  <dcterms:created xsi:type="dcterms:W3CDTF">2018-06-09T04:21:18Z</dcterms:created>
  <dcterms:modified xsi:type="dcterms:W3CDTF">2021-05-19T08:52:52Z</dcterms:modified>
</cp:coreProperties>
</file>