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21"/>
  </p:notesMasterIdLst>
  <p:sldIdLst>
    <p:sldId id="306" r:id="rId2"/>
    <p:sldId id="300" r:id="rId3"/>
    <p:sldId id="307" r:id="rId4"/>
    <p:sldId id="333" r:id="rId5"/>
    <p:sldId id="313" r:id="rId6"/>
    <p:sldId id="310" r:id="rId7"/>
    <p:sldId id="312" r:id="rId8"/>
    <p:sldId id="311" r:id="rId9"/>
    <p:sldId id="315" r:id="rId10"/>
    <p:sldId id="332" r:id="rId11"/>
    <p:sldId id="337" r:id="rId12"/>
    <p:sldId id="339" r:id="rId13"/>
    <p:sldId id="340" r:id="rId14"/>
    <p:sldId id="316" r:id="rId15"/>
    <p:sldId id="317" r:id="rId16"/>
    <p:sldId id="318" r:id="rId17"/>
    <p:sldId id="322" r:id="rId18"/>
    <p:sldId id="319" r:id="rId19"/>
    <p:sldId id="32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66FFFF"/>
    <a:srgbClr val="F0C5AA"/>
    <a:srgbClr val="00CC00"/>
    <a:srgbClr val="471541"/>
    <a:srgbClr val="33CC33"/>
    <a:srgbClr val="CC0000"/>
    <a:srgbClr val="77E0F9"/>
    <a:srgbClr val="26FA77"/>
    <a:srgbClr val="77D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8527" autoAdjust="0"/>
  </p:normalViewPr>
  <p:slideViewPr>
    <p:cSldViewPr>
      <p:cViewPr varScale="1">
        <p:scale>
          <a:sx n="79" d="100"/>
          <a:sy n="79" d="100"/>
        </p:scale>
        <p:origin x="104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доходов 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Сарсинского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</a:p>
          <a:p>
            <a:pPr>
              <a:defRPr sz="1800" b="1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тыс. руб.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803355548102028"/>
          <c:y val="1.875000000000000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672835809571284E-2"/>
          <c:y val="0.17990664996334121"/>
          <c:w val="0.89942577546480174"/>
          <c:h val="0.739401136286801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доходов  Сарсинского городского поселения на 2018 год</c:v>
                </c:pt>
              </c:strCache>
            </c:strRef>
          </c:tx>
          <c:explosion val="25"/>
          <c:dPt>
            <c:idx val="0"/>
            <c:bubble3D val="0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en-US" baseline="0" dirty="0" smtClean="0"/>
                      <a:t> 407,7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en-US" baseline="0" smtClean="0"/>
                      <a:t> 563,5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13 387,1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поселения</c:v>
                </c:pt>
                <c:pt idx="1">
                  <c:v>Неналоговые доходы поселения</c:v>
                </c:pt>
                <c:pt idx="2">
                  <c:v>Безвозмездные поступления поселения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6174.4</c:v>
                </c:pt>
                <c:pt idx="1">
                  <c:v>2229.5</c:v>
                </c:pt>
                <c:pt idx="2">
                  <c:v>13616.5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2.7287957164651086E-2"/>
          <c:y val="0.14060551913984867"/>
          <c:w val="0.41201451871201306"/>
          <c:h val="0.10092204261254926"/>
        </c:manualLayout>
      </c:layout>
      <c:overlay val="0"/>
      <c:txPr>
        <a:bodyPr/>
        <a:lstStyle/>
        <a:p>
          <a:pPr>
            <a:defRPr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доходов 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Сарсинского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</a:p>
          <a:p>
            <a:pPr>
              <a:defRPr sz="1600" b="1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тыс. руб.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803355548102028"/>
          <c:y val="1.874999999999999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672835809571284E-2"/>
          <c:y val="0.17990664996334121"/>
          <c:w val="0.89942577546480162"/>
          <c:h val="0.739401136286801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доходов  Сарсинского городского поселения на 2018 год</c:v>
                </c:pt>
              </c:strCache>
            </c:strRef>
          </c:tx>
          <c:explosion val="25"/>
          <c:dPt>
            <c:idx val="0"/>
            <c:bubble3D val="0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en-US" baseline="0" smtClean="0"/>
                      <a:t> 671,5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en-US" baseline="0" smtClean="0"/>
                      <a:t> 625,0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en-US" baseline="0" smtClean="0"/>
                      <a:t> 309,1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поселения</c:v>
                </c:pt>
                <c:pt idx="1">
                  <c:v>Неналоговые доходы поселения</c:v>
                </c:pt>
                <c:pt idx="2">
                  <c:v>Безвозмездные поступления поселения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6397.8</c:v>
                </c:pt>
                <c:pt idx="1">
                  <c:v>2030</c:v>
                </c:pt>
                <c:pt idx="2">
                  <c:v>12862.4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4.3456101986861471E-3"/>
          <c:y val="0.12005755719638146"/>
          <c:w val="0.50665169994661841"/>
          <c:h val="9.4396039118110606E-2"/>
        </c:manualLayout>
      </c:layout>
      <c:overlay val="0"/>
      <c:txPr>
        <a:bodyPr/>
        <a:lstStyle/>
        <a:p>
          <a:pPr>
            <a:defRPr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доходов 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Сарсинского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</a:p>
          <a:p>
            <a:pPr>
              <a:defRPr sz="1600" b="1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тыс. руб.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803355548102028"/>
          <c:y val="1.874999999999999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540652507848105E-2"/>
          <c:y val="0.17303307260064837"/>
          <c:w val="0.89942577546480162"/>
          <c:h val="0.739401136286801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доходов  Октябрьского городского поселения на 2018 год</c:v>
                </c:pt>
              </c:strCache>
            </c:strRef>
          </c:tx>
          <c:explosion val="25"/>
          <c:dPt>
            <c:idx val="0"/>
            <c:bubble3D val="0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en-US" baseline="0" smtClean="0"/>
                      <a:t> 882,6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en-US" baseline="0" smtClean="0"/>
                      <a:t> 750,0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en-US" baseline="0" smtClean="0"/>
                      <a:t> 408,2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поселения</c:v>
                </c:pt>
                <c:pt idx="1">
                  <c:v>Неналоговые доходы поселения</c:v>
                </c:pt>
                <c:pt idx="2">
                  <c:v>Безвозмездные поступления поселения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6567.2</c:v>
                </c:pt>
                <c:pt idx="1">
                  <c:v>2005</c:v>
                </c:pt>
                <c:pt idx="2">
                  <c:v>12951.6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7.2134035694317597E-3"/>
          <c:y val="0.13380460573031827"/>
          <c:w val="0.5195567701149737"/>
          <c:h val="9.4396039118110606E-2"/>
        </c:manualLayout>
      </c:layout>
      <c:overlay val="0"/>
      <c:txPr>
        <a:bodyPr/>
        <a:lstStyle/>
        <a:p>
          <a:pPr>
            <a:defRPr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319788542013882E-2"/>
          <c:y val="8.4546161537606995E-2"/>
          <c:w val="0.54380358200940659"/>
          <c:h val="0.8211093829080721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77E0F9"/>
              </a:solidFill>
            </c:spPr>
          </c:dPt>
          <c:dPt>
            <c:idx val="6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24,0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89643743287783E-2"/>
                      <c:h val="5.695258397215124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расходы 5370,7 тыс. руб.</c:v>
                </c:pt>
                <c:pt idx="1">
                  <c:v> Национальная оборона, безопасность и правоохранительная деятельность 4032,8 тыс. руб.</c:v>
                </c:pt>
                <c:pt idx="2">
                  <c:v>Национальная экономика 2660,2 тыс. руб.</c:v>
                </c:pt>
                <c:pt idx="3">
                  <c:v>Жилищно-коммунальное хозяйство 5088,4 тыс. руб.</c:v>
                </c:pt>
                <c:pt idx="4">
                  <c:v>Культура, кинематография 4730,00 тыс. руб.</c:v>
                </c:pt>
                <c:pt idx="5">
                  <c:v>Социальная политика 466,2 тыс. руб.</c:v>
                </c:pt>
                <c:pt idx="6">
                  <c:v>Образование, физическая культура и спорт 10,0 тыс. руб.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24</c:v>
                </c:pt>
                <c:pt idx="1">
                  <c:v>18</c:v>
                </c:pt>
                <c:pt idx="2">
                  <c:v>11.9</c:v>
                </c:pt>
                <c:pt idx="3">
                  <c:v>22.8</c:v>
                </c:pt>
                <c:pt idx="4">
                  <c:v>21.2</c:v>
                </c:pt>
                <c:pt idx="5">
                  <c:v>2.1</c:v>
                </c:pt>
                <c:pt idx="6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831824241750919"/>
          <c:y val="4.3628061388240796E-2"/>
          <c:w val="0.38330463281857569"/>
          <c:h val="0.89249805577158092"/>
        </c:manualLayout>
      </c:layout>
      <c:overlay val="0"/>
      <c:txPr>
        <a:bodyPr/>
        <a:lstStyle/>
        <a:p>
          <a:pPr>
            <a:defRPr sz="1400" b="1" baseline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90547478851553"/>
          <c:y val="5.1944203280532134E-2"/>
          <c:w val="0.59851013577856427"/>
          <c:h val="0.42648949910574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66FFFF"/>
              </a:solidFill>
            </c:spPr>
          </c:dPt>
          <c:dPt>
            <c:idx val="6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расходы 4387,1 тыс. руб.</c:v>
                </c:pt>
                <c:pt idx="1">
                  <c:v>Национальная оборона, безопасность и правохранительная деятельность 4105,3 тыс. руб.</c:v>
                </c:pt>
                <c:pt idx="2">
                  <c:v>Национальная экономика 2731,7 тыс. руб.</c:v>
                </c:pt>
                <c:pt idx="3">
                  <c:v>Жилищно-коммунальное хозяйство 5830,2 тыс. руб.</c:v>
                </c:pt>
                <c:pt idx="4">
                  <c:v>Культура, кинематография 4880,0 тыс. руб.</c:v>
                </c:pt>
                <c:pt idx="5">
                  <c:v>Социальная политика 107,0 тыс. руб.</c:v>
                </c:pt>
                <c:pt idx="6">
                  <c:v>Образование, физическая культура и спорт 10,0 тыс. руб.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20</c:v>
                </c:pt>
                <c:pt idx="1">
                  <c:v>18.600000000000001</c:v>
                </c:pt>
                <c:pt idx="2">
                  <c:v>12.4</c:v>
                </c:pt>
                <c:pt idx="3">
                  <c:v>26.4</c:v>
                </c:pt>
                <c:pt idx="4">
                  <c:v>22.1</c:v>
                </c:pt>
                <c:pt idx="5">
                  <c:v>0.5</c:v>
                </c:pt>
                <c:pt idx="6">
                  <c:v>0.04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5.256575897697191E-2"/>
          <c:y val="0.53488832368275152"/>
          <c:w val="0.94743433857143444"/>
          <c:h val="0.46511167631724842"/>
        </c:manualLayout>
      </c:layout>
      <c:overlay val="0"/>
      <c:txPr>
        <a:bodyPr/>
        <a:lstStyle/>
        <a:p>
          <a:pPr>
            <a:defRPr sz="11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87775564619803"/>
          <c:y val="4.0091471318001733E-2"/>
          <c:w val="0.622589801529989"/>
          <c:h val="0.4648670518090584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3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ln>
                <a:solidFill>
                  <a:srgbClr val="FFFF00"/>
                </a:solidFill>
              </a:ln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66FFFF"/>
              </a:solidFill>
            </c:spPr>
          </c:dPt>
          <c:dPt>
            <c:idx val="6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 4231,6 тыс. руб.</c:v>
                </c:pt>
                <c:pt idx="1">
                  <c:v>Национальная оборона, безопасность и правоохранительная деятельность 4011,3 тыс. руб.</c:v>
                </c:pt>
                <c:pt idx="2">
                  <c:v>Национальная экономика 2792,6 тыс. руб.</c:v>
                </c:pt>
                <c:pt idx="3">
                  <c:v>Жилищно-коммунальное хозяйство 5827,2 тыс. руб.</c:v>
                </c:pt>
                <c:pt idx="4">
                  <c:v>Культура, кинематография 4931,0 тыс. руб.</c:v>
                </c:pt>
                <c:pt idx="5">
                  <c:v>Социальная политика 107,0 тыс.руб.</c:v>
                </c:pt>
                <c:pt idx="6">
                  <c:v>Образование, физическая культура и спорт 10,0 тыс. руб.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19.3</c:v>
                </c:pt>
                <c:pt idx="1">
                  <c:v>18.3</c:v>
                </c:pt>
                <c:pt idx="2">
                  <c:v>12.7</c:v>
                </c:pt>
                <c:pt idx="3">
                  <c:v>26.6</c:v>
                </c:pt>
                <c:pt idx="4">
                  <c:v>22.5</c:v>
                </c:pt>
                <c:pt idx="5">
                  <c:v>0.5</c:v>
                </c:pt>
                <c:pt idx="6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8252723903693287E-2"/>
          <c:y val="0.55965189053068221"/>
          <c:w val="0.85703498222419772"/>
          <c:h val="0.4356449283412954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100" b="1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3F0886-4723-42E7-97A9-2A5CA2AFA6F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2DC2E85F-4C93-4DAC-92A5-622E776A8B34}">
      <dgm:prSet phldrT="[Текст]" custT="1"/>
      <dgm:spPr>
        <a:solidFill>
          <a:schemeClr val="accent1"/>
        </a:solidFill>
      </dgm:spPr>
      <dgm:t>
        <a:bodyPr>
          <a:scene3d>
            <a:camera prst="orthographicFront"/>
            <a:lightRig rig="threePt" dir="t"/>
          </a:scene3d>
          <a:sp3d extrusionH="57150">
            <a:bevelT h="25400" prst="softRound"/>
          </a:sp3d>
        </a:bodyPr>
        <a:lstStyle/>
        <a:p>
          <a:r>
            <a:rPr lang="ru-RU" sz="1600" b="0" cap="none" spc="0" dirty="0" smtClean="0">
              <a:ln w="1016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Сарсинского городского поселения на </a:t>
          </a:r>
          <a:r>
            <a:rPr lang="ru-RU" sz="1600" b="0" cap="none" spc="0" dirty="0" smtClean="0">
              <a:ln w="1016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2019 </a:t>
          </a:r>
          <a:r>
            <a:rPr lang="ru-RU" sz="1600" b="0" cap="none" spc="0" dirty="0" smtClean="0">
              <a:ln w="1016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 и на плановый период  </a:t>
          </a:r>
          <a:r>
            <a:rPr lang="ru-RU" sz="1600" b="0" cap="none" spc="0" dirty="0" smtClean="0">
              <a:ln w="1016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2020- 2021 </a:t>
          </a:r>
          <a:r>
            <a:rPr lang="ru-RU" sz="1600" b="0" cap="none" spc="0" dirty="0" smtClean="0">
              <a:ln w="1016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годов</a:t>
          </a:r>
          <a:endParaRPr lang="ru-RU" sz="1600" b="0" cap="none" spc="0" dirty="0">
            <a:ln w="10160">
              <a:solidFill>
                <a:srgbClr val="002060"/>
              </a:solidFill>
              <a:prstDash val="solid"/>
            </a:ln>
            <a:solidFill>
              <a:srgbClr val="FFFF00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45B70C-9FFF-4581-8791-43EDFA237FD4}" type="parTrans" cxnId="{D829992B-829C-4BC6-AD62-98654CE079EE}">
      <dgm:prSet/>
      <dgm:spPr/>
      <dgm:t>
        <a:bodyPr/>
        <a:lstStyle/>
        <a:p>
          <a:endParaRPr lang="ru-RU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53BC3B38-D0E8-4AC1-9E3E-7571D3E375EB}" type="sibTrans" cxnId="{D829992B-829C-4BC6-AD62-98654CE079EE}">
      <dgm:prSet/>
      <dgm:spPr/>
      <dgm:t>
        <a:bodyPr/>
        <a:lstStyle/>
        <a:p>
          <a:endParaRPr lang="ru-RU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7FA3E68E-DC3D-4F07-B9CA-1001279BF2DD}" type="pres">
      <dgm:prSet presAssocID="{6B3F0886-4723-42E7-97A9-2A5CA2AFA6F0}" presName="linearFlow" presStyleCnt="0">
        <dgm:presLayoutVars>
          <dgm:dir/>
          <dgm:resizeHandles val="exact"/>
        </dgm:presLayoutVars>
      </dgm:prSet>
      <dgm:spPr/>
    </dgm:pt>
    <dgm:pt modelId="{D7952E44-AA9F-4A8C-8B9A-1B17391BF9C1}" type="pres">
      <dgm:prSet presAssocID="{2DC2E85F-4C93-4DAC-92A5-622E776A8B34}" presName="composite" presStyleCnt="0"/>
      <dgm:spPr/>
    </dgm:pt>
    <dgm:pt modelId="{79E0B4C5-F0BF-46D6-8996-3CA6A47C136A}" type="pres">
      <dgm:prSet presAssocID="{2DC2E85F-4C93-4DAC-92A5-622E776A8B34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58FC88A-1C63-4D6E-9A17-312A04C79659}" type="pres">
      <dgm:prSet presAssocID="{2DC2E85F-4C93-4DAC-92A5-622E776A8B34}" presName="txShp" presStyleLbl="node1" presStyleIdx="0" presStyleCnt="1" custScaleX="150376" custScaleY="180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29992B-829C-4BC6-AD62-98654CE079EE}" srcId="{6B3F0886-4723-42E7-97A9-2A5CA2AFA6F0}" destId="{2DC2E85F-4C93-4DAC-92A5-622E776A8B34}" srcOrd="0" destOrd="0" parTransId="{8F45B70C-9FFF-4581-8791-43EDFA237FD4}" sibTransId="{53BC3B38-D0E8-4AC1-9E3E-7571D3E375EB}"/>
    <dgm:cxn modelId="{C4F33FD7-4B2C-49FA-8D0B-791C6CB98719}" type="presOf" srcId="{6B3F0886-4723-42E7-97A9-2A5CA2AFA6F0}" destId="{7FA3E68E-DC3D-4F07-B9CA-1001279BF2DD}" srcOrd="0" destOrd="0" presId="urn:microsoft.com/office/officeart/2005/8/layout/vList3#1"/>
    <dgm:cxn modelId="{12AA00A6-20ED-45A3-89A7-30EF0F071131}" type="presOf" srcId="{2DC2E85F-4C93-4DAC-92A5-622E776A8B34}" destId="{B58FC88A-1C63-4D6E-9A17-312A04C79659}" srcOrd="0" destOrd="0" presId="urn:microsoft.com/office/officeart/2005/8/layout/vList3#1"/>
    <dgm:cxn modelId="{A98EEA99-644F-4D4A-99C3-40319CB7F12D}" type="presParOf" srcId="{7FA3E68E-DC3D-4F07-B9CA-1001279BF2DD}" destId="{D7952E44-AA9F-4A8C-8B9A-1B17391BF9C1}" srcOrd="0" destOrd="0" presId="urn:microsoft.com/office/officeart/2005/8/layout/vList3#1"/>
    <dgm:cxn modelId="{731DE832-8227-43CE-9D9E-DF4CD1E82338}" type="presParOf" srcId="{D7952E44-AA9F-4A8C-8B9A-1B17391BF9C1}" destId="{79E0B4C5-F0BF-46D6-8996-3CA6A47C136A}" srcOrd="0" destOrd="0" presId="urn:microsoft.com/office/officeart/2005/8/layout/vList3#1"/>
    <dgm:cxn modelId="{6E8736DC-C723-4C21-B022-DDB2C433FD50}" type="presParOf" srcId="{D7952E44-AA9F-4A8C-8B9A-1B17391BF9C1}" destId="{B58FC88A-1C63-4D6E-9A17-312A04C7965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8A80E4-5C2D-4A1D-B228-CBA8656CCC3B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D027806-A4FA-4B2B-835D-5436AF58900E}">
      <dgm:prSet phldrT="[Текст]"/>
      <dgm:spPr>
        <a:gradFill flip="none" rotWithShape="1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2019г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533C8D-6607-4FE7-AECC-041E0BEF3EFE}" type="parTrans" cxnId="{67919379-77D4-4598-B23F-098C65D154BA}">
      <dgm:prSet/>
      <dgm:spPr/>
      <dgm:t>
        <a:bodyPr/>
        <a:lstStyle/>
        <a:p>
          <a:endParaRPr lang="ru-RU"/>
        </a:p>
      </dgm:t>
    </dgm:pt>
    <dgm:pt modelId="{3AB06BCD-0A85-42D1-BB08-9E0D5603C3DF}" type="sibTrans" cxnId="{67919379-77D4-4598-B23F-098C65D154BA}">
      <dgm:prSet/>
      <dgm:spPr/>
      <dgm:t>
        <a:bodyPr/>
        <a:lstStyle/>
        <a:p>
          <a:endParaRPr lang="ru-RU"/>
        </a:p>
      </dgm:t>
    </dgm:pt>
    <dgm:pt modelId="{1D520EEB-7BFC-4807-9175-3C8C51F050C8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на выравнивание бюджетной обеспеченности 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12 893,9 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75C39D-0B1F-45C9-8DEE-E27F30188FDF}" type="parTrans" cxnId="{1DEB6E2B-ED72-4649-AC1D-4DA82BAD6ADB}">
      <dgm:prSet/>
      <dgm:spPr/>
      <dgm:t>
        <a:bodyPr/>
        <a:lstStyle/>
        <a:p>
          <a:endParaRPr lang="ru-RU"/>
        </a:p>
      </dgm:t>
    </dgm:pt>
    <dgm:pt modelId="{920971C2-59B7-4754-BB8D-7BEDA1C5E6AE}" type="sibTrans" cxnId="{1DEB6E2B-ED72-4649-AC1D-4DA82BAD6ADB}">
      <dgm:prSet/>
      <dgm:spPr/>
      <dgm:t>
        <a:bodyPr/>
        <a:lstStyle/>
        <a:p>
          <a:endParaRPr lang="ru-RU"/>
        </a:p>
      </dgm:t>
    </dgm:pt>
    <dgm:pt modelId="{92E310C0-C3E3-43C7-9BF8-0A537ED00CEE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2020г</a:t>
          </a:r>
          <a:r>
            <a:rPr lang="ru-RU" b="1" dirty="0" smtClean="0"/>
            <a:t>.</a:t>
          </a:r>
          <a:endParaRPr lang="ru-RU" b="1" dirty="0"/>
        </a:p>
      </dgm:t>
    </dgm:pt>
    <dgm:pt modelId="{ABB54382-0E61-4DCE-97ED-D33D6918F6A6}" type="parTrans" cxnId="{4B2EC5AD-BC32-438C-A5B9-6A29DAC20410}">
      <dgm:prSet/>
      <dgm:spPr/>
      <dgm:t>
        <a:bodyPr/>
        <a:lstStyle/>
        <a:p>
          <a:endParaRPr lang="ru-RU"/>
        </a:p>
      </dgm:t>
    </dgm:pt>
    <dgm:pt modelId="{06C69D20-C1FE-46E4-B806-A59A83CC0653}" type="sibTrans" cxnId="{4B2EC5AD-BC32-438C-A5B9-6A29DAC20410}">
      <dgm:prSet/>
      <dgm:spPr/>
      <dgm:t>
        <a:bodyPr/>
        <a:lstStyle/>
        <a:p>
          <a:endParaRPr lang="ru-RU"/>
        </a:p>
      </dgm:t>
    </dgm:pt>
    <dgm:pt modelId="{D8B2A8C0-AF8C-4617-B4E8-3FA43D17CAE3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на выравнивание бюджетной обеспеченности 12 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875,1 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5B03EC-F5F1-4992-BEF4-E24FB07C0280}" type="parTrans" cxnId="{EBC4B0BD-9E7F-413A-9FDD-44BA39463AFC}">
      <dgm:prSet/>
      <dgm:spPr/>
      <dgm:t>
        <a:bodyPr/>
        <a:lstStyle/>
        <a:p>
          <a:endParaRPr lang="ru-RU"/>
        </a:p>
      </dgm:t>
    </dgm:pt>
    <dgm:pt modelId="{21B971FB-5426-471A-A762-165C3EA219EA}" type="sibTrans" cxnId="{EBC4B0BD-9E7F-413A-9FDD-44BA39463AFC}">
      <dgm:prSet/>
      <dgm:spPr/>
      <dgm:t>
        <a:bodyPr/>
        <a:lstStyle/>
        <a:p>
          <a:endParaRPr lang="ru-RU"/>
        </a:p>
      </dgm:t>
    </dgm:pt>
    <dgm:pt modelId="{C0E535A0-DDFC-4DDE-82BB-D96E4384AC4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2021г</a:t>
          </a:r>
          <a:r>
            <a:rPr lang="ru-RU" b="1" dirty="0" smtClean="0">
              <a:solidFill>
                <a:srgbClr val="002060"/>
              </a:solidFill>
            </a:rPr>
            <a:t>.</a:t>
          </a:r>
          <a:endParaRPr lang="ru-RU" b="1" dirty="0">
            <a:solidFill>
              <a:srgbClr val="002060"/>
            </a:solidFill>
          </a:endParaRPr>
        </a:p>
      </dgm:t>
    </dgm:pt>
    <dgm:pt modelId="{F7D90C10-D3E1-4181-A365-E4971836997C}" type="parTrans" cxnId="{E6E00553-F771-4827-87F0-2C63DBB6AD1C}">
      <dgm:prSet/>
      <dgm:spPr/>
      <dgm:t>
        <a:bodyPr/>
        <a:lstStyle/>
        <a:p>
          <a:endParaRPr lang="ru-RU"/>
        </a:p>
      </dgm:t>
    </dgm:pt>
    <dgm:pt modelId="{D8300F54-7F79-43E1-BB8A-A7FDA75DA2BA}" type="sibTrans" cxnId="{E6E00553-F771-4827-87F0-2C63DBB6AD1C}">
      <dgm:prSet/>
      <dgm:spPr/>
      <dgm:t>
        <a:bodyPr/>
        <a:lstStyle/>
        <a:p>
          <a:endParaRPr lang="ru-RU"/>
        </a:p>
      </dgm:t>
    </dgm:pt>
    <dgm:pt modelId="{FDDE33B6-986D-4405-BE98-34D7D0202D13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на выравнивание бюджетной обеспеченности 12 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968,3 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128902-88A3-45D8-B96B-B11445B65ADB}" type="parTrans" cxnId="{216D796F-268A-4DE9-8566-71A8D6FC6F74}">
      <dgm:prSet/>
      <dgm:spPr/>
      <dgm:t>
        <a:bodyPr/>
        <a:lstStyle/>
        <a:p>
          <a:endParaRPr lang="ru-RU"/>
        </a:p>
      </dgm:t>
    </dgm:pt>
    <dgm:pt modelId="{4DE5E5E7-0AE9-4C32-A344-9022605AF84D}" type="sibTrans" cxnId="{216D796F-268A-4DE9-8566-71A8D6FC6F74}">
      <dgm:prSet/>
      <dgm:spPr/>
      <dgm:t>
        <a:bodyPr/>
        <a:lstStyle/>
        <a:p>
          <a:endParaRPr lang="ru-RU"/>
        </a:p>
      </dgm:t>
    </dgm:pt>
    <dgm:pt modelId="{9510F35C-42AA-4C39-B9C3-3D94E2AFB836}" type="pres">
      <dgm:prSet presAssocID="{C48A80E4-5C2D-4A1D-B228-CBA8656CCC3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521DBF-6936-461D-BEFD-B50D9FDCE11C}" type="pres">
      <dgm:prSet presAssocID="{7D027806-A4FA-4B2B-835D-5436AF58900E}" presName="composite" presStyleCnt="0"/>
      <dgm:spPr/>
    </dgm:pt>
    <dgm:pt modelId="{B9F49844-9500-45EB-9E51-A4B335246376}" type="pres">
      <dgm:prSet presAssocID="{7D027806-A4FA-4B2B-835D-5436AF58900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29020-3A00-4B77-A0C9-9891F4CA6636}" type="pres">
      <dgm:prSet presAssocID="{7D027806-A4FA-4B2B-835D-5436AF58900E}" presName="descendantText" presStyleLbl="alignAcc1" presStyleIdx="0" presStyleCnt="3" custLinFactNeighborX="693" custLinFactNeighborY="-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31527-32D6-4D25-8636-5F49BB400992}" type="pres">
      <dgm:prSet presAssocID="{3AB06BCD-0A85-42D1-BB08-9E0D5603C3DF}" presName="sp" presStyleCnt="0"/>
      <dgm:spPr/>
    </dgm:pt>
    <dgm:pt modelId="{58DF44DA-F6B7-4950-BFA4-44304BE79A75}" type="pres">
      <dgm:prSet presAssocID="{92E310C0-C3E3-43C7-9BF8-0A537ED00CEE}" presName="composite" presStyleCnt="0"/>
      <dgm:spPr/>
    </dgm:pt>
    <dgm:pt modelId="{148D7CC1-4ED1-4B4D-A299-CC471A352AAE}" type="pres">
      <dgm:prSet presAssocID="{92E310C0-C3E3-43C7-9BF8-0A537ED00C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6FCA5-99B2-473D-81AE-FADE8B4FA792}" type="pres">
      <dgm:prSet presAssocID="{92E310C0-C3E3-43C7-9BF8-0A537ED00CEE}" presName="descendantText" presStyleLbl="alignAcc1" presStyleIdx="1" presStyleCnt="3" custLinFactNeighborX="1299" custLinFactNeighborY="3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9BE6C-FF51-4FA6-9AEC-C1DE9F853202}" type="pres">
      <dgm:prSet presAssocID="{06C69D20-C1FE-46E4-B806-A59A83CC0653}" presName="sp" presStyleCnt="0"/>
      <dgm:spPr/>
    </dgm:pt>
    <dgm:pt modelId="{5A2B8C0E-7F78-49C2-919A-EA1E11FD69A4}" type="pres">
      <dgm:prSet presAssocID="{C0E535A0-DDFC-4DDE-82BB-D96E4384AC41}" presName="composite" presStyleCnt="0"/>
      <dgm:spPr/>
    </dgm:pt>
    <dgm:pt modelId="{A44F262D-1815-4416-8C10-6CA10C7316E4}" type="pres">
      <dgm:prSet presAssocID="{C0E535A0-DDFC-4DDE-82BB-D96E4384AC4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77A6E-59E5-4031-A9AA-8A6C224FC72F}" type="pres">
      <dgm:prSet presAssocID="{C0E535A0-DDFC-4DDE-82BB-D96E4384AC41}" presName="descendantText" presStyleLbl="alignAcc1" presStyleIdx="2" presStyleCnt="3" custLinFactNeighborX="1299" custLinFactNeighborY="7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BB25C8-2AAB-40C5-97CE-D50FC726C906}" type="presOf" srcId="{C0E535A0-DDFC-4DDE-82BB-D96E4384AC41}" destId="{A44F262D-1815-4416-8C10-6CA10C7316E4}" srcOrd="0" destOrd="0" presId="urn:microsoft.com/office/officeart/2005/8/layout/chevron2"/>
    <dgm:cxn modelId="{D697B917-F34D-475C-9BA1-FD189F84DC27}" type="presOf" srcId="{FDDE33B6-986D-4405-BE98-34D7D0202D13}" destId="{9B677A6E-59E5-4031-A9AA-8A6C224FC72F}" srcOrd="0" destOrd="0" presId="urn:microsoft.com/office/officeart/2005/8/layout/chevron2"/>
    <dgm:cxn modelId="{4B2EC5AD-BC32-438C-A5B9-6A29DAC20410}" srcId="{C48A80E4-5C2D-4A1D-B228-CBA8656CCC3B}" destId="{92E310C0-C3E3-43C7-9BF8-0A537ED00CEE}" srcOrd="1" destOrd="0" parTransId="{ABB54382-0E61-4DCE-97ED-D33D6918F6A6}" sibTransId="{06C69D20-C1FE-46E4-B806-A59A83CC0653}"/>
    <dgm:cxn modelId="{11F60A29-636C-4E5E-80CF-94D354168472}" type="presOf" srcId="{7D027806-A4FA-4B2B-835D-5436AF58900E}" destId="{B9F49844-9500-45EB-9E51-A4B335246376}" srcOrd="0" destOrd="0" presId="urn:microsoft.com/office/officeart/2005/8/layout/chevron2"/>
    <dgm:cxn modelId="{67919379-77D4-4598-B23F-098C65D154BA}" srcId="{C48A80E4-5C2D-4A1D-B228-CBA8656CCC3B}" destId="{7D027806-A4FA-4B2B-835D-5436AF58900E}" srcOrd="0" destOrd="0" parTransId="{49533C8D-6607-4FE7-AECC-041E0BEF3EFE}" sibTransId="{3AB06BCD-0A85-42D1-BB08-9E0D5603C3DF}"/>
    <dgm:cxn modelId="{1DEB6E2B-ED72-4649-AC1D-4DA82BAD6ADB}" srcId="{7D027806-A4FA-4B2B-835D-5436AF58900E}" destId="{1D520EEB-7BFC-4807-9175-3C8C51F050C8}" srcOrd="0" destOrd="0" parTransId="{D675C39D-0B1F-45C9-8DEE-E27F30188FDF}" sibTransId="{920971C2-59B7-4754-BB8D-7BEDA1C5E6AE}"/>
    <dgm:cxn modelId="{498B868C-DFD8-4025-B2F9-8D5283319152}" type="presOf" srcId="{92E310C0-C3E3-43C7-9BF8-0A537ED00CEE}" destId="{148D7CC1-4ED1-4B4D-A299-CC471A352AAE}" srcOrd="0" destOrd="0" presId="urn:microsoft.com/office/officeart/2005/8/layout/chevron2"/>
    <dgm:cxn modelId="{A1736164-9DFE-4F7C-94C9-BAB81CFD1342}" type="presOf" srcId="{D8B2A8C0-AF8C-4617-B4E8-3FA43D17CAE3}" destId="{5926FCA5-99B2-473D-81AE-FADE8B4FA792}" srcOrd="0" destOrd="0" presId="urn:microsoft.com/office/officeart/2005/8/layout/chevron2"/>
    <dgm:cxn modelId="{EBC4B0BD-9E7F-413A-9FDD-44BA39463AFC}" srcId="{92E310C0-C3E3-43C7-9BF8-0A537ED00CEE}" destId="{D8B2A8C0-AF8C-4617-B4E8-3FA43D17CAE3}" srcOrd="0" destOrd="0" parTransId="{285B03EC-F5F1-4992-BEF4-E24FB07C0280}" sibTransId="{21B971FB-5426-471A-A762-165C3EA219EA}"/>
    <dgm:cxn modelId="{E6E00553-F771-4827-87F0-2C63DBB6AD1C}" srcId="{C48A80E4-5C2D-4A1D-B228-CBA8656CCC3B}" destId="{C0E535A0-DDFC-4DDE-82BB-D96E4384AC41}" srcOrd="2" destOrd="0" parTransId="{F7D90C10-D3E1-4181-A365-E4971836997C}" sibTransId="{D8300F54-7F79-43E1-BB8A-A7FDA75DA2BA}"/>
    <dgm:cxn modelId="{157125D6-457A-461F-8D6F-1AE0BE3A43D4}" type="presOf" srcId="{C48A80E4-5C2D-4A1D-B228-CBA8656CCC3B}" destId="{9510F35C-42AA-4C39-B9C3-3D94E2AFB836}" srcOrd="0" destOrd="0" presId="urn:microsoft.com/office/officeart/2005/8/layout/chevron2"/>
    <dgm:cxn modelId="{216D796F-268A-4DE9-8566-71A8D6FC6F74}" srcId="{C0E535A0-DDFC-4DDE-82BB-D96E4384AC41}" destId="{FDDE33B6-986D-4405-BE98-34D7D0202D13}" srcOrd="0" destOrd="0" parTransId="{4E128902-88A3-45D8-B96B-B11445B65ADB}" sibTransId="{4DE5E5E7-0AE9-4C32-A344-9022605AF84D}"/>
    <dgm:cxn modelId="{A81FC266-8836-4924-83DC-EDF018ECE051}" type="presOf" srcId="{1D520EEB-7BFC-4807-9175-3C8C51F050C8}" destId="{CF829020-3A00-4B77-A0C9-9891F4CA6636}" srcOrd="0" destOrd="0" presId="urn:microsoft.com/office/officeart/2005/8/layout/chevron2"/>
    <dgm:cxn modelId="{E26056EB-3821-4277-A72B-A6CF9A1638B8}" type="presParOf" srcId="{9510F35C-42AA-4C39-B9C3-3D94E2AFB836}" destId="{6D521DBF-6936-461D-BEFD-B50D9FDCE11C}" srcOrd="0" destOrd="0" presId="urn:microsoft.com/office/officeart/2005/8/layout/chevron2"/>
    <dgm:cxn modelId="{927B71C0-0C11-4A60-9761-5874A0A3354A}" type="presParOf" srcId="{6D521DBF-6936-461D-BEFD-B50D9FDCE11C}" destId="{B9F49844-9500-45EB-9E51-A4B335246376}" srcOrd="0" destOrd="0" presId="urn:microsoft.com/office/officeart/2005/8/layout/chevron2"/>
    <dgm:cxn modelId="{69330A09-2F05-4AC3-9311-09935B7A9502}" type="presParOf" srcId="{6D521DBF-6936-461D-BEFD-B50D9FDCE11C}" destId="{CF829020-3A00-4B77-A0C9-9891F4CA6636}" srcOrd="1" destOrd="0" presId="urn:microsoft.com/office/officeart/2005/8/layout/chevron2"/>
    <dgm:cxn modelId="{F22E471F-7D72-4AF0-8AE3-6B7B48C86D03}" type="presParOf" srcId="{9510F35C-42AA-4C39-B9C3-3D94E2AFB836}" destId="{CE431527-32D6-4D25-8636-5F49BB400992}" srcOrd="1" destOrd="0" presId="urn:microsoft.com/office/officeart/2005/8/layout/chevron2"/>
    <dgm:cxn modelId="{F5BC7995-A70E-4052-877D-05EAF9D7F215}" type="presParOf" srcId="{9510F35C-42AA-4C39-B9C3-3D94E2AFB836}" destId="{58DF44DA-F6B7-4950-BFA4-44304BE79A75}" srcOrd="2" destOrd="0" presId="urn:microsoft.com/office/officeart/2005/8/layout/chevron2"/>
    <dgm:cxn modelId="{E04B440E-04A2-4010-BF7F-99C4C94FCB19}" type="presParOf" srcId="{58DF44DA-F6B7-4950-BFA4-44304BE79A75}" destId="{148D7CC1-4ED1-4B4D-A299-CC471A352AAE}" srcOrd="0" destOrd="0" presId="urn:microsoft.com/office/officeart/2005/8/layout/chevron2"/>
    <dgm:cxn modelId="{84D884B3-E00D-49E5-AFB9-BECEB0D59CC4}" type="presParOf" srcId="{58DF44DA-F6B7-4950-BFA4-44304BE79A75}" destId="{5926FCA5-99B2-473D-81AE-FADE8B4FA792}" srcOrd="1" destOrd="0" presId="urn:microsoft.com/office/officeart/2005/8/layout/chevron2"/>
    <dgm:cxn modelId="{B085AAEE-163B-4385-8EBA-2DED94619C68}" type="presParOf" srcId="{9510F35C-42AA-4C39-B9C3-3D94E2AFB836}" destId="{6AA9BE6C-FF51-4FA6-9AEC-C1DE9F853202}" srcOrd="3" destOrd="0" presId="urn:microsoft.com/office/officeart/2005/8/layout/chevron2"/>
    <dgm:cxn modelId="{E4DABF8B-F607-4FEF-8AEC-A2249103853F}" type="presParOf" srcId="{9510F35C-42AA-4C39-B9C3-3D94E2AFB836}" destId="{5A2B8C0E-7F78-49C2-919A-EA1E11FD69A4}" srcOrd="4" destOrd="0" presId="urn:microsoft.com/office/officeart/2005/8/layout/chevron2"/>
    <dgm:cxn modelId="{3AA38F49-0CB8-4759-B624-7F774A55AC19}" type="presParOf" srcId="{5A2B8C0E-7F78-49C2-919A-EA1E11FD69A4}" destId="{A44F262D-1815-4416-8C10-6CA10C7316E4}" srcOrd="0" destOrd="0" presId="urn:microsoft.com/office/officeart/2005/8/layout/chevron2"/>
    <dgm:cxn modelId="{41278932-0F80-4FCA-9886-8AA9C08FB011}" type="presParOf" srcId="{5A2B8C0E-7F78-49C2-919A-EA1E11FD69A4}" destId="{9B677A6E-59E5-4031-A9AA-8A6C224FC7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4D8AAF-42EA-4EF3-BD0A-48DD33D761E7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F2380D1-AE42-43BC-BB59-72E793071BAC}">
      <dgm:prSet phldrT="[Текст]" custT="1"/>
      <dgm:spPr>
        <a:gradFill flip="none" rotWithShape="1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B0280B-03D7-45E1-B38F-0275A7CCA0AD}" type="parTrans" cxnId="{A1E66E9F-ECB8-4CC5-8CBC-36814F55DF38}">
      <dgm:prSet/>
      <dgm:spPr/>
      <dgm:t>
        <a:bodyPr/>
        <a:lstStyle/>
        <a:p>
          <a:endParaRPr lang="ru-RU"/>
        </a:p>
      </dgm:t>
    </dgm:pt>
    <dgm:pt modelId="{343DB12F-1993-4792-8E1B-EF949598898C}" type="sibTrans" cxnId="{A1E66E9F-ECB8-4CC5-8CBC-36814F55DF38}">
      <dgm:prSet/>
      <dgm:spPr/>
      <dgm:t>
        <a:bodyPr/>
        <a:lstStyle/>
        <a:p>
          <a:endParaRPr lang="ru-RU"/>
        </a:p>
      </dgm:t>
    </dgm:pt>
    <dgm:pt modelId="{BEF84640-7708-4D16-8CBB-CE528BB01D95}">
      <dgm:prSet phldrT="[Текст]" custT="1"/>
      <dgm:spPr>
        <a:ln w="28575">
          <a:solidFill>
            <a:srgbClr val="FFC00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местным бюджетам на выполнение передаваемых полномочий субъектов Российской </a:t>
          </a:r>
          <a:r>
            <a: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Федерации 493,2 </a:t>
          </a:r>
          <a:r>
            <a: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EF37D-56F8-41E6-A767-E93826C01237}" type="parTrans" cxnId="{A7DB800F-E1D9-4A3B-B662-F0C0F70ED6D3}">
      <dgm:prSet/>
      <dgm:spPr/>
      <dgm:t>
        <a:bodyPr/>
        <a:lstStyle/>
        <a:p>
          <a:endParaRPr lang="ru-RU"/>
        </a:p>
      </dgm:t>
    </dgm:pt>
    <dgm:pt modelId="{6B7D69AD-F785-4AAE-8B6E-AC2624B63CFC}" type="sibTrans" cxnId="{A7DB800F-E1D9-4A3B-B662-F0C0F70ED6D3}">
      <dgm:prSet/>
      <dgm:spPr/>
      <dgm:t>
        <a:bodyPr/>
        <a:lstStyle/>
        <a:p>
          <a:endParaRPr lang="ru-RU"/>
        </a:p>
      </dgm:t>
    </dgm:pt>
    <dgm:pt modelId="{C26514B0-AFEE-46C4-AD12-18917DBCBF68}">
      <dgm:prSet phldrT="[Текст]" custT="1"/>
      <dgm:spPr>
        <a:gradFill flip="none" rotWithShape="1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2020г</a:t>
          </a:r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8B7FED-BFFB-4D7B-9324-958D893A207B}" type="parTrans" cxnId="{506AC594-2C90-41BD-B733-636E079CCBA6}">
      <dgm:prSet/>
      <dgm:spPr/>
      <dgm:t>
        <a:bodyPr/>
        <a:lstStyle/>
        <a:p>
          <a:endParaRPr lang="ru-RU"/>
        </a:p>
      </dgm:t>
    </dgm:pt>
    <dgm:pt modelId="{EEE7246E-F15B-4949-AF0C-73C3B87A5EA5}" type="sibTrans" cxnId="{506AC594-2C90-41BD-B733-636E079CCBA6}">
      <dgm:prSet/>
      <dgm:spPr/>
      <dgm:t>
        <a:bodyPr/>
        <a:lstStyle/>
        <a:p>
          <a:endParaRPr lang="ru-RU"/>
        </a:p>
      </dgm:t>
    </dgm:pt>
    <dgm:pt modelId="{46351212-9718-4185-B5E1-0835BF741767}">
      <dgm:prSet phldrT="[Текст]" custT="1"/>
      <dgm:spPr>
        <a:ln w="28575"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местным бюджетам на выполнение передаваемых полномочий субъектов Российской Федерации </a:t>
          </a:r>
          <a:r>
            <a: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434,0 </a:t>
          </a:r>
          <a:r>
            <a: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E341FD-6D12-46D8-A8C0-EE8BA8ED43C7}" type="parTrans" cxnId="{221D07FD-6454-43FA-A7D5-6837E76B5C7D}">
      <dgm:prSet/>
      <dgm:spPr/>
      <dgm:t>
        <a:bodyPr/>
        <a:lstStyle/>
        <a:p>
          <a:endParaRPr lang="ru-RU"/>
        </a:p>
      </dgm:t>
    </dgm:pt>
    <dgm:pt modelId="{F3DA1C98-95A7-46E0-8F79-A8587BA3FB67}" type="sibTrans" cxnId="{221D07FD-6454-43FA-A7D5-6837E76B5C7D}">
      <dgm:prSet/>
      <dgm:spPr/>
      <dgm:t>
        <a:bodyPr/>
        <a:lstStyle/>
        <a:p>
          <a:endParaRPr lang="ru-RU"/>
        </a:p>
      </dgm:t>
    </dgm:pt>
    <dgm:pt modelId="{DA92E546-1070-4F19-B850-2F40E459ABA7}">
      <dgm:prSet phldrT="[Текст]" custT="1"/>
      <dgm:spPr>
        <a:gradFill flip="none" rotWithShape="1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2021г</a:t>
          </a:r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1E2182-0BD1-4709-A696-F8E93218E88B}" type="parTrans" cxnId="{36F22254-FFB2-4DFB-BA20-92871A60232E}">
      <dgm:prSet/>
      <dgm:spPr/>
      <dgm:t>
        <a:bodyPr/>
        <a:lstStyle/>
        <a:p>
          <a:endParaRPr lang="ru-RU"/>
        </a:p>
      </dgm:t>
    </dgm:pt>
    <dgm:pt modelId="{A7F42C89-E899-4245-9AD9-69BDE9253710}" type="sibTrans" cxnId="{36F22254-FFB2-4DFB-BA20-92871A60232E}">
      <dgm:prSet/>
      <dgm:spPr/>
      <dgm:t>
        <a:bodyPr/>
        <a:lstStyle/>
        <a:p>
          <a:endParaRPr lang="ru-RU"/>
        </a:p>
      </dgm:t>
    </dgm:pt>
    <dgm:pt modelId="{6FD05082-0E54-4D7A-BF4E-2FE121339713}">
      <dgm:prSet phldrT="[Текст]" custT="1"/>
      <dgm:spPr>
        <a:ln w="28575"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местным бюджетам на выполнение передаваемых полномочий субъектов Российской Федерации </a:t>
          </a:r>
          <a:r>
            <a: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439,9 </a:t>
          </a:r>
          <a:r>
            <a: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7D386B-F2A2-499D-B5E9-D9798BC98A64}" type="parTrans" cxnId="{5D31FD89-9155-4E68-B2F2-959DFAA85547}">
      <dgm:prSet/>
      <dgm:spPr/>
      <dgm:t>
        <a:bodyPr/>
        <a:lstStyle/>
        <a:p>
          <a:endParaRPr lang="ru-RU"/>
        </a:p>
      </dgm:t>
    </dgm:pt>
    <dgm:pt modelId="{4D166280-EFB9-4058-B3F5-55A85807E70F}" type="sibTrans" cxnId="{5D31FD89-9155-4E68-B2F2-959DFAA85547}">
      <dgm:prSet/>
      <dgm:spPr/>
      <dgm:t>
        <a:bodyPr/>
        <a:lstStyle/>
        <a:p>
          <a:endParaRPr lang="ru-RU"/>
        </a:p>
      </dgm:t>
    </dgm:pt>
    <dgm:pt modelId="{0CBA7873-BB35-4AD5-97EA-689B04A381FE}" type="pres">
      <dgm:prSet presAssocID="{324D8AAF-42EA-4EF3-BD0A-48DD33D761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3A4B60-5824-4416-A2A2-E148620F529F}" type="pres">
      <dgm:prSet presAssocID="{9F2380D1-AE42-43BC-BB59-72E793071BAC}" presName="linNode" presStyleCnt="0"/>
      <dgm:spPr/>
    </dgm:pt>
    <dgm:pt modelId="{D730F72F-A442-47CA-A520-79249BEDAF05}" type="pres">
      <dgm:prSet presAssocID="{9F2380D1-AE42-43BC-BB59-72E793071BAC}" presName="parentText" presStyleLbl="node1" presStyleIdx="0" presStyleCnt="3" custScaleX="46070" custScaleY="88242" custLinFactNeighborY="-51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E78FE-B25B-4803-B8EE-188D73DB9C21}" type="pres">
      <dgm:prSet presAssocID="{9F2380D1-AE42-43BC-BB59-72E793071BAC}" presName="descendantText" presStyleLbl="alignAccFollowNode1" presStyleIdx="0" presStyleCnt="3" custScaleX="129596" custScaleY="98974" custLinFactNeighborX="-221" custLinFactNeighborY="-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C46B1-A9B3-4B70-B624-81E40EB73159}" type="pres">
      <dgm:prSet presAssocID="{343DB12F-1993-4792-8E1B-EF949598898C}" presName="sp" presStyleCnt="0"/>
      <dgm:spPr/>
    </dgm:pt>
    <dgm:pt modelId="{618889E5-3081-49D0-BC0D-4CC0B91BD0B5}" type="pres">
      <dgm:prSet presAssocID="{C26514B0-AFEE-46C4-AD12-18917DBCBF68}" presName="linNode" presStyleCnt="0"/>
      <dgm:spPr/>
    </dgm:pt>
    <dgm:pt modelId="{AA8E83CC-2D79-482E-ACA6-188CD9760423}" type="pres">
      <dgm:prSet presAssocID="{C26514B0-AFEE-46C4-AD12-18917DBCBF68}" presName="parentText" presStyleLbl="node1" presStyleIdx="1" presStyleCnt="3" custScaleX="51307" custScaleY="68054" custLinFactNeighborX="-24" custLinFactNeighborY="-40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BCF36-8FEA-4BDF-923C-EBD7C864F8B4}" type="pres">
      <dgm:prSet presAssocID="{C26514B0-AFEE-46C4-AD12-18917DBCBF68}" presName="descendantText" presStyleLbl="alignAccFollowNode1" presStyleIdx="1" presStyleCnt="3" custScaleX="146682" custScaleY="96982" custLinFactNeighborX="1463" custLinFactNeighborY="-6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24AA1-3B1E-421E-80C9-C8AE4CD45279}" type="pres">
      <dgm:prSet presAssocID="{EEE7246E-F15B-4949-AF0C-73C3B87A5EA5}" presName="sp" presStyleCnt="0"/>
      <dgm:spPr/>
    </dgm:pt>
    <dgm:pt modelId="{BF02F448-EA4F-417A-8C8D-3620954A2D26}" type="pres">
      <dgm:prSet presAssocID="{DA92E546-1070-4F19-B850-2F40E459ABA7}" presName="linNode" presStyleCnt="0"/>
      <dgm:spPr/>
    </dgm:pt>
    <dgm:pt modelId="{91710EE7-6710-4596-A70C-4E1B4EB18829}" type="pres">
      <dgm:prSet presAssocID="{DA92E546-1070-4F19-B850-2F40E459ABA7}" presName="parentText" presStyleLbl="node1" presStyleIdx="2" presStyleCnt="3" custScaleX="66711" custScaleY="87212" custLinFactNeighborX="-4" custLinFactNeighborY="-143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33C30-9930-4837-9EF9-6302DFEAA96F}" type="pres">
      <dgm:prSet presAssocID="{DA92E546-1070-4F19-B850-2F40E459ABA7}" presName="descendantText" presStyleLbl="alignAccFollowNode1" presStyleIdx="2" presStyleCnt="3" custScaleX="178819" custScaleY="96767" custLinFactNeighborX="-3994" custLinFactNeighborY="-16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E66E9F-ECB8-4CC5-8CBC-36814F55DF38}" srcId="{324D8AAF-42EA-4EF3-BD0A-48DD33D761E7}" destId="{9F2380D1-AE42-43BC-BB59-72E793071BAC}" srcOrd="0" destOrd="0" parTransId="{73B0280B-03D7-45E1-B38F-0275A7CCA0AD}" sibTransId="{343DB12F-1993-4792-8E1B-EF949598898C}"/>
    <dgm:cxn modelId="{BA5CBCD1-93DE-4A84-AED2-1FDD2F9B4BF0}" type="presOf" srcId="{BEF84640-7708-4D16-8CBB-CE528BB01D95}" destId="{9D7E78FE-B25B-4803-B8EE-188D73DB9C21}" srcOrd="0" destOrd="0" presId="urn:microsoft.com/office/officeart/2005/8/layout/vList5"/>
    <dgm:cxn modelId="{34AFB480-8D1E-480E-A23B-847C30D8417F}" type="presOf" srcId="{46351212-9718-4185-B5E1-0835BF741767}" destId="{CC4BCF36-8FEA-4BDF-923C-EBD7C864F8B4}" srcOrd="0" destOrd="0" presId="urn:microsoft.com/office/officeart/2005/8/layout/vList5"/>
    <dgm:cxn modelId="{506AC594-2C90-41BD-B733-636E079CCBA6}" srcId="{324D8AAF-42EA-4EF3-BD0A-48DD33D761E7}" destId="{C26514B0-AFEE-46C4-AD12-18917DBCBF68}" srcOrd="1" destOrd="0" parTransId="{298B7FED-BFFB-4D7B-9324-958D893A207B}" sibTransId="{EEE7246E-F15B-4949-AF0C-73C3B87A5EA5}"/>
    <dgm:cxn modelId="{169E76B3-6E9A-4596-898E-570160E4CA39}" type="presOf" srcId="{DA92E546-1070-4F19-B850-2F40E459ABA7}" destId="{91710EE7-6710-4596-A70C-4E1B4EB18829}" srcOrd="0" destOrd="0" presId="urn:microsoft.com/office/officeart/2005/8/layout/vList5"/>
    <dgm:cxn modelId="{5D31FD89-9155-4E68-B2F2-959DFAA85547}" srcId="{DA92E546-1070-4F19-B850-2F40E459ABA7}" destId="{6FD05082-0E54-4D7A-BF4E-2FE121339713}" srcOrd="0" destOrd="0" parTransId="{547D386B-F2A2-499D-B5E9-D9798BC98A64}" sibTransId="{4D166280-EFB9-4058-B3F5-55A85807E70F}"/>
    <dgm:cxn modelId="{A7DB800F-E1D9-4A3B-B662-F0C0F70ED6D3}" srcId="{9F2380D1-AE42-43BC-BB59-72E793071BAC}" destId="{BEF84640-7708-4D16-8CBB-CE528BB01D95}" srcOrd="0" destOrd="0" parTransId="{985EF37D-56F8-41E6-A767-E93826C01237}" sibTransId="{6B7D69AD-F785-4AAE-8B6E-AC2624B63CFC}"/>
    <dgm:cxn modelId="{7E4802EF-A1F1-4721-9AB1-BF8056B01C08}" type="presOf" srcId="{9F2380D1-AE42-43BC-BB59-72E793071BAC}" destId="{D730F72F-A442-47CA-A520-79249BEDAF05}" srcOrd="0" destOrd="0" presId="urn:microsoft.com/office/officeart/2005/8/layout/vList5"/>
    <dgm:cxn modelId="{1FFBA174-4184-4E63-BAEB-138510709D31}" type="presOf" srcId="{C26514B0-AFEE-46C4-AD12-18917DBCBF68}" destId="{AA8E83CC-2D79-482E-ACA6-188CD9760423}" srcOrd="0" destOrd="0" presId="urn:microsoft.com/office/officeart/2005/8/layout/vList5"/>
    <dgm:cxn modelId="{7A778D01-DB79-48E7-94A8-732CC1AC288A}" type="presOf" srcId="{6FD05082-0E54-4D7A-BF4E-2FE121339713}" destId="{91133C30-9930-4837-9EF9-6302DFEAA96F}" srcOrd="0" destOrd="0" presId="urn:microsoft.com/office/officeart/2005/8/layout/vList5"/>
    <dgm:cxn modelId="{36F22254-FFB2-4DFB-BA20-92871A60232E}" srcId="{324D8AAF-42EA-4EF3-BD0A-48DD33D761E7}" destId="{DA92E546-1070-4F19-B850-2F40E459ABA7}" srcOrd="2" destOrd="0" parTransId="{2B1E2182-0BD1-4709-A696-F8E93218E88B}" sibTransId="{A7F42C89-E899-4245-9AD9-69BDE9253710}"/>
    <dgm:cxn modelId="{BEF5FD33-B7A1-4CFC-9289-4B3B8F929AED}" type="presOf" srcId="{324D8AAF-42EA-4EF3-BD0A-48DD33D761E7}" destId="{0CBA7873-BB35-4AD5-97EA-689B04A381FE}" srcOrd="0" destOrd="0" presId="urn:microsoft.com/office/officeart/2005/8/layout/vList5"/>
    <dgm:cxn modelId="{221D07FD-6454-43FA-A7D5-6837E76B5C7D}" srcId="{C26514B0-AFEE-46C4-AD12-18917DBCBF68}" destId="{46351212-9718-4185-B5E1-0835BF741767}" srcOrd="0" destOrd="0" parTransId="{8CE341FD-6D12-46D8-A8C0-EE8BA8ED43C7}" sibTransId="{F3DA1C98-95A7-46E0-8F79-A8587BA3FB67}"/>
    <dgm:cxn modelId="{CC4B8A7B-4C57-469E-AF94-64325FE82A5D}" type="presParOf" srcId="{0CBA7873-BB35-4AD5-97EA-689B04A381FE}" destId="{B93A4B60-5824-4416-A2A2-E148620F529F}" srcOrd="0" destOrd="0" presId="urn:microsoft.com/office/officeart/2005/8/layout/vList5"/>
    <dgm:cxn modelId="{FD97773E-5CF5-453E-B8A4-148C1121ED96}" type="presParOf" srcId="{B93A4B60-5824-4416-A2A2-E148620F529F}" destId="{D730F72F-A442-47CA-A520-79249BEDAF05}" srcOrd="0" destOrd="0" presId="urn:microsoft.com/office/officeart/2005/8/layout/vList5"/>
    <dgm:cxn modelId="{D73157FC-F4A0-4BC7-BF71-4B0F14012659}" type="presParOf" srcId="{B93A4B60-5824-4416-A2A2-E148620F529F}" destId="{9D7E78FE-B25B-4803-B8EE-188D73DB9C21}" srcOrd="1" destOrd="0" presId="urn:microsoft.com/office/officeart/2005/8/layout/vList5"/>
    <dgm:cxn modelId="{247BE8DD-5CE2-41FB-8BF9-53303FBCB290}" type="presParOf" srcId="{0CBA7873-BB35-4AD5-97EA-689B04A381FE}" destId="{68CC46B1-A9B3-4B70-B624-81E40EB73159}" srcOrd="1" destOrd="0" presId="urn:microsoft.com/office/officeart/2005/8/layout/vList5"/>
    <dgm:cxn modelId="{255D5703-102A-4BF3-9C97-A5785978087A}" type="presParOf" srcId="{0CBA7873-BB35-4AD5-97EA-689B04A381FE}" destId="{618889E5-3081-49D0-BC0D-4CC0B91BD0B5}" srcOrd="2" destOrd="0" presId="urn:microsoft.com/office/officeart/2005/8/layout/vList5"/>
    <dgm:cxn modelId="{98FE177B-45B4-43AD-AAED-0610AD3ABB59}" type="presParOf" srcId="{618889E5-3081-49D0-BC0D-4CC0B91BD0B5}" destId="{AA8E83CC-2D79-482E-ACA6-188CD9760423}" srcOrd="0" destOrd="0" presId="urn:microsoft.com/office/officeart/2005/8/layout/vList5"/>
    <dgm:cxn modelId="{C82AF025-FE2C-4DED-8769-0E09F2997E26}" type="presParOf" srcId="{618889E5-3081-49D0-BC0D-4CC0B91BD0B5}" destId="{CC4BCF36-8FEA-4BDF-923C-EBD7C864F8B4}" srcOrd="1" destOrd="0" presId="urn:microsoft.com/office/officeart/2005/8/layout/vList5"/>
    <dgm:cxn modelId="{43F2D34F-4394-41A5-AA50-F591111550DC}" type="presParOf" srcId="{0CBA7873-BB35-4AD5-97EA-689B04A381FE}" destId="{19F24AA1-3B1E-421E-80C9-C8AE4CD45279}" srcOrd="3" destOrd="0" presId="urn:microsoft.com/office/officeart/2005/8/layout/vList5"/>
    <dgm:cxn modelId="{2C6B04C7-B341-469A-ABD3-F77B5AC5DB8B}" type="presParOf" srcId="{0CBA7873-BB35-4AD5-97EA-689B04A381FE}" destId="{BF02F448-EA4F-417A-8C8D-3620954A2D26}" srcOrd="4" destOrd="0" presId="urn:microsoft.com/office/officeart/2005/8/layout/vList5"/>
    <dgm:cxn modelId="{6B54F0C4-9F11-4191-B5D4-5F8312E24F65}" type="presParOf" srcId="{BF02F448-EA4F-417A-8C8D-3620954A2D26}" destId="{91710EE7-6710-4596-A70C-4E1B4EB18829}" srcOrd="0" destOrd="0" presId="urn:microsoft.com/office/officeart/2005/8/layout/vList5"/>
    <dgm:cxn modelId="{9375F321-9DBF-41D6-ACED-4560BED2AE53}" type="presParOf" srcId="{BF02F448-EA4F-417A-8C8D-3620954A2D26}" destId="{91133C30-9930-4837-9EF9-6302DFEAA9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FC88A-1C63-4D6E-9A17-312A04C79659}">
      <dsp:nvSpPr>
        <dsp:cNvPr id="0" name=""/>
        <dsp:cNvSpPr/>
      </dsp:nvSpPr>
      <dsp:spPr>
        <a:xfrm rot="10800000">
          <a:off x="0" y="1"/>
          <a:ext cx="3816425" cy="2304254"/>
        </a:xfrm>
        <a:prstGeom prst="homePlate">
          <a:avLst/>
        </a:prstGeom>
        <a:solidFill>
          <a:schemeClr val="accent1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233" tIns="60960" rIns="113792" bIns="6096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h="25400" prst="softRound"/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cap="none" spc="0" dirty="0" smtClean="0">
              <a:ln w="1016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Сарсинского городского поселения на </a:t>
          </a:r>
          <a:r>
            <a:rPr lang="ru-RU" sz="1600" b="0" kern="1200" cap="none" spc="0" dirty="0" smtClean="0">
              <a:ln w="1016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2019 </a:t>
          </a:r>
          <a:r>
            <a:rPr lang="ru-RU" sz="1600" b="0" kern="1200" cap="none" spc="0" dirty="0" smtClean="0">
              <a:ln w="1016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 и на плановый период  </a:t>
          </a:r>
          <a:r>
            <a:rPr lang="ru-RU" sz="1600" b="0" kern="1200" cap="none" spc="0" dirty="0" smtClean="0">
              <a:ln w="1016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2020- 2021 </a:t>
          </a:r>
          <a:r>
            <a:rPr lang="ru-RU" sz="1600" b="0" kern="1200" cap="none" spc="0" dirty="0" smtClean="0">
              <a:ln w="1016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годов</a:t>
          </a:r>
          <a:endParaRPr lang="ru-RU" sz="1600" b="0" kern="1200" cap="none" spc="0" dirty="0">
            <a:ln w="10160">
              <a:solidFill>
                <a:srgbClr val="002060"/>
              </a:solidFill>
              <a:prstDash val="solid"/>
            </a:ln>
            <a:solidFill>
              <a:srgbClr val="FFFF00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76063" y="1"/>
        <a:ext cx="3240362" cy="2304254"/>
      </dsp:txXfrm>
    </dsp:sp>
    <dsp:sp modelId="{79E0B4C5-F0BF-46D6-8996-3CA6A47C136A}">
      <dsp:nvSpPr>
        <dsp:cNvPr id="0" name=""/>
        <dsp:cNvSpPr/>
      </dsp:nvSpPr>
      <dsp:spPr>
        <a:xfrm>
          <a:off x="624" y="513501"/>
          <a:ext cx="1277253" cy="127725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49844-9500-45EB-9E51-A4B335246376}">
      <dsp:nvSpPr>
        <dsp:cNvPr id="0" name=""/>
        <dsp:cNvSpPr/>
      </dsp:nvSpPr>
      <dsp:spPr>
        <a:xfrm rot="5400000">
          <a:off x="-131636" y="132776"/>
          <a:ext cx="877575" cy="614302"/>
        </a:xfrm>
        <a:prstGeom prst="chevron">
          <a:avLst/>
        </a:prstGeom>
        <a:gradFill flip="none" rotWithShape="1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2019г</a:t>
          </a: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08290"/>
        <a:ext cx="614302" cy="263273"/>
      </dsp:txXfrm>
    </dsp:sp>
    <dsp:sp modelId="{CF829020-3A00-4B77-A0C9-9891F4CA6636}">
      <dsp:nvSpPr>
        <dsp:cNvPr id="0" name=""/>
        <dsp:cNvSpPr/>
      </dsp:nvSpPr>
      <dsp:spPr>
        <a:xfrm rot="5400000">
          <a:off x="2093641" y="-1478683"/>
          <a:ext cx="570423" cy="3529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на выравнивание бюджетной обеспеченности </a:t>
          </a: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12 893,9 </a:t>
          </a: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14302" y="28502"/>
        <a:ext cx="3501255" cy="514731"/>
      </dsp:txXfrm>
    </dsp:sp>
    <dsp:sp modelId="{148D7CC1-4ED1-4B4D-A299-CC471A352AAE}">
      <dsp:nvSpPr>
        <dsp:cNvPr id="0" name=""/>
        <dsp:cNvSpPr/>
      </dsp:nvSpPr>
      <dsp:spPr>
        <a:xfrm rot="5400000">
          <a:off x="-131636" y="826060"/>
          <a:ext cx="877575" cy="61430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2020г</a:t>
          </a:r>
          <a:r>
            <a:rPr lang="ru-RU" sz="1600" b="1" kern="1200" dirty="0" smtClean="0"/>
            <a:t>.</a:t>
          </a:r>
          <a:endParaRPr lang="ru-RU" sz="1600" b="1" kern="1200" dirty="0"/>
        </a:p>
      </dsp:txBody>
      <dsp:txXfrm rot="-5400000">
        <a:off x="1" y="1001574"/>
        <a:ext cx="614302" cy="263273"/>
      </dsp:txXfrm>
    </dsp:sp>
    <dsp:sp modelId="{5926FCA5-99B2-473D-81AE-FADE8B4FA792}">
      <dsp:nvSpPr>
        <dsp:cNvPr id="0" name=""/>
        <dsp:cNvSpPr/>
      </dsp:nvSpPr>
      <dsp:spPr>
        <a:xfrm rot="5400000">
          <a:off x="2093641" y="-765069"/>
          <a:ext cx="570423" cy="3529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на выравнивание бюджетной обеспеченности 12 </a:t>
          </a: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875,1 </a:t>
          </a: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14302" y="742116"/>
        <a:ext cx="3501255" cy="514731"/>
      </dsp:txXfrm>
    </dsp:sp>
    <dsp:sp modelId="{A44F262D-1815-4416-8C10-6CA10C7316E4}">
      <dsp:nvSpPr>
        <dsp:cNvPr id="0" name=""/>
        <dsp:cNvSpPr/>
      </dsp:nvSpPr>
      <dsp:spPr>
        <a:xfrm rot="5400000">
          <a:off x="-131636" y="1519345"/>
          <a:ext cx="877575" cy="61430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2021г</a:t>
          </a:r>
          <a:r>
            <a:rPr lang="ru-RU" sz="1600" b="1" kern="1200" dirty="0" smtClean="0">
              <a:solidFill>
                <a:srgbClr val="002060"/>
              </a:solidFill>
            </a:rPr>
            <a:t>.</a:t>
          </a:r>
          <a:endParaRPr lang="ru-RU" sz="1600" b="1" kern="1200" dirty="0">
            <a:solidFill>
              <a:srgbClr val="002060"/>
            </a:solidFill>
          </a:endParaRPr>
        </a:p>
      </dsp:txBody>
      <dsp:txXfrm rot="-5400000">
        <a:off x="1" y="1694859"/>
        <a:ext cx="614302" cy="263273"/>
      </dsp:txXfrm>
    </dsp:sp>
    <dsp:sp modelId="{9B677A6E-59E5-4031-A9AA-8A6C224FC72F}">
      <dsp:nvSpPr>
        <dsp:cNvPr id="0" name=""/>
        <dsp:cNvSpPr/>
      </dsp:nvSpPr>
      <dsp:spPr>
        <a:xfrm rot="5400000">
          <a:off x="2093641" y="-47564"/>
          <a:ext cx="570423" cy="3529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на выравнивание бюджетной обеспеченности 12 </a:t>
          </a: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968,3 </a:t>
          </a: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14302" y="1459621"/>
        <a:ext cx="3501255" cy="5147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E78FE-B25B-4803-B8EE-188D73DB9C21}">
      <dsp:nvSpPr>
        <dsp:cNvPr id="0" name=""/>
        <dsp:cNvSpPr/>
      </dsp:nvSpPr>
      <dsp:spPr>
        <a:xfrm rot="5400000">
          <a:off x="2153771" y="-1389862"/>
          <a:ext cx="747557" cy="361435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C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местным бюджетам на выполнение передаваемых полномочий субъектов Российской </a:t>
          </a:r>
          <a:r>
            <a:rPr lang="ru-RU" sz="1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Федерации 493,2 </a:t>
          </a:r>
          <a:r>
            <a:rPr lang="ru-RU" sz="1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20373" y="80029"/>
        <a:ext cx="3577861" cy="674571"/>
      </dsp:txXfrm>
    </dsp:sp>
    <dsp:sp modelId="{D730F72F-A442-47CA-A520-79249BEDAF05}">
      <dsp:nvSpPr>
        <dsp:cNvPr id="0" name=""/>
        <dsp:cNvSpPr/>
      </dsp:nvSpPr>
      <dsp:spPr>
        <a:xfrm>
          <a:off x="1103" y="0"/>
          <a:ext cx="722736" cy="833122"/>
        </a:xfrm>
        <a:prstGeom prst="roundRect">
          <a:avLst/>
        </a:prstGeom>
        <a:gradFill flip="none" rotWithShape="1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2700000" scaled="1"/>
          <a:tileRect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84" y="35281"/>
        <a:ext cx="652174" cy="762560"/>
      </dsp:txXfrm>
    </dsp:sp>
    <dsp:sp modelId="{CC4BCF36-8FEA-4BDF-923C-EBD7C864F8B4}">
      <dsp:nvSpPr>
        <dsp:cNvPr id="0" name=""/>
        <dsp:cNvSpPr/>
      </dsp:nvSpPr>
      <dsp:spPr>
        <a:xfrm rot="5400000">
          <a:off x="2171742" y="-620750"/>
          <a:ext cx="732512" cy="363943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C00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местным бюджетам на выполнение передаваемых полномочий субъектов Российской Федерации </a:t>
          </a:r>
          <a:r>
            <a:rPr lang="ru-RU" sz="1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434,0 </a:t>
          </a:r>
          <a:r>
            <a:rPr lang="ru-RU" sz="1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18279" y="868471"/>
        <a:ext cx="3603680" cy="660996"/>
      </dsp:txXfrm>
    </dsp:sp>
    <dsp:sp modelId="{AA8E83CC-2D79-482E-ACA6-188CD9760423}">
      <dsp:nvSpPr>
        <dsp:cNvPr id="0" name=""/>
        <dsp:cNvSpPr/>
      </dsp:nvSpPr>
      <dsp:spPr>
        <a:xfrm>
          <a:off x="508" y="888180"/>
          <a:ext cx="716071" cy="642521"/>
        </a:xfrm>
        <a:prstGeom prst="roundRect">
          <a:avLst/>
        </a:prstGeom>
        <a:gradFill flip="none" rotWithShape="1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2020г</a:t>
          </a: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73" y="919545"/>
        <a:ext cx="653341" cy="579791"/>
      </dsp:txXfrm>
    </dsp:sp>
    <dsp:sp modelId="{91133C30-9930-4837-9EF9-6302DFEAA96F}">
      <dsp:nvSpPr>
        <dsp:cNvPr id="0" name=""/>
        <dsp:cNvSpPr/>
      </dsp:nvSpPr>
      <dsp:spPr>
        <a:xfrm rot="5400000">
          <a:off x="2145277" y="150833"/>
          <a:ext cx="730888" cy="359912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C00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местным бюджетам на выполнение передаваемых полномочий субъектов Российской Федерации </a:t>
          </a:r>
          <a:r>
            <a:rPr lang="ru-RU" sz="1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439,9 </a:t>
          </a:r>
          <a:r>
            <a:rPr lang="ru-RU" sz="1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11158" y="1620632"/>
        <a:ext cx="3563448" cy="659530"/>
      </dsp:txXfrm>
    </dsp:sp>
    <dsp:sp modelId="{91710EE7-6710-4596-A70C-4E1B4EB18829}">
      <dsp:nvSpPr>
        <dsp:cNvPr id="0" name=""/>
        <dsp:cNvSpPr/>
      </dsp:nvSpPr>
      <dsp:spPr>
        <a:xfrm>
          <a:off x="1023" y="1525648"/>
          <a:ext cx="755272" cy="823398"/>
        </a:xfrm>
        <a:prstGeom prst="roundRect">
          <a:avLst/>
        </a:prstGeom>
        <a:gradFill flip="none" rotWithShape="1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2021г</a:t>
          </a: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892" y="1562517"/>
        <a:ext cx="681534" cy="749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0.01626</cdr:x>
      <cdr:y>0.82363</cdr:y>
    </cdr:from>
    <cdr:to>
      <cdr:x>0.9862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5" y="4270176"/>
          <a:ext cx="8590709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r>
            <a:rPr lang="ru-RU" sz="1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доходы Сарсинского городского поселения на </a:t>
          </a:r>
          <a:r>
            <a:rPr lang="ru-RU" sz="1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</a:t>
          </a:r>
          <a:r>
            <a:rPr lang="ru-RU" sz="1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составили </a:t>
          </a:r>
          <a:r>
            <a:rPr lang="ru-RU" sz="1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22 358,3 </a:t>
          </a:r>
          <a:r>
            <a:rPr lang="ru-RU" sz="1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0.02439</cdr:x>
      <cdr:y>0.83504</cdr:y>
    </cdr:from>
    <cdr:to>
      <cdr:x>0.97561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6024" y="4628608"/>
          <a:ext cx="842493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r>
            <a:rPr lang="ru-RU" sz="1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доходы Сарсинского городского поселения на </a:t>
          </a:r>
          <a:r>
            <a:rPr lang="ru-RU" sz="1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</a:t>
          </a:r>
          <a:r>
            <a:rPr lang="ru-RU" sz="1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составили </a:t>
          </a:r>
          <a:r>
            <a:rPr lang="ru-RU" sz="1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22 605,6  </a:t>
          </a:r>
          <a:r>
            <a:rPr lang="ru-RU" sz="1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600" b="1" u="sng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0.01626</cdr:x>
      <cdr:y>0.83504</cdr:y>
    </cdr:from>
    <cdr:to>
      <cdr:x>0.98966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4628608"/>
          <a:ext cx="862135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r>
            <a:rPr lang="ru-RU" sz="1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доходы Сарсинского городского поселения на </a:t>
          </a:r>
          <a:r>
            <a:rPr lang="ru-RU" sz="1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</a:t>
          </a:r>
          <a:r>
            <a:rPr lang="ru-RU" sz="1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составили </a:t>
          </a:r>
          <a:r>
            <a:rPr lang="ru-RU" sz="1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23 040,8 тыс</a:t>
          </a:r>
          <a:r>
            <a:rPr lang="ru-RU" sz="1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руб.</a:t>
          </a:r>
          <a:endParaRPr lang="ru-RU" sz="1600" b="1" u="sng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0.85</cdr:x>
      <cdr:y>0.1949</cdr:y>
    </cdr:from>
    <cdr:to>
      <cdr:x>1</cdr:x>
      <cdr:y>0.85049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81600" y="792088"/>
          <a:ext cx="914400" cy="2664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0.91343</cdr:x>
      <cdr:y>0.26966</cdr:y>
    </cdr:from>
    <cdr:to>
      <cdr:x>0.93706</cdr:x>
      <cdr:y>0.28091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568280" y="1095896"/>
          <a:ext cx="144016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0.72443</cdr:x>
      <cdr:y>0.05316</cdr:y>
    </cdr:from>
    <cdr:to>
      <cdr:x>1</cdr:x>
      <cdr:y>0.77961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16152" y="216024"/>
          <a:ext cx="1679848" cy="2952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0.825</cdr:x>
      <cdr:y>0.19444</cdr:y>
    </cdr:from>
    <cdr:to>
      <cdr:x>0.93082</cdr:x>
      <cdr:y>0.46804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128792" y="1008112"/>
          <a:ext cx="914400" cy="1418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0.70833</cdr:x>
      <cdr:y>0.22222</cdr:y>
    </cdr:from>
    <cdr:to>
      <cdr:x>0.94749</cdr:x>
      <cdr:y>0.83333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120680" y="1152128"/>
          <a:ext cx="2066528" cy="3168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0.61667</cdr:x>
      <cdr:y>0.18056</cdr:y>
    </cdr:from>
    <cdr:to>
      <cdr:x>0.72249</cdr:x>
      <cdr:y>0.35692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28592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0.88333</cdr:x>
      <cdr:y>0.23611</cdr:y>
    </cdr:from>
    <cdr:to>
      <cdr:x>0.98915</cdr:x>
      <cdr:y>0.41248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632848" y="12241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0.36875</cdr:x>
      <cdr:y>0.06757</cdr:y>
    </cdr:from>
    <cdr:to>
      <cdr:x>0.5875</cdr:x>
      <cdr:y>0.07615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24236" y="360040"/>
          <a:ext cx="1260140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7B01D-6747-4CFF-9C51-0E78E5342929}" type="datetimeFigureOut">
              <a:rPr lang="ru-RU" smtClean="0"/>
              <a:pPr/>
              <a:t>20.03.2019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3BF98-A02C-4B16-B833-3763E696F3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81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3BF98-A02C-4B16-B833-3763E696F3A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628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26B-1C86-441F-A89A-3F25AFFCD237}" type="datetime1">
              <a:rPr lang="ru-RU" smtClean="0"/>
              <a:pPr/>
              <a:t>20.03.2019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3E60-CD20-44DB-A5CC-2401843FC655}" type="datetime1">
              <a:rPr lang="ru-RU" smtClean="0"/>
              <a:pPr/>
              <a:t>20.03.2019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5805-27B4-45AE-AFEB-9FDB8A13A98A}" type="datetime1">
              <a:rPr lang="ru-RU" smtClean="0"/>
              <a:pPr/>
              <a:t>20.03.2019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B019-07C6-44F6-95A7-A24C73D55647}" type="datetime1">
              <a:rPr lang="ru-RU" smtClean="0"/>
              <a:pPr/>
              <a:t>20.03.2019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ECB6-8B9E-4FD9-A401-B30EB9DC0703}" type="datetime1">
              <a:rPr lang="ru-RU" smtClean="0"/>
              <a:pPr/>
              <a:t>20.03.2019</a:t>
            </a:fld>
            <a:endParaRPr lang="ru-RU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7A47-1B50-4CA0-94BA-27FB8DADAFB7}" type="datetime1">
              <a:rPr lang="ru-RU" smtClean="0"/>
              <a:pPr/>
              <a:t>20.03.2019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EB44-809B-41C8-B939-D1577B556189}" type="datetime1">
              <a:rPr lang="ru-RU" smtClean="0"/>
              <a:pPr/>
              <a:t>20.03.2019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7F75-3E5C-4D29-AAE7-B191A3708756}" type="datetime1">
              <a:rPr lang="ru-RU" smtClean="0"/>
              <a:pPr/>
              <a:t>20.03.2019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7EF7-FE1D-4A05-B469-88902F9C3867}" type="datetime1">
              <a:rPr lang="ru-RU" smtClean="0"/>
              <a:pPr/>
              <a:t>20.03.2019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568B-693E-4B85-9F77-C1C10921EB48}" type="datetime1">
              <a:rPr lang="ru-RU" smtClean="0"/>
              <a:pPr/>
              <a:t>20.03.2019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BD1D-1CA0-41FD-A79C-E5A49B5ECFFD}" type="datetime1">
              <a:rPr lang="ru-RU" smtClean="0"/>
              <a:pPr/>
              <a:t>20.03.2019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3692236-D2AF-458F-85BE-A66DCF5225D1}" type="datetime1">
              <a:rPr lang="ru-RU" smtClean="0"/>
              <a:pPr/>
              <a:t>20.03.2019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Бюджет для граждан</a:t>
            </a:r>
            <a:endParaRPr lang="ru-RU" sz="6000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42963996"/>
              </p:ext>
            </p:extLst>
          </p:nvPr>
        </p:nvGraphicFramePr>
        <p:xfrm>
          <a:off x="5148064" y="3789039"/>
          <a:ext cx="3816424" cy="2304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0" name="Picture 6" descr="D:\User\Desktop\Новая папка\oktyabrsky_rayon_coa_n19785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3288"/>
            <a:ext cx="1152128" cy="1944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75816"/>
            <a:ext cx="4464496" cy="2726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5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83475"/>
            <a:ext cx="8203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Сарсинского городского поселения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779912" y="1052736"/>
            <a:ext cx="4536504" cy="180020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79512" y="3508003"/>
            <a:ext cx="2448272" cy="2698753"/>
          </a:xfrm>
          <a:prstGeom prst="wedgeRoundRectCallout">
            <a:avLst>
              <a:gd name="adj1" fmla="val 96836"/>
              <a:gd name="adj2" fmla="val -86250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</a:t>
            </a:r>
          </a:p>
          <a:p>
            <a:pPr algn="ctr"/>
            <a:endParaRPr lang="ru-RU" sz="2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поступления от уплаты гражданами и организациями налогов и сборов, предусмотренных налоговым законодательством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275856" y="3501008"/>
            <a:ext cx="2635914" cy="2692167"/>
          </a:xfrm>
          <a:prstGeom prst="wedgeRoundRectCallout">
            <a:avLst>
              <a:gd name="adj1" fmla="val 41602"/>
              <a:gd name="adj2" fmla="val -74107"/>
              <a:gd name="adj3" fmla="val 16667"/>
            </a:avLst>
          </a:prstGeom>
          <a:solidFill>
            <a:srgbClr val="FF5050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</a:p>
          <a:p>
            <a:pPr algn="ctr"/>
            <a:endParaRPr lang="ru-RU" sz="2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доходы от продажи и использования государственного имущества, штрафы за нарушение законодательства и прочие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192" y="3525255"/>
            <a:ext cx="2668672" cy="2692168"/>
          </a:xfrm>
          <a:prstGeom prst="wedgeRoundRectCallout">
            <a:avLst>
              <a:gd name="adj1" fmla="val 6727"/>
              <a:gd name="adj2" fmla="val -73154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</a:p>
          <a:p>
            <a:pPr algn="ctr"/>
            <a:endParaRPr lang="ru-RU" sz="2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поступающие из других бюджетов (межбюджетные трансферты), безвозмездные поступления от граждан и юридических лиц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1760" y="623598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41 Бюджетного кодекса РФ)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68250"/>
            <a:ext cx="3096344" cy="219099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56960531"/>
              </p:ext>
            </p:extLst>
          </p:nvPr>
        </p:nvGraphicFramePr>
        <p:xfrm>
          <a:off x="179512" y="1484784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9512" y="18864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доходов  Сарсинского городского поселения на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и 2021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53" y="188640"/>
            <a:ext cx="1708584" cy="107486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6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89706327"/>
              </p:ext>
            </p:extLst>
          </p:nvPr>
        </p:nvGraphicFramePr>
        <p:xfrm>
          <a:off x="179512" y="1126352"/>
          <a:ext cx="8856984" cy="554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9512" y="21824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доходов  Сарсинского городского поселения на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166" y="179652"/>
            <a:ext cx="1708584" cy="107486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9652"/>
            <a:ext cx="1708584" cy="107486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3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9309474"/>
              </p:ext>
            </p:extLst>
          </p:nvPr>
        </p:nvGraphicFramePr>
        <p:xfrm>
          <a:off x="179512" y="1126352"/>
          <a:ext cx="8856984" cy="554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9512" y="18864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доходов  Сарсинского городского поселения на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и 2021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708584" cy="107486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9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64" y="980728"/>
            <a:ext cx="8775823" cy="55470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43608" y="116633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налоговые доходы бюджета поселения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465709" y="1412776"/>
            <a:ext cx="3016349" cy="1584175"/>
          </a:xfrm>
          <a:prstGeom prst="foldedCorner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rgbClr val="FFFF00"/>
                </a:solidFill>
              </a:rPr>
              <a:t>Налог на доходы физических лиц</a:t>
            </a:r>
            <a:endParaRPr lang="ru-RU" i="1" dirty="0">
              <a:solidFill>
                <a:srgbClr val="FFFF00"/>
              </a:solidFill>
            </a:endParaRP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2019г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smtClean="0">
                <a:solidFill>
                  <a:srgbClr val="FFFF00"/>
                </a:solidFill>
              </a:rPr>
              <a:t>– 1 800,0 </a:t>
            </a:r>
            <a:r>
              <a:rPr lang="ru-RU" dirty="0" smtClean="0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. руб.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2020г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smtClean="0">
                <a:solidFill>
                  <a:srgbClr val="FFFF00"/>
                </a:solidFill>
              </a:rPr>
              <a:t>– 1 911,0 </a:t>
            </a:r>
            <a:r>
              <a:rPr lang="ru-RU" dirty="0" smtClean="0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. руб.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2021г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smtClean="0">
                <a:solidFill>
                  <a:srgbClr val="FFFF00"/>
                </a:solidFill>
              </a:rPr>
              <a:t>– </a:t>
            </a:r>
            <a:r>
              <a:rPr lang="ru-RU" dirty="0" smtClean="0">
                <a:solidFill>
                  <a:srgbClr val="FFFF00"/>
                </a:solidFill>
              </a:rPr>
              <a:t>2 008,0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. руб.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5491733" y="1412776"/>
            <a:ext cx="3112715" cy="1584175"/>
          </a:xfrm>
          <a:prstGeom prst="foldedCorner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rgbClr val="FFFF00"/>
                </a:solidFill>
              </a:rPr>
              <a:t>Транспортный налог</a:t>
            </a:r>
            <a:endParaRPr lang="ru-RU" i="1" dirty="0">
              <a:solidFill>
                <a:srgbClr val="FFFF00"/>
              </a:solidFill>
            </a:endParaRP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2019г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smtClean="0">
                <a:solidFill>
                  <a:srgbClr val="FFFF00"/>
                </a:solidFill>
              </a:rPr>
              <a:t>– 1 632,0 </a:t>
            </a:r>
            <a:r>
              <a:rPr lang="ru-RU" dirty="0" smtClean="0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. руб.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2020г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smtClean="0">
                <a:solidFill>
                  <a:srgbClr val="FFFF00"/>
                </a:solidFill>
              </a:rPr>
              <a:t>– 1 685,0 </a:t>
            </a:r>
            <a:r>
              <a:rPr lang="ru-RU" dirty="0" smtClean="0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. руб.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2021г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smtClean="0">
                <a:solidFill>
                  <a:srgbClr val="FFFF00"/>
                </a:solidFill>
              </a:rPr>
              <a:t>– 1 747,0 </a:t>
            </a:r>
            <a:r>
              <a:rPr lang="ru-RU" dirty="0" smtClean="0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. руб.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534666" y="3284984"/>
            <a:ext cx="2952328" cy="1584176"/>
          </a:xfrm>
          <a:prstGeom prst="foldedCorner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rgbClr val="FFFF00"/>
                </a:solidFill>
              </a:rPr>
              <a:t>Акцизы на </a:t>
            </a:r>
            <a:r>
              <a:rPr lang="ru-RU" u="sng" dirty="0" smtClean="0">
                <a:solidFill>
                  <a:srgbClr val="FFFF00"/>
                </a:solidFill>
              </a:rPr>
              <a:t>нефтепродукты</a:t>
            </a:r>
          </a:p>
          <a:p>
            <a:pPr algn="ctr"/>
            <a:endParaRPr lang="ru-RU" i="1" dirty="0">
              <a:solidFill>
                <a:srgbClr val="FFFF00"/>
              </a:solidFill>
            </a:endParaRPr>
          </a:p>
          <a:p>
            <a:pPr algn="ctr">
              <a:lnSpc>
                <a:spcPts val="1700"/>
              </a:lnSpc>
            </a:pPr>
            <a:r>
              <a:rPr lang="ru-RU" dirty="0" smtClean="0">
                <a:solidFill>
                  <a:srgbClr val="FFFF00"/>
                </a:solidFill>
              </a:rPr>
              <a:t>2019г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smtClean="0">
                <a:solidFill>
                  <a:srgbClr val="FFFF00"/>
                </a:solidFill>
              </a:rPr>
              <a:t>– 938,7 </a:t>
            </a:r>
            <a:r>
              <a:rPr lang="ru-RU" dirty="0" smtClean="0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. руб.</a:t>
            </a:r>
          </a:p>
          <a:p>
            <a:pPr algn="ctr">
              <a:lnSpc>
                <a:spcPts val="1700"/>
              </a:lnSpc>
            </a:pPr>
            <a:r>
              <a:rPr lang="ru-RU" dirty="0" smtClean="0">
                <a:solidFill>
                  <a:srgbClr val="FFFF00"/>
                </a:solidFill>
              </a:rPr>
              <a:t>2020г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smtClean="0">
                <a:solidFill>
                  <a:srgbClr val="FFFF00"/>
                </a:solidFill>
              </a:rPr>
              <a:t>– 962,5 </a:t>
            </a:r>
            <a:r>
              <a:rPr lang="ru-RU" dirty="0" smtClean="0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. руб.</a:t>
            </a:r>
          </a:p>
          <a:p>
            <a:pPr algn="ctr">
              <a:lnSpc>
                <a:spcPts val="1700"/>
              </a:lnSpc>
            </a:pPr>
            <a:r>
              <a:rPr lang="ru-RU" dirty="0" smtClean="0">
                <a:solidFill>
                  <a:srgbClr val="FFFF00"/>
                </a:solidFill>
              </a:rPr>
              <a:t>2021г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smtClean="0">
                <a:solidFill>
                  <a:srgbClr val="FFFF00"/>
                </a:solidFill>
              </a:rPr>
              <a:t>– 967,6 </a:t>
            </a:r>
            <a:r>
              <a:rPr lang="ru-RU" dirty="0" smtClean="0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. руб.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5500694" y="3214686"/>
            <a:ext cx="3112716" cy="1568922"/>
          </a:xfrm>
          <a:prstGeom prst="foldedCorner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rgbClr val="FFFF00"/>
                </a:solidFill>
              </a:rPr>
              <a:t>Земельный налог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2019г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smtClean="0">
                <a:solidFill>
                  <a:srgbClr val="FFFF00"/>
                </a:solidFill>
              </a:rPr>
              <a:t>– 1 </a:t>
            </a:r>
            <a:r>
              <a:rPr lang="ru-RU" dirty="0" smtClean="0">
                <a:solidFill>
                  <a:srgbClr val="FFFF00"/>
                </a:solidFill>
              </a:rPr>
              <a:t>217,0 </a:t>
            </a:r>
            <a:r>
              <a:rPr lang="ru-RU" dirty="0" smtClean="0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smtClean="0">
                <a:solidFill>
                  <a:srgbClr val="FFFF00"/>
                </a:solidFill>
              </a:rPr>
              <a:t>руб. </a:t>
            </a:r>
            <a:r>
              <a:rPr lang="ru-RU" dirty="0" smtClean="0">
                <a:solidFill>
                  <a:srgbClr val="FFFF00"/>
                </a:solidFill>
              </a:rPr>
              <a:t>2020г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smtClean="0">
                <a:solidFill>
                  <a:srgbClr val="FFFF00"/>
                </a:solidFill>
              </a:rPr>
              <a:t>– 1 </a:t>
            </a:r>
            <a:r>
              <a:rPr lang="ru-RU" dirty="0" smtClean="0">
                <a:solidFill>
                  <a:srgbClr val="FFFF00"/>
                </a:solidFill>
              </a:rPr>
              <a:t>262,0 </a:t>
            </a:r>
            <a:r>
              <a:rPr lang="ru-RU" dirty="0" smtClean="0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smtClean="0">
                <a:solidFill>
                  <a:srgbClr val="FFFF00"/>
                </a:solidFill>
              </a:rPr>
              <a:t>руб.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2021г</a:t>
            </a:r>
            <a:r>
              <a:rPr lang="ru-RU" dirty="0" smtClean="0">
                <a:solidFill>
                  <a:srgbClr val="FFFF00"/>
                </a:solidFill>
              </a:rPr>
              <a:t>. – 1 </a:t>
            </a:r>
            <a:r>
              <a:rPr lang="ru-RU" dirty="0" smtClean="0">
                <a:solidFill>
                  <a:srgbClr val="FFFF00"/>
                </a:solidFill>
              </a:rPr>
              <a:t>290,0 </a:t>
            </a:r>
            <a:r>
              <a:rPr lang="ru-RU" dirty="0" smtClean="0">
                <a:solidFill>
                  <a:srgbClr val="FFFF00"/>
                </a:solidFill>
              </a:rPr>
              <a:t>тыс. 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987824" y="4992315"/>
            <a:ext cx="3456384" cy="1512168"/>
          </a:xfrm>
          <a:prstGeom prst="foldedCorner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rgbClr val="FFFF00"/>
                </a:solidFill>
              </a:rPr>
              <a:t>Налог на имущество физических лиц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2019г</a:t>
            </a:r>
            <a:r>
              <a:rPr lang="ru-RU" dirty="0">
                <a:solidFill>
                  <a:srgbClr val="FFFF00"/>
                </a:solidFill>
              </a:rPr>
              <a:t>. – </a:t>
            </a:r>
            <a:r>
              <a:rPr lang="ru-RU" dirty="0" smtClean="0">
                <a:solidFill>
                  <a:srgbClr val="FFFF00"/>
                </a:solidFill>
              </a:rPr>
              <a:t>820,0 </a:t>
            </a:r>
            <a:r>
              <a:rPr lang="ru-RU" dirty="0">
                <a:solidFill>
                  <a:srgbClr val="FFFF00"/>
                </a:solidFill>
              </a:rPr>
              <a:t>тыс. руб.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2020г</a:t>
            </a:r>
            <a:r>
              <a:rPr lang="ru-RU" dirty="0">
                <a:solidFill>
                  <a:srgbClr val="FFFF00"/>
                </a:solidFill>
              </a:rPr>
              <a:t>. – </a:t>
            </a:r>
            <a:r>
              <a:rPr lang="ru-RU" dirty="0" smtClean="0">
                <a:solidFill>
                  <a:srgbClr val="FFFF00"/>
                </a:solidFill>
              </a:rPr>
              <a:t>851,0 </a:t>
            </a:r>
            <a:r>
              <a:rPr lang="ru-RU" dirty="0" smtClean="0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. руб.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2021г</a:t>
            </a:r>
            <a:r>
              <a:rPr lang="ru-RU" dirty="0">
                <a:solidFill>
                  <a:srgbClr val="FFFF00"/>
                </a:solidFill>
              </a:rPr>
              <a:t>. – </a:t>
            </a:r>
            <a:r>
              <a:rPr lang="ru-RU" dirty="0" smtClean="0">
                <a:solidFill>
                  <a:srgbClr val="FFFF00"/>
                </a:solidFill>
              </a:rPr>
              <a:t>870,0 </a:t>
            </a:r>
            <a:r>
              <a:rPr lang="ru-RU" dirty="0" smtClean="0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. руб.</a:t>
            </a:r>
            <a:endParaRPr lang="ru-RU" i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6773" y="188640"/>
            <a:ext cx="673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285984" y="3000372"/>
            <a:ext cx="4608512" cy="1440161"/>
          </a:xfrm>
          <a:prstGeom prst="flowChartAlternateProcess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всего: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2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563,5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- 2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625,0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- 2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750,0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dirty="0"/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701824" y="1484784"/>
            <a:ext cx="3155796" cy="1515588"/>
          </a:xfrm>
          <a:prstGeom prst="round2Same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аренды </a:t>
            </a:r>
            <a:r>
              <a:rPr lang="ru-RU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участков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1 858,0 тыс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1 920,0 тыс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2 045,0 тыс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>
            <a:off x="5369367" y="1416680"/>
            <a:ext cx="2884934" cy="1512168"/>
          </a:xfrm>
          <a:prstGeom prst="round2Same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</a:t>
            </a:r>
            <a:r>
              <a:rPr lang="ru-RU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80,0 тыс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80,0 тыс.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80,0 тыс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>
            <a:off x="5643570" y="4500570"/>
            <a:ext cx="2928958" cy="2071702"/>
          </a:xfrm>
          <a:prstGeom prst="round2Same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</a:t>
            </a:r>
            <a:endParaRPr lang="ru-RU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350,0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2020г.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350,0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350,0 тыс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8" name="Стрелка углом 27"/>
          <p:cNvSpPr/>
          <p:nvPr/>
        </p:nvSpPr>
        <p:spPr>
          <a:xfrm>
            <a:off x="4932040" y="1918971"/>
            <a:ext cx="817587" cy="1008112"/>
          </a:xfrm>
          <a:prstGeom prst="bentArrow">
            <a:avLst>
              <a:gd name="adj1" fmla="val 25000"/>
              <a:gd name="adj2" fmla="val 22659"/>
              <a:gd name="adj3" fmla="val 25000"/>
              <a:gd name="adj4" fmla="val 4375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трелка углом 28"/>
          <p:cNvSpPr/>
          <p:nvPr/>
        </p:nvSpPr>
        <p:spPr>
          <a:xfrm flipH="1">
            <a:off x="3347864" y="1916833"/>
            <a:ext cx="864096" cy="100811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242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763" y="110374"/>
            <a:ext cx="2012609" cy="151216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с двумя скругленными соседними углами 19"/>
          <p:cNvSpPr/>
          <p:nvPr/>
        </p:nvSpPr>
        <p:spPr>
          <a:xfrm>
            <a:off x="928662" y="4500570"/>
            <a:ext cx="3114600" cy="2077987"/>
          </a:xfrm>
          <a:prstGeom prst="round2Same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по соглашениям об установлении сервитута в отношении земельных участках</a:t>
            </a:r>
            <a:endParaRPr lang="ru-RU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275,5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275,0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275,0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Стрелка углом 15"/>
          <p:cNvSpPr/>
          <p:nvPr/>
        </p:nvSpPr>
        <p:spPr>
          <a:xfrm rot="5400000">
            <a:off x="6933443" y="3496450"/>
            <a:ext cx="1000133" cy="1008112"/>
          </a:xfrm>
          <a:prstGeom prst="bentArrow">
            <a:avLst>
              <a:gd name="adj1" fmla="val 25000"/>
              <a:gd name="adj2" fmla="val 22659"/>
              <a:gd name="adj3" fmla="val 25000"/>
              <a:gd name="adj4" fmla="val 4375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 rot="16200000" flipH="1">
            <a:off x="1289842" y="3496449"/>
            <a:ext cx="1000133" cy="1008112"/>
          </a:xfrm>
          <a:prstGeom prst="bentArrow">
            <a:avLst>
              <a:gd name="adj1" fmla="val 25000"/>
              <a:gd name="adj2" fmla="val 22659"/>
              <a:gd name="adj3" fmla="val 25000"/>
              <a:gd name="adj4" fmla="val 4375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8864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БЕЗВОЗМЕЗДНЫЕ ПОСТУПЛЕНИЯ ИЗ БЮДЖЕТА ДРУГОГО УРОВНЯ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0" y="2486399"/>
            <a:ext cx="3809999" cy="199548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38717387"/>
              </p:ext>
            </p:extLst>
          </p:nvPr>
        </p:nvGraphicFramePr>
        <p:xfrm>
          <a:off x="4786314" y="4214818"/>
          <a:ext cx="4143404" cy="226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763688" y="2708920"/>
            <a:ext cx="40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446639911"/>
              </p:ext>
            </p:extLst>
          </p:nvPr>
        </p:nvGraphicFramePr>
        <p:xfrm>
          <a:off x="214283" y="4143380"/>
          <a:ext cx="4357718" cy="2485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6" name="Овальная выноска 25"/>
          <p:cNvSpPr/>
          <p:nvPr/>
        </p:nvSpPr>
        <p:spPr>
          <a:xfrm>
            <a:off x="3024956" y="1357677"/>
            <a:ext cx="1728192" cy="1320611"/>
          </a:xfrm>
          <a:prstGeom prst="wedgeEllipseCallout">
            <a:avLst>
              <a:gd name="adj1" fmla="val -92285"/>
              <a:gd name="adj2" fmla="val 80643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-предоставляются на финансирование «переданных» другим публично-правовым образованиями полномочий</a:t>
            </a:r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ьная выноска 26"/>
          <p:cNvSpPr/>
          <p:nvPr/>
        </p:nvSpPr>
        <p:spPr>
          <a:xfrm>
            <a:off x="1475656" y="1244293"/>
            <a:ext cx="1584176" cy="1020889"/>
          </a:xfrm>
          <a:prstGeom prst="wedgeEllipseCallout">
            <a:avLst>
              <a:gd name="adj1" fmla="val -7258"/>
              <a:gd name="adj2" fmla="val 120562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–предоставляются  на безвозмездной и безвозвратной основе</a:t>
            </a:r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ьная выноска 27"/>
          <p:cNvSpPr/>
          <p:nvPr/>
        </p:nvSpPr>
        <p:spPr>
          <a:xfrm>
            <a:off x="100941" y="1252663"/>
            <a:ext cx="1427468" cy="1242106"/>
          </a:xfrm>
          <a:prstGeom prst="wedgeEllipseCallout">
            <a:avLst>
              <a:gd name="adj1" fmla="val 90953"/>
              <a:gd name="adj2" fmla="val 94425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79512" y="1388968"/>
            <a:ext cx="1296144" cy="969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Субсидии– </a:t>
            </a:r>
            <a:r>
              <a:rPr 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на условиях долевого </a:t>
            </a:r>
            <a:r>
              <a:rPr lang="ru-RU" sz="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других бюджетов</a:t>
            </a:r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332656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расходы бюджета?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1664256"/>
            <a:ext cx="5765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Segoe Script" panose="020B0504020000000003" pitchFamily="34" charset="0"/>
                <a:cs typeface="Angsana New" panose="02020603050405020304" pitchFamily="18" charset="-34"/>
              </a:rPr>
              <a:t>РАСХОДЫ БЮДЖЕТА – ВЫПЛАЧИВАЕМЫЕ ИЗ БЮДЖЕТА  ДЕНЕЖНЫЕ СРЕДСТВА</a:t>
            </a:r>
            <a:endParaRPr lang="ru-RU" sz="3200" b="1" i="1" dirty="0">
              <a:solidFill>
                <a:srgbClr val="002060"/>
              </a:solidFill>
              <a:latin typeface="Segoe Script" panose="020B0504020000000003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915816" y="3789040"/>
            <a:ext cx="3314576" cy="1033272"/>
          </a:xfrm>
          <a:prstGeom prst="horizontalScroll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распределены по: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2087724" y="5301208"/>
            <a:ext cx="2520280" cy="1291580"/>
          </a:xfrm>
          <a:prstGeom prst="verticalScroll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9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разделам бюджетной классификации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788024" y="5309056"/>
            <a:ext cx="2520280" cy="1291580"/>
          </a:xfrm>
          <a:prstGeom prst="verticalScroll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программам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818536" y="4437112"/>
            <a:ext cx="1097280" cy="1152128"/>
          </a:xfrm>
          <a:prstGeom prst="curved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6230392" y="4437112"/>
            <a:ext cx="1228744" cy="1152128"/>
          </a:xfrm>
          <a:prstGeom prst="curvedLef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3" y="308822"/>
            <a:ext cx="3183440" cy="200831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3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32656"/>
            <a:ext cx="8208912" cy="646331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91191236"/>
              </p:ext>
            </p:extLst>
          </p:nvPr>
        </p:nvGraphicFramePr>
        <p:xfrm>
          <a:off x="251520" y="1484784"/>
          <a:ext cx="86409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1560" y="105273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отраслям 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составляет всего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22 358,3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1383"/>
            <a:ext cx="1562299" cy="117172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8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6064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отраслям 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составляет всего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22 051,3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893788"/>
              </p:ext>
            </p:extLst>
          </p:nvPr>
        </p:nvGraphicFramePr>
        <p:xfrm>
          <a:off x="475456" y="1052736"/>
          <a:ext cx="4032448" cy="565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42184" y="250709"/>
            <a:ext cx="4422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отраслям 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составляет всего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21 910,7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271558331"/>
              </p:ext>
            </p:extLst>
          </p:nvPr>
        </p:nvGraphicFramePr>
        <p:xfrm>
          <a:off x="4737112" y="1052736"/>
          <a:ext cx="40324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60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Вводная часть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характеристики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</a:p>
          <a:p>
            <a:pPr marL="137160" indent="0">
              <a:buNone/>
            </a:pPr>
            <a:endParaRPr lang="ru-RU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Доходы бюджета 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Сарсинского городского поселения</a:t>
            </a:r>
          </a:p>
          <a:p>
            <a:pPr marL="137160" indent="0">
              <a:buNone/>
            </a:pP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Расходы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Сарсинского городского поселения</a:t>
            </a:r>
            <a:endParaRPr lang="ru-RU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1510" indent="-514350">
              <a:buAutoNum type="arabicPeriod"/>
            </a:pPr>
            <a:endParaRPr lang="ru-RU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Picture 6" descr="D:\User\Desktop\Новая папка\oktyabrsky_rayon_coa_n1978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999"/>
            <a:ext cx="720080" cy="1014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649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6" y="4010167"/>
            <a:ext cx="2390552" cy="1594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404664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dirty="0" smtClean="0">
                <a:ln w="50800">
                  <a:solidFill>
                    <a:srgbClr val="FF0000"/>
                  </a:solidFill>
                </a:ln>
                <a:solidFill>
                  <a:schemeClr val="bg1">
                    <a:shade val="50000"/>
                  </a:schemeClr>
                </a:solidFill>
                <a:latin typeface="+mj-lt"/>
                <a:ea typeface="BatangChe" panose="02030609000101010101" pitchFamily="49" charset="-127"/>
                <a:cs typeface="Arial" panose="020B0604020202020204" pitchFamily="34" charset="0"/>
              </a:rPr>
              <a:t>Что такое                   «Бюджет для граждан»</a:t>
            </a:r>
            <a:endParaRPr lang="ru-RU" sz="3600" b="1" dirty="0">
              <a:ln w="50800">
                <a:solidFill>
                  <a:srgbClr val="FF0000"/>
                </a:solidFill>
              </a:ln>
              <a:solidFill>
                <a:schemeClr val="bg1">
                  <a:shade val="50000"/>
                </a:schemeClr>
              </a:solidFill>
              <a:latin typeface="+mj-lt"/>
              <a:ea typeface="BatangChe" panose="02030609000101010101" pitchFamily="49" charset="-127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28190" y="3099197"/>
            <a:ext cx="65026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- это информационный сборник, основная цель которого – познакомить население нашего поселения с основными понятиями, используемыми в бюджетном процессе, процедурой формирования бюджета поселения, с целями и задачами бюджетной политики а также основными характеристиками и направлениями расходов бюджета 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 на получение обратной связи для граждан, которым интересны современные проблемы муниципальных финансов в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Сарсинском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52" y="548680"/>
            <a:ext cx="4158419" cy="232481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D:\User\Desktop\Новая папка\oktyabrsky_rayon_coa_n1978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5" y="173574"/>
            <a:ext cx="532221" cy="831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577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5745" y="173575"/>
            <a:ext cx="8183645" cy="1200329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rtlCol="0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бюджетной системы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</a:t>
            </a:r>
            <a:endParaRPr lang="ru-RU" sz="3600" b="1" dirty="0">
              <a:solidFill>
                <a:srgbClr val="FF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1 4"/>
          <p:cNvSpPr/>
          <p:nvPr/>
        </p:nvSpPr>
        <p:spPr>
          <a:xfrm>
            <a:off x="3087803" y="1373904"/>
            <a:ext cx="2943973" cy="455855"/>
          </a:xfrm>
          <a:prstGeom prst="borderCallout1">
            <a:avLst>
              <a:gd name="adj1" fmla="val 49286"/>
              <a:gd name="adj2" fmla="val 48"/>
              <a:gd name="adj3" fmla="val 528611"/>
              <a:gd name="adj4" fmla="val -22206"/>
            </a:avLst>
          </a:prstGeom>
          <a:gradFill flip="none" rotWithShape="1">
            <a:gsLst>
              <a:gs pos="0">
                <a:schemeClr val="tx2">
                  <a:lumMod val="2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 1 5"/>
          <p:cNvSpPr/>
          <p:nvPr/>
        </p:nvSpPr>
        <p:spPr>
          <a:xfrm>
            <a:off x="3075651" y="1923239"/>
            <a:ext cx="2945738" cy="1419801"/>
          </a:xfrm>
          <a:prstGeom prst="borderCallout1">
            <a:avLst>
              <a:gd name="adj1" fmla="val 50825"/>
              <a:gd name="adj2" fmla="val -403"/>
              <a:gd name="adj3" fmla="val 130783"/>
              <a:gd name="adj4" fmla="val -21677"/>
            </a:avLst>
          </a:prstGeom>
          <a:gradFill flip="none" rotWithShape="1">
            <a:gsLst>
              <a:gs pos="0">
                <a:schemeClr val="tx2">
                  <a:lumMod val="2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государственных внебюджетных фондов Российской Федерации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3106569" y="3415843"/>
            <a:ext cx="2925735" cy="854960"/>
          </a:xfrm>
          <a:prstGeom prst="borderCallout1">
            <a:avLst>
              <a:gd name="adj1" fmla="val 45568"/>
              <a:gd name="adj2" fmla="val 699"/>
              <a:gd name="adj3" fmla="val 40695"/>
              <a:gd name="adj4" fmla="val -21623"/>
            </a:avLst>
          </a:prstGeom>
          <a:gradFill flip="none" rotWithShape="1">
            <a:gsLst>
              <a:gs pos="0">
                <a:schemeClr val="tx2">
                  <a:lumMod val="2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субъектов Российской Федерации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3125565" y="4365104"/>
            <a:ext cx="2925735" cy="1368152"/>
          </a:xfrm>
          <a:prstGeom prst="borderCallout1">
            <a:avLst>
              <a:gd name="adj1" fmla="val 51374"/>
              <a:gd name="adj2" fmla="val -268"/>
              <a:gd name="adj3" fmla="val -40564"/>
              <a:gd name="adj4" fmla="val -24016"/>
            </a:avLst>
          </a:prstGeom>
          <a:gradFill flip="none" rotWithShape="1">
            <a:gsLst>
              <a:gs pos="0">
                <a:schemeClr val="tx2">
                  <a:lumMod val="2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территориальных государственных внебюджетных фондов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3139108" y="5843025"/>
            <a:ext cx="2925735" cy="601727"/>
          </a:xfrm>
          <a:prstGeom prst="borderCallout1">
            <a:avLst>
              <a:gd name="adj1" fmla="val 58913"/>
              <a:gd name="adj2" fmla="val -446"/>
              <a:gd name="adj3" fmla="val -339789"/>
              <a:gd name="adj4" fmla="val -24225"/>
            </a:avLst>
          </a:prstGeom>
          <a:gradFill flip="none" rotWithShape="1">
            <a:gsLst>
              <a:gs pos="0">
                <a:schemeClr val="tx2">
                  <a:lumMod val="2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251520" y="2787362"/>
            <a:ext cx="2160240" cy="2123656"/>
          </a:xfrm>
          <a:prstGeom prst="flowChartPunchedTap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Российской Федерации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44208" y="3789040"/>
            <a:ext cx="2448272" cy="140198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муниципальных районов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44208" y="2633139"/>
            <a:ext cx="2448272" cy="105777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городских округов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444208" y="5242944"/>
            <a:ext cx="2448272" cy="135440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городских и сельских поселений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>
            <a:stCxn id="9" idx="0"/>
            <a:endCxn id="13" idx="2"/>
          </p:cNvCxnSpPr>
          <p:nvPr/>
        </p:nvCxnSpPr>
        <p:spPr>
          <a:xfrm flipV="1">
            <a:off x="6064843" y="3162029"/>
            <a:ext cx="379365" cy="298186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064843" y="4457234"/>
            <a:ext cx="379365" cy="165385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9" idx="0"/>
            <a:endCxn id="14" idx="2"/>
          </p:cNvCxnSpPr>
          <p:nvPr/>
        </p:nvCxnSpPr>
        <p:spPr>
          <a:xfrm flipV="1">
            <a:off x="6064843" y="5920148"/>
            <a:ext cx="379365" cy="22374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6" descr="D:\User\Desktop\Новая папка\oktyabrsky_rayon_coa_n1978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5" y="173574"/>
            <a:ext cx="626597" cy="951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11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520" y="2505488"/>
            <a:ext cx="3146673" cy="223224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225467"/>
            <a:ext cx="3096343" cy="20313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</a:t>
            </a:r>
            <a:r>
              <a:rPr lang="ru-RU" dirty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dirty="0">
                <a:ln>
                  <a:solidFill>
                    <a:srgbClr val="FFFF00"/>
                  </a:solidFill>
                </a:ln>
              </a:rPr>
              <a:t>                              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поступившие в бюджет денежные средства (налоги юридических и физических лиц, административные платежи и сборы безвозмездные поступления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2162470"/>
            <a:ext cx="2858293" cy="233910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dirty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n>
                  <a:solidFill>
                    <a:srgbClr val="FFFF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n>
                  <a:solidFill>
                    <a:srgbClr val="FFFF00"/>
                  </a:solidFill>
                </a:ln>
              </a:rPr>
              <a:t>                             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выплачиваемые денежные средства (социальные выплаты населению, содержание муниципальных учреждений, образования, культуры и другие</a:t>
            </a:r>
            <a:r>
              <a:rPr lang="ru-RU" sz="2000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200834"/>
            <a:ext cx="5640647" cy="64633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терминология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124744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план доходов и расходов на определенный период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1448" y="537321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по доходам и расходам -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основополагающее требование, предъявляемое к органам,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составляющим и утверждающим бюджет</a:t>
            </a:r>
          </a:p>
        </p:txBody>
      </p:sp>
      <p:pic>
        <p:nvPicPr>
          <p:cNvPr id="9" name="Picture 6" descr="D:\User\Desktop\Новая папка\oktyabrsky_rayon_coa_n1978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0145"/>
            <a:ext cx="576064" cy="934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28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8912" y="4653136"/>
            <a:ext cx="85193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 того,   чтобы   при   наличии    дефицита 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 все   принятые     властью обязательства 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обществом  были исполнены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надлежащим образом,  изыскиваются  источники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дефицита бюджета. </a:t>
            </a:r>
          </a:p>
          <a:p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397113"/>
            <a:ext cx="2534816" cy="2031325"/>
          </a:xfrm>
          <a:prstGeom prst="rect">
            <a:avLst/>
          </a:prstGeom>
        </p:spPr>
        <p:txBody>
          <a:bodyPr wrap="square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расходная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бюджета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доходную, то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с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8913" y="437767"/>
            <a:ext cx="3024336" cy="1754326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расходами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ru-RU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61" y="3321648"/>
            <a:ext cx="1114425" cy="1000125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74" y="1787280"/>
            <a:ext cx="904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1253979" y="2779440"/>
            <a:ext cx="2736304" cy="947211"/>
          </a:xfrm>
          <a:prstGeom prst="line">
            <a:avLst/>
          </a:prstGeom>
          <a:ln w="57150" cmpd="sng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50" y="2455487"/>
            <a:ext cx="9715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67626" y="2529809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814" y="1787280"/>
            <a:ext cx="9715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20811" y="2541045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Доходы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8852" y="3218084"/>
            <a:ext cx="1052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3321649"/>
            <a:ext cx="1114425" cy="1000125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600000" lon="0" rev="0"/>
            </a:camera>
            <a:lightRig rig="threePt" dir="t"/>
          </a:scene3d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5436096" y="2779440"/>
            <a:ext cx="2880320" cy="117419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867" y="2843869"/>
            <a:ext cx="904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7567300" y="3587416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Доходы</a:t>
            </a:r>
          </a:p>
        </p:txBody>
      </p:sp>
      <p:pic>
        <p:nvPicPr>
          <p:cNvPr id="19" name="Picture 6" descr="D:\User\Desktop\Новая папка\oktyabrsky_rayon_coa_n19785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1" y="199655"/>
            <a:ext cx="579535" cy="853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996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1331640" y="332656"/>
            <a:ext cx="6120680" cy="720080"/>
          </a:xfrm>
          <a:prstGeom prst="round2Same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бюджетного процесса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467544" y="1300808"/>
            <a:ext cx="7848872" cy="655290"/>
          </a:xfrm>
          <a:prstGeom prst="bevel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431540" y="2170212"/>
            <a:ext cx="7920880" cy="648072"/>
          </a:xfrm>
          <a:prstGeom prst="bevel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и утверждение бюджета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433797" y="3158877"/>
            <a:ext cx="7993421" cy="720080"/>
          </a:xfrm>
          <a:prstGeom prst="bevel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434741" y="4184823"/>
            <a:ext cx="7957417" cy="792088"/>
          </a:xfrm>
          <a:prstGeom prst="bevel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Составление, внешняя проверка, рассмотрение и утверждение, бюджетной отчетности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53010" y="5312221"/>
            <a:ext cx="7920880" cy="720080"/>
          </a:xfrm>
          <a:prstGeom prst="bevel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муниципального финансового контроля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>
            <a:stCxn id="4" idx="1"/>
            <a:endCxn id="6" idx="7"/>
          </p:cNvCxnSpPr>
          <p:nvPr/>
        </p:nvCxnSpPr>
        <p:spPr>
          <a:xfrm>
            <a:off x="4391980" y="1052736"/>
            <a:ext cx="0" cy="32998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3"/>
            <a:endCxn id="7" idx="6"/>
          </p:cNvCxnSpPr>
          <p:nvPr/>
        </p:nvCxnSpPr>
        <p:spPr>
          <a:xfrm>
            <a:off x="4391980" y="1874187"/>
            <a:ext cx="0" cy="29602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382911" y="2818284"/>
            <a:ext cx="0" cy="34059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8" idx="3"/>
            <a:endCxn id="9" idx="6"/>
          </p:cNvCxnSpPr>
          <p:nvPr/>
        </p:nvCxnSpPr>
        <p:spPr>
          <a:xfrm flipH="1">
            <a:off x="4413450" y="3788947"/>
            <a:ext cx="0" cy="39587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9" idx="2"/>
            <a:endCxn id="10" idx="7"/>
          </p:cNvCxnSpPr>
          <p:nvPr/>
        </p:nvCxnSpPr>
        <p:spPr>
          <a:xfrm>
            <a:off x="4413450" y="4976911"/>
            <a:ext cx="0" cy="425320"/>
          </a:xfrm>
          <a:prstGeom prst="straightConnector1">
            <a:avLst/>
          </a:prstGeom>
          <a:ln>
            <a:solidFill>
              <a:schemeClr val="bg2">
                <a:lumMod val="90000"/>
                <a:lumOff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4" y="2093465"/>
            <a:ext cx="1296144" cy="75473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217727"/>
            <a:ext cx="1188132" cy="80447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06" y="3113918"/>
            <a:ext cx="1359182" cy="80999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5" y="4143395"/>
            <a:ext cx="882098" cy="87494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9" y="5250896"/>
            <a:ext cx="1332148" cy="84273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D:\User\Desktop\Новая папка\oktyabrsky_rayon_coa_n19785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6" y="164361"/>
            <a:ext cx="476572" cy="744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535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864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ОСНОВЫВАЕТСЯ ПРОЕКТ БЮДЖЕТА?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827584" y="1399748"/>
            <a:ext cx="7704856" cy="1103926"/>
          </a:xfrm>
          <a:prstGeom prst="flowChartPunchedTap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Сарсинского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составляется ежегодно на три года и основывается на: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3212976"/>
            <a:ext cx="1944216" cy="30963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Прогнозе социально-экономического развития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Сарсинского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212976"/>
            <a:ext cx="2304256" cy="309634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lumOff val="25000"/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Положениях послания Президента РФ Федеральному собранию РФ, определяющих бюджетную политику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80012" y="3212976"/>
            <a:ext cx="1980220" cy="30963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направлениях бюджетной и налоговой политики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Сарсинского городского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04248" y="3212976"/>
            <a:ext cx="2088232" cy="30963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программах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Сарсинского городского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>
            <a:stCxn id="6" idx="2"/>
            <a:endCxn id="9" idx="0"/>
          </p:cNvCxnSpPr>
          <p:nvPr/>
        </p:nvCxnSpPr>
        <p:spPr>
          <a:xfrm flipH="1">
            <a:off x="1403648" y="2393281"/>
            <a:ext cx="3276364" cy="819695"/>
          </a:xfrm>
          <a:prstGeom prst="straightConnector1">
            <a:avLst/>
          </a:prstGeom>
          <a:ln w="38100">
            <a:solidFill>
              <a:schemeClr val="bg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3" idx="0"/>
          </p:cNvCxnSpPr>
          <p:nvPr/>
        </p:nvCxnSpPr>
        <p:spPr>
          <a:xfrm>
            <a:off x="4680012" y="2393281"/>
            <a:ext cx="3168352" cy="819695"/>
          </a:xfrm>
          <a:prstGeom prst="straightConnector1">
            <a:avLst/>
          </a:prstGeom>
          <a:ln w="38100">
            <a:solidFill>
              <a:schemeClr val="bg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 стрелкой 1024"/>
          <p:cNvCxnSpPr>
            <a:stCxn id="6" idx="2"/>
          </p:cNvCxnSpPr>
          <p:nvPr/>
        </p:nvCxnSpPr>
        <p:spPr>
          <a:xfrm>
            <a:off x="4680012" y="2393281"/>
            <a:ext cx="828092" cy="819695"/>
          </a:xfrm>
          <a:prstGeom prst="straightConnector1">
            <a:avLst/>
          </a:prstGeom>
          <a:ln w="38100">
            <a:solidFill>
              <a:schemeClr val="bg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 стрелкой 1027"/>
          <p:cNvCxnSpPr>
            <a:stCxn id="6" idx="2"/>
            <a:endCxn id="7" idx="0"/>
          </p:cNvCxnSpPr>
          <p:nvPr/>
        </p:nvCxnSpPr>
        <p:spPr>
          <a:xfrm flipH="1">
            <a:off x="3599892" y="2393281"/>
            <a:ext cx="1080120" cy="819695"/>
          </a:xfrm>
          <a:prstGeom prst="straightConnector1">
            <a:avLst/>
          </a:prstGeom>
          <a:ln w="38100">
            <a:solidFill>
              <a:schemeClr val="bg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D:\User\Desktop\Новая папка\oktyabrsky_rayon_coa_n1978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3866"/>
            <a:ext cx="432048" cy="714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358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39552" y="260648"/>
            <a:ext cx="8136904" cy="1525278"/>
          </a:xfrm>
          <a:prstGeom prst="horizontalScroll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Сарсинского городского поселения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 по основным направлениям развития 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714348" y="1785926"/>
            <a:ext cx="7920880" cy="490946"/>
          </a:xfrm>
          <a:prstGeom prst="flowChartTerminator">
            <a:avLst/>
          </a:prstGeom>
          <a:gradFill flip="none" rotWithShape="1">
            <a:gsLst>
              <a:gs pos="0">
                <a:schemeClr val="tx1">
                  <a:lumMod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0060" indent="-342900" algn="ctr">
              <a:buFontTx/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муниципального управления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Сарсинском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Октябрьского муниципального района Пермского края.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617214" y="2382098"/>
            <a:ext cx="7920880" cy="657278"/>
          </a:xfrm>
          <a:prstGeom prst="flowChartTerminator">
            <a:avLst/>
          </a:prstGeom>
          <a:gradFill flip="none" rotWithShape="1">
            <a:gsLst>
              <a:gs pos="0">
                <a:schemeClr val="bg2">
                  <a:lumMod val="90000"/>
                  <a:lumOff val="1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lumOff val="1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lumOff val="1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algn="ctr"/>
            <a:r>
              <a:rPr lang="ru-RU" sz="1400" b="1" dirty="0" smtClean="0">
                <a:solidFill>
                  <a:srgbClr val="002060"/>
                </a:solidFill>
              </a:rPr>
              <a:t>2.  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чрезвычайных ситуаций, гражданская оборона и обеспечение пожарной безопасности в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Сарсинском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Октябрьского муниципального района Пермского края.</a:t>
            </a:r>
            <a:r>
              <a:rPr lang="ru-RU" sz="1400" dirty="0" smtClean="0">
                <a:solidFill>
                  <a:srgbClr val="FFFF00"/>
                </a:solidFill>
              </a:rPr>
              <a:t>.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658989" y="3128766"/>
            <a:ext cx="7920881" cy="565658"/>
          </a:xfrm>
          <a:prstGeom prst="flowChartTerminator">
            <a:avLst/>
          </a:prstGeom>
          <a:gradFill flip="none" rotWithShape="1">
            <a:gsLst>
              <a:gs pos="0">
                <a:schemeClr val="tx2">
                  <a:lumMod val="10000"/>
                  <a:tint val="66000"/>
                  <a:satMod val="160000"/>
                </a:schemeClr>
              </a:gs>
              <a:gs pos="50000">
                <a:schemeClr val="tx2">
                  <a:lumMod val="10000"/>
                  <a:tint val="44500"/>
                  <a:satMod val="160000"/>
                </a:schemeClr>
              </a:gs>
              <a:gs pos="100000">
                <a:schemeClr val="tx2">
                  <a:lumMod val="1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algn="ctr"/>
            <a:r>
              <a:rPr lang="ru-RU" sz="1400" b="1" dirty="0" smtClean="0">
                <a:solidFill>
                  <a:srgbClr val="002060"/>
                </a:solidFill>
              </a:rPr>
              <a:t>3. 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развитие систем жизнеобеспечения в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Сарсинском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Октябрьского муниципального района Пермского края.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626119" y="3793411"/>
            <a:ext cx="7920879" cy="671957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algn="ctr"/>
            <a:r>
              <a:rPr lang="ru-RU" sz="1400" b="1" dirty="0" smtClean="0">
                <a:solidFill>
                  <a:srgbClr val="002060"/>
                </a:solidFill>
              </a:rPr>
              <a:t>4.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сферы культуры, молодежной политики, спорта и физической культуры в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Сарсинском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Октябрьского муниципального района Пермского края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662056" y="4562154"/>
            <a:ext cx="7920879" cy="639782"/>
          </a:xfrm>
          <a:prstGeom prst="flowChartTerminator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algn="ctr"/>
            <a:r>
              <a:rPr lang="ru-RU" sz="1400" b="1" dirty="0" smtClean="0">
                <a:solidFill>
                  <a:srgbClr val="002060"/>
                </a:solidFill>
              </a:rPr>
              <a:t>5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Социальная поддержка граждан в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Сарсинском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Октябрьского муниципального района Пермского края.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626119" y="5298722"/>
            <a:ext cx="7920879" cy="599513"/>
          </a:xfrm>
          <a:prstGeom prst="flowChartTerminator">
            <a:avLst/>
          </a:prstGeom>
          <a:gradFill flip="none" rotWithShape="1">
            <a:gsLst>
              <a:gs pos="0">
                <a:schemeClr val="accent3">
                  <a:lumMod val="50000"/>
                  <a:tint val="66000"/>
                  <a:satMod val="160000"/>
                </a:schemeClr>
              </a:gs>
              <a:gs pos="50000">
                <a:schemeClr val="accent3">
                  <a:lumMod val="50000"/>
                  <a:tint val="44500"/>
                  <a:satMod val="160000"/>
                </a:schemeClr>
              </a:gs>
              <a:gs pos="100000">
                <a:schemeClr val="accent3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Управление земельными ресурсами и имуществом в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Сарсинском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Октябрьского муниципального района Пермского края.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647564" y="5995021"/>
            <a:ext cx="7920879" cy="599513"/>
          </a:xfrm>
          <a:prstGeom prst="flowChartTerminator">
            <a:avLst/>
          </a:prstGeom>
          <a:gradFill flip="none" rotWithShape="1">
            <a:gsLst>
              <a:gs pos="0">
                <a:schemeClr val="accent3">
                  <a:lumMod val="50000"/>
                  <a:tint val="66000"/>
                  <a:satMod val="160000"/>
                </a:schemeClr>
              </a:gs>
              <a:gs pos="50000">
                <a:schemeClr val="accent3">
                  <a:lumMod val="50000"/>
                  <a:tint val="44500"/>
                  <a:satMod val="160000"/>
                </a:schemeClr>
              </a:gs>
              <a:gs pos="100000">
                <a:schemeClr val="accent3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Формирование современной городской среды в Сарсинском городском поселении Октябрьского муниципального района Пермского края на 2018-2022 годы.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7753</TotalTime>
  <Words>1257</Words>
  <Application>Microsoft Office PowerPoint</Application>
  <PresentationFormat>Экран (4:3)</PresentationFormat>
  <Paragraphs>202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BatangChe</vt:lpstr>
      <vt:lpstr>Angsana New</vt:lpstr>
      <vt:lpstr>Arial</vt:lpstr>
      <vt:lpstr>Book Antiqua</vt:lpstr>
      <vt:lpstr>Calibri</vt:lpstr>
      <vt:lpstr>Century Gothic</vt:lpstr>
      <vt:lpstr>Segoe Script</vt:lpstr>
      <vt:lpstr>Times New Roman</vt:lpstr>
      <vt:lpstr>Tw Cen MT</vt:lpstr>
      <vt:lpstr>Паркет</vt:lpstr>
      <vt:lpstr>Бюджет для граждан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ВВОДНАЯ ЧАСТЬ</dc:title>
  <dc:creator>Бобынина_Наталья</dc:creator>
  <cp:lastModifiedBy>buh-1</cp:lastModifiedBy>
  <cp:revision>544</cp:revision>
  <dcterms:created xsi:type="dcterms:W3CDTF">2015-10-28T05:03:43Z</dcterms:created>
  <dcterms:modified xsi:type="dcterms:W3CDTF">2019-03-20T05:30:27Z</dcterms:modified>
</cp:coreProperties>
</file>