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sldIdLst>
    <p:sldId id="257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09" autoAdjust="0"/>
  </p:normalViewPr>
  <p:slideViewPr>
    <p:cSldViewPr>
      <p:cViewPr>
        <p:scale>
          <a:sx n="70" d="100"/>
          <a:sy n="70" d="100"/>
        </p:scale>
        <p:origin x="-1325" y="-3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r">
              <a:defRPr/>
            </a:pPr>
            <a:r>
              <a:rPr lang="ru-RU" sz="1800" dirty="0" smtClean="0"/>
              <a:t>Тыс. руб.</a:t>
            </a:r>
            <a:endParaRPr lang="ru-RU" sz="1800" dirty="0"/>
          </a:p>
        </c:rich>
      </c:tx>
      <c:layout>
        <c:manualLayout>
          <c:xMode val="edge"/>
          <c:yMode val="edge"/>
          <c:x val="0.76904691601050157"/>
          <c:y val="2.5000000000000053E-2"/>
        </c:manualLayout>
      </c:layout>
    </c:title>
    <c:plotArea>
      <c:layout>
        <c:manualLayout>
          <c:layoutTarget val="inner"/>
          <c:xMode val="edge"/>
          <c:yMode val="edge"/>
          <c:x val="0.14761204068241512"/>
          <c:y val="0.11554699803149612"/>
          <c:w val="0.55630200131233443"/>
          <c:h val="0.8344530019685039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7640471457767612"/>
                  <c:y val="4.513304243839812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2975,7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1279,4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397,8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7.7451417438539255E-2"/>
                  <c:y val="-1.50724104418216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120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7.1556639993606341E-2"/>
                  <c:y val="8.845012458355500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1923,1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2.023247461249645E-2"/>
                  <c:y val="0.1167827846724234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88,3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Лист1!$A$2:$A$11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 безопасность и правохранительная  деятельность</c:v>
                </c:pt>
                <c:pt idx="3">
                  <c:v>Национальная  экономика</c:v>
                </c:pt>
                <c:pt idx="4">
                  <c:v>Жилищно-коммунальное  хозяйство</c:v>
                </c:pt>
                <c:pt idx="5">
                  <c:v>Культура</c:v>
                </c:pt>
                <c:pt idx="6">
                  <c:v>Социальная  политика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2577.1</c:v>
                </c:pt>
                <c:pt idx="1">
                  <c:v>72.7</c:v>
                </c:pt>
                <c:pt idx="2">
                  <c:v>900.7</c:v>
                </c:pt>
                <c:pt idx="3">
                  <c:v>515.1</c:v>
                </c:pt>
                <c:pt idx="4">
                  <c:v>711.4</c:v>
                </c:pt>
                <c:pt idx="5">
                  <c:v>1027</c:v>
                </c:pt>
                <c:pt idx="6">
                  <c:v>214.1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7238483536566662"/>
          <c:y val="7.9779880014742413E-2"/>
          <c:w val="0.32761514796286351"/>
          <c:h val="0.8648614382901477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0ADDA11-E3C9-4BB7-AD45-5FB696FC9EFA}" type="datetimeFigureOut">
              <a:rPr lang="ru-RU"/>
              <a:pPr>
                <a:defRPr/>
              </a:pPr>
              <a:t>18.03.2019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D7BB19-51E8-435D-946B-74851A1082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81E8A-C090-4E51-A284-B6891DFDCA1B}" type="datetimeFigureOut">
              <a:rPr lang="ru-RU"/>
              <a:pPr>
                <a:defRPr/>
              </a:pPr>
              <a:t>18.03.2019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2942A-E894-4B23-BA7F-34D720C1AC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1E174-FB62-4E90-8F0F-30FC868F1EDC}" type="datetimeFigureOut">
              <a:rPr lang="ru-RU"/>
              <a:pPr>
                <a:defRPr/>
              </a:pPr>
              <a:t>18.03.2019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EEE7B-C857-4957-922D-3D3847E083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A92AB-D137-464D-8DC2-DB1163EB40A6}" type="datetimeFigureOut">
              <a:rPr lang="ru-RU"/>
              <a:pPr>
                <a:defRPr/>
              </a:pPr>
              <a:t>18.03.2019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4AF8-2831-4CCC-A13B-6A37F3E97A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9D5E5-7641-4D21-A932-8FE1D96BC20E}" type="datetimeFigureOut">
              <a:rPr lang="ru-RU"/>
              <a:pPr>
                <a:defRPr/>
              </a:pPr>
              <a:t>18.03.2019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7F72A-2C05-42CA-BAB7-978B75F817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7F625-7EC7-4098-B136-FBA39C9DF718}" type="datetimeFigureOut">
              <a:rPr lang="ru-RU"/>
              <a:pPr>
                <a:defRPr/>
              </a:pPr>
              <a:t>18.03.2019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38E3D-DE66-4A7E-8E99-369CEF2D6D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A4DDE-CE07-49CE-849A-E1C61B8ED8D2}" type="datetimeFigureOut">
              <a:rPr lang="ru-RU"/>
              <a:pPr>
                <a:defRPr/>
              </a:pPr>
              <a:t>18.03.2019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7663E-1BAA-4120-A66F-B171BD75B2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3B060-BA2F-49A4-A393-4DC9ECAA14AE}" type="datetimeFigureOut">
              <a:rPr lang="ru-RU"/>
              <a:pPr>
                <a:defRPr/>
              </a:pPr>
              <a:t>18.03.2019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01B8D-12B0-45FB-BDBF-234CB2EC2C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F400C-B61D-4C14-8BF1-345F5EA9C973}" type="datetimeFigureOut">
              <a:rPr lang="ru-RU"/>
              <a:pPr>
                <a:defRPr/>
              </a:pPr>
              <a:t>18.03.2019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033AA-1694-448A-A46D-A74E9F9E82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E896A-5C8B-4333-95FA-03833C4BB3C4}" type="datetimeFigureOut">
              <a:rPr lang="ru-RU"/>
              <a:pPr>
                <a:defRPr/>
              </a:pPr>
              <a:t>18.03.2019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9A61C-518F-4DB2-BA2C-4B09176C03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C9D16-C1D1-4699-89AE-FA95727661B3}" type="datetimeFigureOut">
              <a:rPr lang="ru-RU"/>
              <a:pPr>
                <a:defRPr/>
              </a:pPr>
              <a:t>18.03.2019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02E1E-6BE9-4DAE-BC61-8165B681FC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138AF-C02C-4866-B19F-5A42B30D9BF6}" type="datetimeFigureOut">
              <a:rPr lang="ru-RU"/>
              <a:pPr>
                <a:defRPr/>
              </a:pPr>
              <a:t>18.03.2019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500D2-6E7E-4C5C-BE11-992DD8A61A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614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14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ED2C856-71A9-44C7-94E3-38335BF548DD}" type="datetimeFigureOut">
              <a:rPr lang="ru-RU"/>
              <a:pPr>
                <a:defRPr/>
              </a:pPr>
              <a:t>18.03.2019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637E11C-8258-46C4-89E7-6E2403CF30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615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39" r:id="rId2"/>
    <p:sldLayoutId id="2147484048" r:id="rId3"/>
    <p:sldLayoutId id="2147484040" r:id="rId4"/>
    <p:sldLayoutId id="2147484041" r:id="rId5"/>
    <p:sldLayoutId id="2147484042" r:id="rId6"/>
    <p:sldLayoutId id="2147484043" r:id="rId7"/>
    <p:sldLayoutId id="2147484044" r:id="rId8"/>
    <p:sldLayoutId id="2147484049" r:id="rId9"/>
    <p:sldLayoutId id="2147484045" r:id="rId10"/>
    <p:sldLayoutId id="21474840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367458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i="1" dirty="0" smtClean="0"/>
              <a:t/>
            </a:r>
            <a:br>
              <a:rPr lang="ru-RU" sz="4800" i="1" dirty="0" smtClean="0"/>
            </a:br>
            <a:r>
              <a:rPr lang="ru-RU" sz="4800" i="1" dirty="0" smtClean="0"/>
              <a:t>     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БЮДЖЕТ    ДЛЯ     ГРАЖДАН </a:t>
            </a:r>
            <a:endParaRPr lang="ru-RU" sz="3600" i="1" dirty="0"/>
          </a:p>
        </p:txBody>
      </p:sp>
      <p:pic>
        <p:nvPicPr>
          <p:cNvPr id="10243" name="Содержимое 4" descr="0_9fb9e_77a2b4a6_XXX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908720"/>
            <a:ext cx="9144000" cy="3312368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251520" y="928670"/>
            <a:ext cx="8606730" cy="592933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Бюджет </a:t>
            </a:r>
            <a:r>
              <a:rPr lang="ru-RU" sz="4000" b="1" dirty="0" err="1" smtClean="0">
                <a:solidFill>
                  <a:srgbClr val="002060"/>
                </a:solidFill>
              </a:rPr>
              <a:t>Биявашского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>
                <a:solidFill>
                  <a:srgbClr val="002060"/>
                </a:solidFill>
              </a:rPr>
              <a:t>сельского поселения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</a:rPr>
              <a:t>на </a:t>
            </a:r>
            <a:r>
              <a:rPr lang="ru-RU" sz="3600" b="1" dirty="0" smtClean="0">
                <a:solidFill>
                  <a:srgbClr val="002060"/>
                </a:solidFill>
              </a:rPr>
              <a:t>2019 </a:t>
            </a:r>
            <a:r>
              <a:rPr lang="ru-RU" sz="3600" b="1" dirty="0" smtClean="0">
                <a:solidFill>
                  <a:srgbClr val="002060"/>
                </a:solidFill>
              </a:rPr>
              <a:t>год и плановый период   </a:t>
            </a:r>
            <a:r>
              <a:rPr lang="ru-RU" sz="3600" b="1" dirty="0" smtClean="0">
                <a:solidFill>
                  <a:srgbClr val="002060"/>
                </a:solidFill>
              </a:rPr>
              <a:t>2020-2021 </a:t>
            </a:r>
            <a:r>
              <a:rPr lang="ru-RU" sz="3600" b="1" dirty="0" smtClean="0">
                <a:solidFill>
                  <a:srgbClr val="002060"/>
                </a:solidFill>
              </a:rPr>
              <a:t>годов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188640"/>
            <a:ext cx="8496944" cy="12961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Основные  характеристики  бюджета</a:t>
            </a:r>
          </a:p>
          <a:p>
            <a:pPr algn="ctr"/>
            <a:r>
              <a:rPr lang="ru-RU" sz="3200" b="1" dirty="0" smtClean="0"/>
              <a:t> </a:t>
            </a:r>
            <a:r>
              <a:rPr lang="ru-RU" sz="3200" b="1" dirty="0" err="1" smtClean="0"/>
              <a:t>Биявашского</a:t>
            </a:r>
            <a:r>
              <a:rPr lang="ru-RU" sz="3200" b="1" dirty="0" smtClean="0"/>
              <a:t>  сельского  поселения 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916832"/>
            <a:ext cx="1512168" cy="914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периоды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1916832"/>
            <a:ext cx="18002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бюджета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1916832"/>
            <a:ext cx="1872208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бюджета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56176" y="1916832"/>
            <a:ext cx="216024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Дефицит бюджета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2996952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2019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4221088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2020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39552" y="5373216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2021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308304" y="1556792"/>
            <a:ext cx="1835696" cy="2880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979712" y="2996952"/>
            <a:ext cx="1584176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6945,6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928794" y="4214818"/>
            <a:ext cx="1656184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6248,0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051720" y="5373216"/>
            <a:ext cx="1656184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6205,9</a:t>
            </a:r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211960" y="2996952"/>
            <a:ext cx="1728192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6945,6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283968" y="5445224"/>
            <a:ext cx="1728192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6205,9</a:t>
            </a: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357686" y="4286256"/>
            <a:ext cx="1728192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6248,0</a:t>
            </a:r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228184" y="2996952"/>
            <a:ext cx="2016224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0,0</a:t>
            </a:r>
            <a:endParaRPr lang="ru-RU" sz="2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228184" y="4221088"/>
            <a:ext cx="2016224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0,0</a:t>
            </a:r>
            <a:endParaRPr lang="ru-RU" sz="2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228184" y="5445224"/>
            <a:ext cx="201622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0,0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00100" y="0"/>
            <a:ext cx="7572428" cy="85723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Структура доходов бюджета </a:t>
            </a:r>
          </a:p>
          <a:p>
            <a:pPr algn="ctr"/>
            <a:r>
              <a:rPr lang="ru-RU" b="1" dirty="0" err="1" smtClean="0"/>
              <a:t>Биявашского</a:t>
            </a:r>
            <a:r>
              <a:rPr lang="ru-RU" b="1" dirty="0" smtClean="0"/>
              <a:t> сельского поселения  в </a:t>
            </a:r>
            <a:r>
              <a:rPr lang="ru-RU" b="1" dirty="0" smtClean="0"/>
              <a:t>2019-2021 </a:t>
            </a:r>
            <a:r>
              <a:rPr lang="ru-RU" b="1" dirty="0" smtClean="0"/>
              <a:t>годах                                           </a:t>
            </a:r>
          </a:p>
          <a:p>
            <a:pPr algn="ctr"/>
            <a:r>
              <a:rPr lang="ru-RU" b="1" dirty="0" smtClean="0"/>
              <a:t>                                                                                                                  (тыс. </a:t>
            </a:r>
            <a:r>
              <a:rPr lang="ru-RU" b="1" dirty="0" err="1" smtClean="0"/>
              <a:t>руб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000108"/>
            <a:ext cx="2143140" cy="7143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1000108"/>
            <a:ext cx="2357454" cy="6429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</a:t>
            </a:r>
          </a:p>
          <a:p>
            <a:pPr algn="ctr"/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1000108"/>
            <a:ext cx="2357454" cy="57150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</a:t>
            </a:r>
          </a:p>
          <a:p>
            <a:pPr algn="ctr"/>
            <a:r>
              <a:rPr lang="ru-RU" dirty="0" smtClean="0"/>
              <a:t>поступления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1857364"/>
            <a:ext cx="2714644" cy="30003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- </a:t>
            </a:r>
            <a:r>
              <a:rPr lang="ru-RU" sz="1400" b="1" dirty="0" smtClean="0"/>
              <a:t>Налог на доходы физических лиц</a:t>
            </a:r>
          </a:p>
          <a:p>
            <a:r>
              <a:rPr lang="ru-RU" sz="1400" b="1" dirty="0" smtClean="0"/>
              <a:t>-Акцизы  на дизтопливо, бензин, моторные масла</a:t>
            </a:r>
          </a:p>
          <a:p>
            <a:r>
              <a:rPr lang="ru-RU" sz="1400" b="1" dirty="0" smtClean="0"/>
              <a:t>-Единый сельскохозяйственный налог</a:t>
            </a:r>
          </a:p>
          <a:p>
            <a:r>
              <a:rPr lang="ru-RU" sz="1400" b="1" dirty="0" smtClean="0"/>
              <a:t>--Налог на имущество физических лиц</a:t>
            </a:r>
          </a:p>
          <a:p>
            <a:r>
              <a:rPr lang="ru-RU" sz="1400" b="1" dirty="0" smtClean="0"/>
              <a:t>-Земельный налог</a:t>
            </a:r>
          </a:p>
          <a:p>
            <a:r>
              <a:rPr lang="ru-RU" sz="1400" b="1" dirty="0" smtClean="0"/>
              <a:t>-Государственная пошлина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1928802"/>
            <a:ext cx="2857520" cy="221457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/>
              <a:t>-</a:t>
            </a:r>
            <a:r>
              <a:rPr lang="ru-RU" sz="1400" b="1" dirty="0" smtClean="0"/>
              <a:t>Доходы, получаемые в виде арендной платы за  земельные  участки</a:t>
            </a:r>
          </a:p>
          <a:p>
            <a:r>
              <a:rPr lang="ru-RU" sz="1400" b="1" dirty="0" smtClean="0"/>
              <a:t>-Доходы от сдачи в аренду имущества</a:t>
            </a:r>
          </a:p>
          <a:p>
            <a:r>
              <a:rPr lang="ru-RU" sz="1400" b="1" dirty="0" smtClean="0"/>
              <a:t>- Доходы, поступающие в порядке возмещения  расходов, понесенных  в связи с эксплуатацией имущества сельских поселений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86512" y="1714488"/>
            <a:ext cx="2714644" cy="17859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Дотации, субсидии, субвенции,</a:t>
            </a:r>
          </a:p>
          <a:p>
            <a:r>
              <a:rPr lang="ru-RU" sz="1400" b="1" dirty="0" smtClean="0"/>
              <a:t>межбюджетные </a:t>
            </a:r>
            <a:r>
              <a:rPr lang="ru-RU" sz="1400" b="1" dirty="0" err="1" smtClean="0"/>
              <a:t>трансфер</a:t>
            </a:r>
            <a:endParaRPr lang="ru-RU" sz="1400" b="1" dirty="0" smtClean="0"/>
          </a:p>
          <a:p>
            <a:r>
              <a:rPr lang="ru-RU" sz="1400" b="1" dirty="0" smtClean="0"/>
              <a:t>ты из других уровней бюджета,</a:t>
            </a:r>
          </a:p>
          <a:p>
            <a:r>
              <a:rPr lang="ru-RU" sz="1400" b="1" dirty="0" smtClean="0"/>
              <a:t>безвозмездные поступления от  физических и юридических лиц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4929198"/>
            <a:ext cx="2428892" cy="5000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2019 </a:t>
            </a:r>
            <a:r>
              <a:rPr lang="ru-RU" dirty="0" smtClean="0"/>
              <a:t>г – </a:t>
            </a:r>
            <a:r>
              <a:rPr lang="ru-RU" dirty="0" smtClean="0"/>
              <a:t>1356,8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5500702"/>
            <a:ext cx="2428892" cy="5000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2020 </a:t>
            </a:r>
            <a:r>
              <a:rPr lang="ru-RU" dirty="0" smtClean="0"/>
              <a:t>г – </a:t>
            </a:r>
            <a:r>
              <a:rPr lang="ru-RU" dirty="0" smtClean="0"/>
              <a:t>1395,8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2844" y="6072206"/>
            <a:ext cx="2428892" cy="5000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2021 </a:t>
            </a:r>
            <a:r>
              <a:rPr lang="ru-RU" dirty="0" smtClean="0"/>
              <a:t>г – </a:t>
            </a:r>
            <a:r>
              <a:rPr lang="ru-RU" dirty="0" smtClean="0"/>
              <a:t>1412,1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14678" y="4286256"/>
            <a:ext cx="2786082" cy="5715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2019 </a:t>
            </a:r>
            <a:r>
              <a:rPr lang="ru-RU" dirty="0" smtClean="0"/>
              <a:t>г </a:t>
            </a:r>
            <a:r>
              <a:rPr lang="ru-RU" dirty="0" smtClean="0"/>
              <a:t>–1131,0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214678" y="5429264"/>
            <a:ext cx="2786082" cy="5715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2021 </a:t>
            </a:r>
            <a:r>
              <a:rPr lang="ru-RU" dirty="0" smtClean="0"/>
              <a:t>г – </a:t>
            </a:r>
            <a:r>
              <a:rPr lang="ru-RU" dirty="0" smtClean="0"/>
              <a:t>282,0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14678" y="4857760"/>
            <a:ext cx="2786082" cy="5000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2020г -396,0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429388" y="3643314"/>
            <a:ext cx="2500330" cy="50006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2019 </a:t>
            </a:r>
            <a:r>
              <a:rPr lang="ru-RU" dirty="0" smtClean="0"/>
              <a:t>г – </a:t>
            </a:r>
            <a:r>
              <a:rPr lang="ru-RU" dirty="0" smtClean="0"/>
              <a:t>4457,9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429388" y="4286256"/>
            <a:ext cx="2500330" cy="50006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2020 </a:t>
            </a:r>
            <a:r>
              <a:rPr lang="ru-RU" dirty="0" smtClean="0"/>
              <a:t>г </a:t>
            </a:r>
            <a:r>
              <a:rPr lang="ru-RU" dirty="0" smtClean="0"/>
              <a:t>-4456,2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429388" y="4857760"/>
            <a:ext cx="2500330" cy="50006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2021 </a:t>
            </a:r>
            <a:r>
              <a:rPr lang="ru-RU" dirty="0" smtClean="0"/>
              <a:t>г – </a:t>
            </a:r>
            <a:r>
              <a:rPr lang="ru-RU" dirty="0" smtClean="0"/>
              <a:t>4511,5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42852"/>
            <a:ext cx="8358246" cy="9286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Структура    расходов   бюджета </a:t>
            </a:r>
          </a:p>
          <a:p>
            <a:pPr algn="ctr"/>
            <a:r>
              <a:rPr lang="ru-RU" b="1" dirty="0" err="1" smtClean="0"/>
              <a:t>Биявашского</a:t>
            </a:r>
            <a:r>
              <a:rPr lang="ru-RU" b="1" dirty="0" smtClean="0"/>
              <a:t>    сельского   поселения</a:t>
            </a:r>
          </a:p>
          <a:p>
            <a:pPr algn="ctr"/>
            <a:r>
              <a:rPr lang="ru-RU" b="1" dirty="0" smtClean="0"/>
              <a:t>по   программному   принципу   на   </a:t>
            </a:r>
            <a:r>
              <a:rPr lang="ru-RU" b="1" dirty="0" smtClean="0"/>
              <a:t>2019  </a:t>
            </a:r>
            <a:r>
              <a:rPr lang="ru-RU" b="1" dirty="0" smtClean="0"/>
              <a:t>год</a:t>
            </a:r>
            <a:endParaRPr lang="ru-RU" dirty="0"/>
          </a:p>
        </p:txBody>
      </p:sp>
      <p:sp>
        <p:nvSpPr>
          <p:cNvPr id="5" name="Цилиндр 4"/>
          <p:cNvSpPr/>
          <p:nvPr/>
        </p:nvSpPr>
        <p:spPr>
          <a:xfrm>
            <a:off x="142844" y="1214422"/>
            <a:ext cx="642942" cy="550072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4000" dirty="0" smtClean="0"/>
              <a:t>БЮДЖЕТ</a:t>
            </a:r>
            <a:endParaRPr lang="ru-RU" sz="4000" dirty="0"/>
          </a:p>
        </p:txBody>
      </p:sp>
      <p:sp>
        <p:nvSpPr>
          <p:cNvPr id="6" name="Цилиндр 5"/>
          <p:cNvSpPr/>
          <p:nvPr/>
        </p:nvSpPr>
        <p:spPr>
          <a:xfrm>
            <a:off x="1000100" y="1285860"/>
            <a:ext cx="914400" cy="54292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800" b="1" dirty="0" smtClean="0"/>
              <a:t>Программные   и</a:t>
            </a:r>
          </a:p>
          <a:p>
            <a:pPr algn="ctr"/>
            <a:r>
              <a:rPr lang="ru-RU" sz="2800" b="1" dirty="0" err="1" smtClean="0"/>
              <a:t>непрограммные</a:t>
            </a:r>
            <a:r>
              <a:rPr lang="ru-RU" sz="2800" b="1" dirty="0" smtClean="0"/>
              <a:t>    расходы</a:t>
            </a:r>
            <a:endParaRPr lang="ru-RU" sz="2800" dirty="0"/>
          </a:p>
        </p:txBody>
      </p:sp>
      <p:sp>
        <p:nvSpPr>
          <p:cNvPr id="7" name="Восьмиугольник 6"/>
          <p:cNvSpPr/>
          <p:nvPr/>
        </p:nvSpPr>
        <p:spPr>
          <a:xfrm>
            <a:off x="2285984" y="1428736"/>
            <a:ext cx="2214578" cy="1857388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Муниципальные</a:t>
            </a:r>
          </a:p>
          <a:p>
            <a:pPr algn="ctr"/>
            <a:r>
              <a:rPr lang="ru-RU" b="1" dirty="0" smtClean="0"/>
              <a:t>программы</a:t>
            </a:r>
          </a:p>
          <a:p>
            <a:pPr algn="ctr"/>
            <a:r>
              <a:rPr lang="ru-RU" b="1" dirty="0" smtClean="0"/>
              <a:t>(6691,0 </a:t>
            </a:r>
            <a:r>
              <a:rPr lang="ru-RU" b="1" dirty="0" smtClean="0"/>
              <a:t>тыс.</a:t>
            </a:r>
          </a:p>
          <a:p>
            <a:pPr algn="ctr"/>
            <a:r>
              <a:rPr lang="ru-RU" b="1" dirty="0" smtClean="0"/>
              <a:t>рублей</a:t>
            </a:r>
            <a:endParaRPr lang="ru-RU" dirty="0"/>
          </a:p>
        </p:txBody>
      </p:sp>
      <p:sp>
        <p:nvSpPr>
          <p:cNvPr id="8" name="Шестиугольник 7"/>
          <p:cNvSpPr/>
          <p:nvPr/>
        </p:nvSpPr>
        <p:spPr>
          <a:xfrm>
            <a:off x="2285984" y="4000504"/>
            <a:ext cx="2357454" cy="184309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Непрограммные</a:t>
            </a:r>
            <a:endParaRPr lang="ru-RU" b="1" dirty="0" smtClean="0"/>
          </a:p>
          <a:p>
            <a:pPr algn="ctr"/>
            <a:r>
              <a:rPr lang="ru-RU" b="1" dirty="0" smtClean="0"/>
              <a:t>расходы</a:t>
            </a:r>
          </a:p>
          <a:p>
            <a:pPr algn="ctr"/>
            <a:r>
              <a:rPr lang="ru-RU" b="1" dirty="0" smtClean="0"/>
              <a:t>(254,6 </a:t>
            </a:r>
            <a:r>
              <a:rPr lang="ru-RU" b="1" dirty="0" smtClean="0"/>
              <a:t>тыс. рублей)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928794" y="371475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2000232" y="3000372"/>
            <a:ext cx="785818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5286380" y="1142984"/>
            <a:ext cx="314327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Совершенствование  муниципального управления  </a:t>
            </a:r>
            <a:r>
              <a:rPr lang="ru-RU" dirty="0" smtClean="0"/>
              <a:t>(2850,8 </a:t>
            </a:r>
            <a:r>
              <a:rPr lang="ru-RU" dirty="0" smtClean="0"/>
              <a:t>т. руб.)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357818" y="2143116"/>
            <a:ext cx="314327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Пожарная безопасность  </a:t>
            </a:r>
            <a:r>
              <a:rPr lang="ru-RU" dirty="0" smtClean="0"/>
              <a:t>(1279,4 </a:t>
            </a:r>
            <a:r>
              <a:rPr lang="ru-RU" dirty="0" smtClean="0"/>
              <a:t>тыс. </a:t>
            </a:r>
            <a:r>
              <a:rPr lang="ru-RU" dirty="0" err="1" smtClean="0"/>
              <a:t>руб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00694" y="4286256"/>
            <a:ext cx="307183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 сферы культуры </a:t>
            </a:r>
            <a:r>
              <a:rPr lang="ru-RU" dirty="0" smtClean="0"/>
              <a:t>(1918,1  </a:t>
            </a:r>
            <a:r>
              <a:rPr lang="ru-RU" dirty="0" smtClean="0"/>
              <a:t>тыс. </a:t>
            </a:r>
            <a:r>
              <a:rPr lang="ru-RU" dirty="0" err="1" smtClean="0"/>
              <a:t>руб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429256" y="3071810"/>
            <a:ext cx="307183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Комплексное развитие систем  </a:t>
            </a:r>
            <a:r>
              <a:rPr lang="ru-RU" dirty="0" err="1" smtClean="0"/>
              <a:t>жизнеобес</a:t>
            </a:r>
            <a:endParaRPr lang="ru-RU" dirty="0" smtClean="0"/>
          </a:p>
          <a:p>
            <a:pPr algn="ctr"/>
            <a:r>
              <a:rPr lang="ru-RU" dirty="0" smtClean="0"/>
              <a:t>печения(517,8 </a:t>
            </a:r>
            <a:r>
              <a:rPr lang="ru-RU" dirty="0" smtClean="0"/>
              <a:t>тыс. </a:t>
            </a:r>
            <a:r>
              <a:rPr lang="ru-RU" dirty="0" err="1" smtClean="0"/>
              <a:t>руб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500694" y="5072074"/>
            <a:ext cx="314327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Социальная поддержка граждан </a:t>
            </a:r>
            <a:r>
              <a:rPr lang="ru-RU" dirty="0" smtClean="0"/>
              <a:t>(121,9 </a:t>
            </a:r>
            <a:r>
              <a:rPr lang="ru-RU" dirty="0" smtClean="0"/>
              <a:t>тыс. </a:t>
            </a:r>
            <a:r>
              <a:rPr lang="ru-RU" dirty="0" err="1" smtClean="0"/>
              <a:t>руб</a:t>
            </a:r>
            <a:r>
              <a:rPr lang="ru-RU" dirty="0" smtClean="0"/>
              <a:t>)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643438" y="1714488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572000" y="1714488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5653094" y="5821696"/>
            <a:ext cx="3143272" cy="8220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земельными ресурсами и имуществом </a:t>
            </a:r>
            <a:r>
              <a:rPr lang="ru-RU" dirty="0" smtClean="0"/>
              <a:t>(3,0 </a:t>
            </a:r>
            <a:r>
              <a:rPr lang="ru-RU" dirty="0" smtClean="0"/>
              <a:t>тыс. </a:t>
            </a:r>
            <a:r>
              <a:rPr lang="ru-RU" dirty="0" err="1" smtClean="0"/>
              <a:t>руб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714348" y="428604"/>
            <a:ext cx="8072494" cy="914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Структура   расходов   бюджета  по отраслям на </a:t>
            </a:r>
            <a:r>
              <a:rPr lang="ru-RU" sz="2400" dirty="0" smtClean="0"/>
              <a:t>2019 </a:t>
            </a:r>
            <a:r>
              <a:rPr lang="ru-RU" sz="2400" dirty="0" smtClean="0"/>
              <a:t>год</a:t>
            </a:r>
            <a:endParaRPr lang="ru-RU" sz="24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42844" y="1500174"/>
          <a:ext cx="8358246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85728"/>
            <a:ext cx="7786742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Национальная  безопасность и правоохранительная  деятельность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1643050"/>
            <a:ext cx="52149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Объем расходов местного бюджета по деятельность» составил: разделу «Национальная</a:t>
            </a:r>
          </a:p>
          <a:p>
            <a:pPr algn="ctr"/>
            <a:r>
              <a:rPr lang="ru-RU" b="1" dirty="0" smtClean="0"/>
              <a:t>безопасность и правоохранительная деятельность» составил </a:t>
            </a:r>
            <a:r>
              <a:rPr lang="ru-RU" dirty="0" smtClean="0"/>
              <a:t>(тыс. руб.):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4214818"/>
          <a:ext cx="695325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1571636"/>
                <a:gridCol w="1214414"/>
                <a:gridCol w="1738314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</a:t>
                      </a:r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2021г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48" y="4857760"/>
          <a:ext cx="700092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142"/>
                <a:gridCol w="1609974"/>
                <a:gridCol w="1244071"/>
                <a:gridCol w="1658737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Обеспечение  пожарной безопасности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1279,4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1279,4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1279,4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357166"/>
            <a:ext cx="7500990" cy="8572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Жилищно-коммунальное  хозяйство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00496" y="1357298"/>
            <a:ext cx="47863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На проведение мероприятий в области </a:t>
            </a:r>
            <a:r>
              <a:rPr lang="ru-RU" b="1" dirty="0" err="1" smtClean="0"/>
              <a:t>жилищно</a:t>
            </a:r>
            <a:r>
              <a:rPr lang="ru-RU" b="1" dirty="0" smtClean="0"/>
              <a:t>- коммунального хозяйства предусмотрены средства в</a:t>
            </a:r>
          </a:p>
          <a:p>
            <a:pPr algn="ctr"/>
            <a:r>
              <a:rPr lang="ru-RU" b="1" dirty="0" smtClean="0"/>
              <a:t>следующих объемах  (тыс. руб.) :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928662" y="2643182"/>
          <a:ext cx="7500990" cy="2253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0076"/>
                <a:gridCol w="1523638"/>
                <a:gridCol w="1523638"/>
                <a:gridCol w="1523638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Наименова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 </a:t>
                      </a:r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 </a:t>
                      </a:r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 </a:t>
                      </a:r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</a:tr>
              <a:tr h="52334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Жилищное хозяйство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  <a:tr h="5638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Коммунальное  хозяйство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  <a:tr h="52334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Благоустройство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120,0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100,0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100,0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14290"/>
            <a:ext cx="7000924" cy="9286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Расходы  на  общегосударственные вопросы</a:t>
            </a:r>
            <a:endParaRPr lang="ru-RU" sz="2800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71612"/>
            <a:ext cx="246697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3071802" y="1643050"/>
            <a:ext cx="53578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На оплату расходов по всем общегосударственным вопросам</a:t>
            </a:r>
          </a:p>
          <a:p>
            <a:pPr algn="ctr"/>
            <a:r>
              <a:rPr lang="ru-RU" b="1" i="1" dirty="0" err="1" smtClean="0"/>
              <a:t>Биявашского</a:t>
            </a:r>
            <a:r>
              <a:rPr lang="ru-RU" b="1" i="1" dirty="0" smtClean="0"/>
              <a:t> сельского поселения (тыс. руб.): 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4" y="3500438"/>
          <a:ext cx="8143932" cy="2718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  <a:gridCol w="1071570"/>
                <a:gridCol w="1000132"/>
                <a:gridCol w="1071570"/>
              </a:tblGrid>
              <a:tr h="3849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</a:t>
                      </a:r>
                      <a:endParaRPr lang="ru-RU" dirty="0"/>
                    </a:p>
                  </a:txBody>
                  <a:tcPr/>
                </a:tc>
              </a:tr>
              <a:tr h="45035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Функционирование главы Администрации 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613,4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613,4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613,4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765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Функционирование Администрации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2773,3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2131,6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2131,6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9609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Расходы по 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формированию и исполнению, контролю за бюджетом поселения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37,5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0,0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0,0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495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Резервные фонды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5,0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5,0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5,0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495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Другие общегосударственные вопросы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33,0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31,0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31,0</a:t>
                      </a:r>
                      <a:endParaRPr lang="ru-RU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357166"/>
            <a:ext cx="7215238" cy="92869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Расходы на дорожное  хозяйство (дорожные фонды)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1571612"/>
            <a:ext cx="52864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Расходы на содержание и ремонт автомобильных дорог общего пользования местного значения предусмотрены в следующих объемах (тыс. руб.):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71604" y="3214686"/>
          <a:ext cx="6500857" cy="2404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376"/>
                <a:gridCol w="1214788"/>
                <a:gridCol w="1164333"/>
                <a:gridCol w="1261360"/>
              </a:tblGrid>
              <a:tr h="997719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2018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 г</a:t>
                      </a:r>
                      <a:endParaRPr lang="ru-RU" dirty="0"/>
                    </a:p>
                  </a:txBody>
                  <a:tcPr/>
                </a:tc>
              </a:tr>
              <a:tr h="100254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Содержание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автомобильных  дорог и искусственных сооружений</a:t>
                      </a:r>
                      <a:r>
                        <a:rPr lang="ru-RU" sz="14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 на них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200,0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200,0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200,0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463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Ремонт дорог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115,3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137,8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143,1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04" y="285728"/>
            <a:ext cx="6215106" cy="64294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Расходы  на культуру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166843"/>
            <a:ext cx="850112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счет средств бюджета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Биявашского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сельского поселения  учреждения культуры оказывают населению сельского поселения муниципальные услуги по организации досуга и приобщения жителей муниципального образования к творчеству, культурному развитию и самообразованию, любительскому искусству и ремеслам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Выполнение функций осуществляется бюджетными учреждениями :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МКУК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Биявашский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СДК»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500438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Общий объем расходов по разделу «Культура и кинематография» составил (тыс. руб.):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928926" y="3929066"/>
          <a:ext cx="576264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882"/>
                <a:gridCol w="1920882"/>
                <a:gridCol w="1920882"/>
              </a:tblGrid>
              <a:tr h="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2019 </a:t>
                      </a: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г  </a:t>
                      </a:r>
                      <a:r>
                        <a:rPr lang="ru-RU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- </a:t>
                      </a:r>
                      <a:r>
                        <a:rPr lang="ru-RU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1918,1</a:t>
                      </a:r>
                      <a:endParaRPr lang="ru-RU" sz="2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2020 </a:t>
                      </a: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г </a:t>
                      </a:r>
                      <a:r>
                        <a:rPr lang="ru-RU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– </a:t>
                      </a:r>
                      <a:r>
                        <a:rPr lang="ru-RU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1461,6</a:t>
                      </a:r>
                      <a:endParaRPr lang="ru-RU" sz="2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2021 </a:t>
                      </a: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г</a:t>
                      </a:r>
                      <a:r>
                        <a:rPr lang="ru-RU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–1260,8</a:t>
                      </a:r>
                      <a:endParaRPr lang="ru-RU" sz="2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71480"/>
            <a:ext cx="7286676" cy="7858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Расходы на национальную оборону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571612"/>
            <a:ext cx="807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 осуществление первичного воинского учета на территориях, где отсутствуют военные комиссариаты: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786058"/>
            <a:ext cx="3000396" cy="26432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868" y="3286124"/>
          <a:ext cx="5143536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771"/>
                <a:gridCol w="1577351"/>
                <a:gridCol w="20574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2019 </a:t>
                      </a:r>
                      <a:r>
                        <a:rPr lang="ru-RU" sz="2800" dirty="0" smtClean="0"/>
                        <a:t>г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2020 </a:t>
                      </a:r>
                      <a:r>
                        <a:rPr lang="ru-RU" sz="2800" dirty="0" smtClean="0"/>
                        <a:t>г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2021 </a:t>
                      </a:r>
                      <a:r>
                        <a:rPr lang="ru-RU" sz="2800" dirty="0" smtClean="0"/>
                        <a:t>г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88,3</a:t>
                      </a:r>
                      <a:endParaRPr lang="ru-RU" sz="28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88,3</a:t>
                      </a:r>
                      <a:endParaRPr lang="ru-RU" sz="28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90,6</a:t>
                      </a:r>
                      <a:endParaRPr lang="ru-RU" sz="28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ctr"/>
            <a:r>
              <a:rPr lang="ru-RU" sz="5400" dirty="0" smtClean="0"/>
              <a:t>Бюджет для граждан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 algn="ctr"/>
            <a:r>
              <a:rPr lang="ru-RU" sz="3600" dirty="0" smtClean="0"/>
              <a:t> - это аналитический материал, доступный для широкого круга неподготовленных пользователей: основы бюджета и бюджетного процесса, исполнение бюджета, проект бюджета, муниципальные программы, публичные слушания и другая информация для граждан. </a:t>
            </a:r>
            <a:endParaRPr lang="ru-RU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357166"/>
            <a:ext cx="6143668" cy="64294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Расходы на социальную политику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500174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        Расходы на выплату муниципальной пенсии   и коммунальные работникам  культуры (тыс. руб.):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8663" y="2285992"/>
          <a:ext cx="7072361" cy="2636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788"/>
                <a:gridCol w="1166557"/>
                <a:gridCol w="1000132"/>
                <a:gridCol w="1285884"/>
              </a:tblGrid>
              <a:tr h="50379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Наименование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2019 </a:t>
                      </a:r>
                      <a:r>
                        <a:rPr lang="ru-RU" sz="2400" dirty="0" smtClean="0"/>
                        <a:t>г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2020 </a:t>
                      </a:r>
                      <a:r>
                        <a:rPr lang="ru-RU" sz="2400" dirty="0" smtClean="0"/>
                        <a:t>г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2021г</a:t>
                      </a:r>
                      <a:endParaRPr lang="ru-RU" sz="2400" dirty="0"/>
                    </a:p>
                  </a:txBody>
                  <a:tcPr/>
                </a:tc>
              </a:tr>
              <a:tr h="90682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Муниципальные   пенсии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138,9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138,9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138,9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0682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Коммунальные </a:t>
                      </a:r>
                      <a:r>
                        <a:rPr lang="ru-RU" sz="24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работникам культуры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22,4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3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714884"/>
            <a:ext cx="3500462" cy="21431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пкс\Downloads\21653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28604"/>
            <a:ext cx="4071942" cy="24160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10" name="Прямоугольник 9"/>
          <p:cNvSpPr/>
          <p:nvPr/>
        </p:nvSpPr>
        <p:spPr>
          <a:xfrm>
            <a:off x="928662" y="3000372"/>
            <a:ext cx="7572428" cy="3357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Бюджет  </a:t>
            </a:r>
            <a:r>
              <a:rPr lang="ru-RU" sz="2400" i="1" dirty="0" err="1" smtClean="0">
                <a:solidFill>
                  <a:schemeClr val="accent5">
                    <a:lumMod val="50000"/>
                  </a:schemeClr>
                </a:solidFill>
              </a:rPr>
              <a:t>Биявашского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 сельского поселения </a:t>
            </a:r>
            <a:r>
              <a:rPr lang="ru-RU" sz="2400" i="1" smtClean="0">
                <a:solidFill>
                  <a:schemeClr val="accent5">
                    <a:lumMod val="50000"/>
                  </a:schemeClr>
                </a:solidFill>
              </a:rPr>
              <a:t>на </a:t>
            </a:r>
            <a:r>
              <a:rPr lang="ru-RU" sz="2400" i="1" smtClean="0">
                <a:solidFill>
                  <a:schemeClr val="accent5">
                    <a:lumMod val="50000"/>
                  </a:schemeClr>
                </a:solidFill>
              </a:rPr>
              <a:t>2019-2021 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годы направлен на решение следующих ключевых задач:</a:t>
            </a:r>
          </a:p>
          <a:p>
            <a:pPr algn="ctr">
              <a:buFontTx/>
              <a:buChar char="-"/>
            </a:pPr>
            <a:r>
              <a:rPr lang="ru-RU" sz="2000" dirty="0" smtClean="0">
                <a:solidFill>
                  <a:srgbClr val="7030A0"/>
                </a:solidFill>
              </a:rPr>
              <a:t>Обеспечение устойчивости и сбалансированности бюджетной системы   в целях гарантированного исполнения действующих и принимаемых расходных  обязательств;</a:t>
            </a:r>
          </a:p>
          <a:p>
            <a:pPr algn="ctr">
              <a:buFontTx/>
              <a:buChar char="-"/>
            </a:pPr>
            <a:r>
              <a:rPr lang="ru-RU" sz="2000" dirty="0" smtClean="0">
                <a:solidFill>
                  <a:srgbClr val="7030A0"/>
                </a:solidFill>
              </a:rPr>
              <a:t>  соответствие финансовых возможностей бюджета ключевым направлениям  развития  поселения;</a:t>
            </a:r>
          </a:p>
          <a:p>
            <a:pPr algn="ctr">
              <a:buFontTx/>
              <a:buChar char="-"/>
            </a:pPr>
            <a:r>
              <a:rPr lang="ru-RU" sz="2000" dirty="0" smtClean="0">
                <a:solidFill>
                  <a:srgbClr val="7030A0"/>
                </a:solidFill>
              </a:rPr>
              <a:t>  повышение  прозрачности и открытости бюджетного процесса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395537" y="704850"/>
            <a:ext cx="8245544" cy="5985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59919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499992" y="4077072"/>
            <a:ext cx="4392488" cy="25202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Основа формирования</a:t>
            </a:r>
          </a:p>
          <a:p>
            <a:pPr algn="ctr"/>
            <a:r>
              <a:rPr lang="ru-RU" sz="2000" b="1" i="1" dirty="0" smtClean="0"/>
              <a:t>бюджета </a:t>
            </a:r>
            <a:r>
              <a:rPr lang="ru-RU" sz="2000" b="1" i="1" dirty="0" err="1" smtClean="0"/>
              <a:t>Биявашского</a:t>
            </a:r>
            <a:r>
              <a:rPr lang="ru-RU" sz="2000" b="1" i="1" dirty="0" smtClean="0"/>
              <a:t> сельского поселения на </a:t>
            </a:r>
            <a:r>
              <a:rPr lang="ru-RU" sz="2000" b="1" i="1" dirty="0" smtClean="0"/>
              <a:t>2019 </a:t>
            </a:r>
            <a:r>
              <a:rPr lang="ru-RU" sz="2000" b="1" i="1" dirty="0" smtClean="0"/>
              <a:t>год и плановый период </a:t>
            </a:r>
            <a:r>
              <a:rPr lang="ru-RU" sz="2000" b="1" i="1" dirty="0" smtClean="0"/>
              <a:t>2020-2021 </a:t>
            </a:r>
            <a:r>
              <a:rPr lang="ru-RU" sz="2000" b="1" i="1" dirty="0" smtClean="0"/>
              <a:t>годов</a:t>
            </a:r>
            <a:endParaRPr lang="ru-RU" sz="2000" b="1" i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4500570"/>
            <a:ext cx="3240360" cy="216879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Прогноз социально-экономического развития </a:t>
            </a:r>
            <a:r>
              <a:rPr lang="ru-RU" sz="2000" dirty="0" err="1" smtClean="0"/>
              <a:t>Биявашского</a:t>
            </a:r>
            <a:r>
              <a:rPr lang="ru-RU" sz="2000" dirty="0" smtClean="0"/>
              <a:t> сельского поселения </a:t>
            </a:r>
            <a:r>
              <a:rPr lang="ru-RU" sz="2000" dirty="0" smtClean="0"/>
              <a:t>на2019-2021 </a:t>
            </a:r>
            <a:r>
              <a:rPr lang="ru-RU" sz="2000" dirty="0" smtClean="0"/>
              <a:t>годы</a:t>
            </a:r>
            <a:endParaRPr lang="ru-RU" sz="2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44" y="1714488"/>
            <a:ext cx="3205020" cy="25066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Основные направления бюджетной и налоговой политики Пермского края и Октябрьского муниципального района  на </a:t>
            </a:r>
            <a:r>
              <a:rPr lang="ru-RU" sz="2000" dirty="0" smtClean="0"/>
              <a:t>2019-2021 </a:t>
            </a:r>
            <a:r>
              <a:rPr lang="ru-RU" sz="2000" dirty="0" smtClean="0"/>
              <a:t>годы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188640"/>
            <a:ext cx="4896544" cy="144016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Основные направления бюджетной и налоговой политики </a:t>
            </a:r>
            <a:r>
              <a:rPr lang="ru-RU" sz="2000" dirty="0" err="1" smtClean="0"/>
              <a:t>Биявашского</a:t>
            </a:r>
            <a:r>
              <a:rPr lang="ru-RU" sz="2000" dirty="0" smtClean="0"/>
              <a:t> сельского поселения на </a:t>
            </a:r>
            <a:r>
              <a:rPr lang="ru-RU" sz="2000" dirty="0" smtClean="0"/>
              <a:t>2019-2021 </a:t>
            </a:r>
            <a:r>
              <a:rPr lang="ru-RU" sz="2000" dirty="0" smtClean="0"/>
              <a:t>годы </a:t>
            </a:r>
            <a:endParaRPr lang="ru-RU" sz="2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71592" y="764704"/>
            <a:ext cx="3529564" cy="25922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Муниципальные программы </a:t>
            </a:r>
            <a:r>
              <a:rPr lang="ru-RU" sz="2400" dirty="0" err="1" smtClean="0"/>
              <a:t>Биявашского</a:t>
            </a:r>
            <a:r>
              <a:rPr lang="ru-RU" sz="2400" dirty="0" smtClean="0"/>
              <a:t> сельского поселения</a:t>
            </a:r>
            <a:endParaRPr lang="ru-RU" sz="2400" dirty="0"/>
          </a:p>
        </p:txBody>
      </p:sp>
      <p:sp>
        <p:nvSpPr>
          <p:cNvPr id="9" name="Стрелка вправо 8"/>
          <p:cNvSpPr/>
          <p:nvPr/>
        </p:nvSpPr>
        <p:spPr>
          <a:xfrm rot="6937906">
            <a:off x="7240863" y="3577170"/>
            <a:ext cx="1122424" cy="48463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20518324">
            <a:off x="3412884" y="5473187"/>
            <a:ext cx="1263047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3986744">
            <a:off x="3390575" y="2697681"/>
            <a:ext cx="2858400" cy="57606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2139868">
            <a:off x="3196373" y="4278023"/>
            <a:ext cx="1586247" cy="48463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4392488"/>
          </a:xfrm>
        </p:spPr>
        <p:txBody>
          <a:bodyPr/>
          <a:lstStyle/>
          <a:p>
            <a:pPr algn="ctr"/>
            <a:r>
              <a:rPr lang="ru-RU" sz="5400" b="1" dirty="0" smtClean="0"/>
              <a:t>Бюджет</a:t>
            </a:r>
            <a:br>
              <a:rPr lang="ru-RU" sz="5400" b="1" dirty="0" smtClean="0"/>
            </a:br>
            <a:r>
              <a:rPr lang="ru-RU" sz="5400" dirty="0" smtClean="0"/>
              <a:t> – план доходов и расходов для обеспечения обязательств государства, закрепленных в Конституции Российской Федерации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37532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/>
          <a:lstStyle/>
          <a:p>
            <a:pPr algn="ctr"/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99592" y="0"/>
            <a:ext cx="6840760" cy="126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Бюджетная система Российской Федерации</a:t>
            </a: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0" y="1196752"/>
            <a:ext cx="1907704" cy="1418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федерал </a:t>
            </a:r>
            <a:r>
              <a:rPr lang="ru-RU" sz="2000" dirty="0" err="1" smtClean="0"/>
              <a:t>ьный</a:t>
            </a:r>
            <a:r>
              <a:rPr lang="ru-RU" sz="2000" dirty="0" smtClean="0"/>
              <a:t> бюджет</a:t>
            </a:r>
            <a:endParaRPr lang="ru-RU" sz="2000" dirty="0"/>
          </a:p>
        </p:txBody>
      </p:sp>
      <p:sp>
        <p:nvSpPr>
          <p:cNvPr id="6" name="Овал 5"/>
          <p:cNvSpPr/>
          <p:nvPr/>
        </p:nvSpPr>
        <p:spPr>
          <a:xfrm>
            <a:off x="1691680" y="1340768"/>
            <a:ext cx="1800200" cy="2664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бюджеты государственных внебюджетных фондов Российской Федерации</a:t>
            </a:r>
            <a:endParaRPr lang="ru-RU" sz="1600" dirty="0"/>
          </a:p>
        </p:txBody>
      </p:sp>
      <p:sp>
        <p:nvSpPr>
          <p:cNvPr id="7" name="Овал 6"/>
          <p:cNvSpPr/>
          <p:nvPr/>
        </p:nvSpPr>
        <p:spPr>
          <a:xfrm>
            <a:off x="3563888" y="1340768"/>
            <a:ext cx="1800200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бюджеты </a:t>
            </a:r>
            <a:r>
              <a:rPr lang="ru-RU" sz="1600" smtClean="0"/>
              <a:t>территориальных государственных </a:t>
            </a:r>
            <a:r>
              <a:rPr lang="ru-RU" sz="1600" dirty="0" smtClean="0"/>
              <a:t>внебюджетных фондов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5364088" y="1772816"/>
            <a:ext cx="2232248" cy="1274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бюджеты субъектов Российской Федерации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7308304" y="836712"/>
            <a:ext cx="1835696" cy="1634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местные бюджеты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077072"/>
            <a:ext cx="278660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бюджеты городских округов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779912" y="4077072"/>
            <a:ext cx="2354560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бюджеты муниципальных районов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588224" y="4077072"/>
            <a:ext cx="2376264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бюджеты городских и сельских поселений</a:t>
            </a:r>
            <a:endParaRPr lang="ru-RU" sz="24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2771800" y="2420888"/>
            <a:ext cx="5328592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4"/>
          </p:cNvCxnSpPr>
          <p:nvPr/>
        </p:nvCxnSpPr>
        <p:spPr>
          <a:xfrm flipH="1">
            <a:off x="5292080" y="2471192"/>
            <a:ext cx="2934072" cy="1605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8172400" y="2492896"/>
            <a:ext cx="5720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</a:t>
            </a:r>
            <a:r>
              <a:rPr lang="ru-RU" sz="6000" b="1" i="1" u="sng" dirty="0" smtClean="0"/>
              <a:t>Основные  понятия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23528" y="908720"/>
            <a:ext cx="3024336" cy="1944216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Поступающие в бюджет денежные средства являются ДОХОДАМИ БЮДЖЕТА</a:t>
            </a:r>
            <a:endParaRPr lang="ru-RU" sz="24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995936" y="980728"/>
            <a:ext cx="4824536" cy="2376264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НАЛОГИ</a:t>
            </a:r>
            <a:r>
              <a:rPr lang="ru-RU" sz="2000" dirty="0" smtClean="0"/>
              <a:t>– часть доходов граждан и организаций, которые они обязаны заплатить государству (например, налог на доходы физических лиц,  налог на имущество физических лиц, земельный налог и др.)</a:t>
            </a:r>
            <a:endParaRPr lang="ru-RU" sz="2000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0" y="3140968"/>
            <a:ext cx="3707904" cy="324036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НЕНАЛОГОВЫЕ ДОХОДЫ</a:t>
            </a:r>
            <a:r>
              <a:rPr lang="ru-RU" sz="2000" dirty="0" smtClean="0"/>
              <a:t>– платежи в виде штрафов, санкций за нарушение </a:t>
            </a:r>
            <a:r>
              <a:rPr lang="ru-RU" sz="2000" dirty="0" err="1" smtClean="0"/>
              <a:t>законодательс</a:t>
            </a:r>
            <a:r>
              <a:rPr lang="ru-RU" sz="2000" dirty="0" smtClean="0"/>
              <a:t> </a:t>
            </a:r>
            <a:r>
              <a:rPr lang="ru-RU" sz="2000" dirty="0" err="1" smtClean="0"/>
              <a:t>тва</a:t>
            </a:r>
            <a:r>
              <a:rPr lang="ru-RU" sz="2000" dirty="0" smtClean="0"/>
              <a:t>, платежи за пользование имуществом государства</a:t>
            </a:r>
            <a:endParaRPr lang="ru-RU" sz="2000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923928" y="3573016"/>
            <a:ext cx="4968552" cy="3096344"/>
          </a:xfrm>
          <a:prstGeom prst="flowChartAlternate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БЕЗВОЗМЕЗДНЫЕ ПОСТУПЛЕНИЯ– </a:t>
            </a:r>
            <a:r>
              <a:rPr lang="ru-RU" sz="2000" dirty="0" smtClean="0"/>
              <a:t>средства, которые поступают в бюджет безвозмездно (денежные средства, поступающие из вышестоящего бюджета (например, дотация из  районного бюджета), а также безвозмездные перечисления от физических и юридических лиц)</a:t>
            </a:r>
            <a:endParaRPr lang="ru-RU" sz="2000" dirty="0"/>
          </a:p>
        </p:txBody>
      </p:sp>
      <p:cxnSp>
        <p:nvCxnSpPr>
          <p:cNvPr id="9" name="Прямая со стрелкой 8"/>
          <p:cNvCxnSpPr>
            <a:stCxn id="4" idx="3"/>
          </p:cNvCxnSpPr>
          <p:nvPr/>
        </p:nvCxnSpPr>
        <p:spPr>
          <a:xfrm>
            <a:off x="3347864" y="1880828"/>
            <a:ext cx="216024" cy="1620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419872" y="1916832"/>
            <a:ext cx="72008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3"/>
          </p:cNvCxnSpPr>
          <p:nvPr/>
        </p:nvCxnSpPr>
        <p:spPr>
          <a:xfrm>
            <a:off x="3347864" y="191683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60648"/>
            <a:ext cx="799288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Выплачиваемые из бюджета денежные средства называются  РАСХОДАМИ БЮДЖЕТА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1484784"/>
            <a:ext cx="1944216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</a:t>
            </a:r>
            <a:r>
              <a:rPr lang="ru-RU" dirty="0" err="1" smtClean="0"/>
              <a:t>общегосуда</a:t>
            </a:r>
            <a:r>
              <a:rPr lang="ru-RU" dirty="0" smtClean="0"/>
              <a:t> </a:t>
            </a:r>
            <a:r>
              <a:rPr lang="ru-RU" dirty="0" err="1" smtClean="0"/>
              <a:t>рственные</a:t>
            </a:r>
            <a:r>
              <a:rPr lang="ru-RU" dirty="0" smtClean="0"/>
              <a:t> вопросы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83768" y="1556792"/>
            <a:ext cx="1490464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жилищно-коммунальное  хозяйство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11960" y="1340768"/>
            <a:ext cx="2376264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культуру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660232" y="1772816"/>
            <a:ext cx="223224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национальную экономику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660232" y="3933056"/>
            <a:ext cx="2195736" cy="781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социальную политику</a:t>
            </a:r>
            <a:endParaRPr lang="ru-RU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4355976" y="3212976"/>
            <a:ext cx="2088232" cy="194421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национальную оборону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179512" y="3714752"/>
            <a:ext cx="3106604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на национальную безопасность и </a:t>
            </a:r>
            <a:r>
              <a:rPr lang="ru-RU" sz="2000" dirty="0" err="1" smtClean="0"/>
              <a:t>правохранительную</a:t>
            </a:r>
            <a:r>
              <a:rPr lang="ru-RU" sz="2000" dirty="0" smtClean="0"/>
              <a:t>  деятельность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04864"/>
            <a:ext cx="3816424" cy="1800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НЕДОСТАЮЩИЕ СРЕДСТВА БЕРУТ В ДОЛГ ИЛИ ИЗ НАКОПЛЕНИЙ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3960440" cy="1384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ДОХОДЫ &lt; РАСХОДЫ = ДЕФИЦИТ БЮДЖЕТА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332657"/>
            <a:ext cx="4464496" cy="9541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ДОХОДЫ &gt; РАСХОДЫ = ПРОФИЦИТ БЮДЖЕТА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1916833"/>
            <a:ext cx="4032448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ИЗЛИШКИ СРЕДСТВ НАПРАВЛЯЮТ В НАКОПЛЕНИЯ</a:t>
            </a:r>
            <a:endParaRPr lang="ru-RU" sz="24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6516216" y="1268760"/>
            <a:ext cx="484632" cy="64807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1979712" y="1628800"/>
            <a:ext cx="484632" cy="57606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4149080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Бюджет составляется на три года </a:t>
            </a:r>
            <a:r>
              <a:rPr lang="ru-RU" sz="2000" dirty="0" smtClean="0"/>
              <a:t>– очередной финансовый год и плановый  период  (на </a:t>
            </a:r>
            <a:r>
              <a:rPr lang="ru-RU" sz="2000" dirty="0" smtClean="0"/>
              <a:t>2019 </a:t>
            </a:r>
            <a:r>
              <a:rPr lang="ru-RU" sz="2000" dirty="0" smtClean="0"/>
              <a:t>год  и  на  плановый  период   </a:t>
            </a:r>
            <a:r>
              <a:rPr lang="ru-RU" sz="2000" dirty="0" smtClean="0"/>
              <a:t>2020-2021 </a:t>
            </a:r>
            <a:r>
              <a:rPr lang="ru-RU" sz="2000" dirty="0" smtClean="0"/>
              <a:t>годов)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Очередной финансовый год </a:t>
            </a:r>
            <a:r>
              <a:rPr lang="ru-RU" sz="2000" dirty="0" smtClean="0"/>
              <a:t>–  </a:t>
            </a:r>
            <a:r>
              <a:rPr lang="ru-RU" sz="2000" dirty="0" err="1" smtClean="0"/>
              <a:t>год</a:t>
            </a:r>
            <a:r>
              <a:rPr lang="ru-RU" sz="2000" dirty="0" smtClean="0"/>
              <a:t>, на который составляется бюджет (</a:t>
            </a:r>
            <a:r>
              <a:rPr lang="ru-RU" sz="2000" dirty="0" smtClean="0"/>
              <a:t>2019год</a:t>
            </a:r>
            <a:r>
              <a:rPr lang="ru-RU" sz="2000" dirty="0" smtClean="0"/>
              <a:t>)</a:t>
            </a:r>
          </a:p>
          <a:p>
            <a:r>
              <a:rPr lang="ru-RU" sz="2000" b="1" dirty="0" smtClean="0"/>
              <a:t>Плановый период </a:t>
            </a:r>
            <a:r>
              <a:rPr lang="ru-RU" sz="2000" dirty="0" smtClean="0"/>
              <a:t>– два года, следующих   за   очередным финансовым   годом  (</a:t>
            </a:r>
            <a:r>
              <a:rPr lang="ru-RU" sz="2000" dirty="0" smtClean="0"/>
              <a:t>2020  </a:t>
            </a:r>
            <a:r>
              <a:rPr lang="ru-RU" sz="2000" dirty="0" smtClean="0"/>
              <a:t>и  </a:t>
            </a:r>
            <a:r>
              <a:rPr lang="ru-RU" sz="2000" dirty="0" smtClean="0"/>
              <a:t>2021  </a:t>
            </a:r>
            <a:r>
              <a:rPr lang="ru-RU" sz="2000" dirty="0" smtClean="0"/>
              <a:t>годы)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0" y="0"/>
            <a:ext cx="4499992" cy="134076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Стадии бюджета</a:t>
            </a:r>
            <a:endParaRPr lang="ru-RU" sz="3600" dirty="0"/>
          </a:p>
        </p:txBody>
      </p:sp>
      <p:sp>
        <p:nvSpPr>
          <p:cNvPr id="5" name="Овал 4"/>
          <p:cNvSpPr/>
          <p:nvPr/>
        </p:nvSpPr>
        <p:spPr>
          <a:xfrm>
            <a:off x="3491880" y="836712"/>
            <a:ext cx="4392488" cy="13681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1.Составление  проекта бюджета</a:t>
            </a:r>
            <a:endParaRPr lang="ru-RU" sz="2800" dirty="0"/>
          </a:p>
        </p:txBody>
      </p:sp>
      <p:sp>
        <p:nvSpPr>
          <p:cNvPr id="7" name="Овал 6"/>
          <p:cNvSpPr/>
          <p:nvPr/>
        </p:nvSpPr>
        <p:spPr>
          <a:xfrm>
            <a:off x="539552" y="2132856"/>
            <a:ext cx="4896544" cy="13681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2.Рассмотрение и утверждение бюджета</a:t>
            </a:r>
            <a:endParaRPr lang="ru-RU" sz="2400" dirty="0"/>
          </a:p>
        </p:txBody>
      </p:sp>
      <p:sp>
        <p:nvSpPr>
          <p:cNvPr id="8" name="Овал 7"/>
          <p:cNvSpPr/>
          <p:nvPr/>
        </p:nvSpPr>
        <p:spPr>
          <a:xfrm>
            <a:off x="323528" y="4149080"/>
            <a:ext cx="5400600" cy="1800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4.Составление, внешняя проверка, рассмотрение и утверждение бюджетной отчетности</a:t>
            </a:r>
            <a:endParaRPr lang="ru-RU" sz="2400" dirty="0"/>
          </a:p>
        </p:txBody>
      </p:sp>
      <p:sp>
        <p:nvSpPr>
          <p:cNvPr id="9" name="Овал 8"/>
          <p:cNvSpPr/>
          <p:nvPr/>
        </p:nvSpPr>
        <p:spPr>
          <a:xfrm>
            <a:off x="3779912" y="3212976"/>
            <a:ext cx="4536504" cy="12024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3.Исполнение  бюджета</a:t>
            </a:r>
            <a:endParaRPr lang="ru-RU" sz="2800" dirty="0"/>
          </a:p>
        </p:txBody>
      </p:sp>
      <p:sp>
        <p:nvSpPr>
          <p:cNvPr id="11" name="Овал 10"/>
          <p:cNvSpPr/>
          <p:nvPr/>
        </p:nvSpPr>
        <p:spPr>
          <a:xfrm>
            <a:off x="4175448" y="5517232"/>
            <a:ext cx="4968552" cy="113042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5.Муниципальный финансовый контроль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962</TotalTime>
  <Words>1024</Words>
  <Application>Microsoft Office PowerPoint</Application>
  <PresentationFormat>Экран (4:3)</PresentationFormat>
  <Paragraphs>224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      БЮДЖЕТ    ДЛЯ     ГРАЖДАН </vt:lpstr>
      <vt:lpstr>Бюджет для граждан</vt:lpstr>
      <vt:lpstr>Слайд 3</vt:lpstr>
      <vt:lpstr>Бюджет  – план доходов и расходов для обеспечения обязательств государства, закрепленных в Конституции Российской Федерации</vt:lpstr>
      <vt:lpstr>Слайд 5</vt:lpstr>
      <vt:lpstr>           Основные  понятия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Финансовый отдел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Новации в расходах районного бюджета на 2013 год и на плановый период 2014 и 2015 годов</dc:title>
  <dc:creator>Ира</dc:creator>
  <cp:lastModifiedBy>1</cp:lastModifiedBy>
  <cp:revision>410</cp:revision>
  <dcterms:created xsi:type="dcterms:W3CDTF">2012-11-13T07:23:35Z</dcterms:created>
  <dcterms:modified xsi:type="dcterms:W3CDTF">2019-03-18T10:08:02Z</dcterms:modified>
</cp:coreProperties>
</file>