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 тыс.рублях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Налоговые доходы</a:t>
                    </a:r>
                    <a:r>
                      <a:rPr lang="ru-RU"/>
                      <a:t>
</a:t>
                    </a:r>
                    <a:r>
                      <a:rPr lang="ru-RU" smtClean="0"/>
                      <a:t>2620,2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/>
                      <a:t>Неналоговые доходы</a:t>
                    </a:r>
                    <a:r>
                      <a:rPr lang="ru-RU"/>
                      <a:t>
</a:t>
                    </a:r>
                    <a:r>
                      <a:rPr lang="ru-RU" smtClean="0"/>
                      <a:t>70,0</a:t>
                    </a:r>
                    <a:endParaRPr lang="ru-RU" dirty="0"/>
                  </a:p>
                </c:rich>
              </c:tx>
              <c:numFmt formatCode="@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Дотации района</a:t>
                    </a:r>
                    <a:r>
                      <a:rPr lang="ru-RU"/>
                      <a:t>
</a:t>
                    </a:r>
                    <a:r>
                      <a:rPr lang="ru-RU" smtClean="0"/>
                      <a:t>5446,3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Поступления из Пермского края</a:t>
                    </a:r>
                    <a:r>
                      <a:rPr lang="ru-RU"/>
                      <a:t>
</a:t>
                    </a:r>
                    <a:r>
                      <a:rPr lang="ru-RU" smtClean="0"/>
                      <a:t>613,2</a:t>
                    </a:r>
                  </a:p>
                  <a:p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 района</c:v>
                </c:pt>
                <c:pt idx="3">
                  <c:v>Поступления из Пермского края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2620.1999999999998</c:v>
                </c:pt>
                <c:pt idx="1">
                  <c:v>70</c:v>
                </c:pt>
                <c:pt idx="2">
                  <c:v>5446.3</c:v>
                </c:pt>
                <c:pt idx="3">
                  <c:v>613.20000000000005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в тыс.рублях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Лист1!$A$2:$A$8</c:f>
              <c:strCache>
                <c:ptCount val="7"/>
                <c:pt idx="0">
                  <c:v>Налог на доходы физ.лиц</c:v>
                </c:pt>
                <c:pt idx="1">
                  <c:v>Акцизы на топливо</c:v>
                </c:pt>
                <c:pt idx="2">
                  <c:v>Налог на имущество физ.лиц</c:v>
                </c:pt>
                <c:pt idx="3">
                  <c:v>Транспортный налог</c:v>
                </c:pt>
                <c:pt idx="4">
                  <c:v>Земельный налог</c:v>
                </c:pt>
                <c:pt idx="5">
                  <c:v>Госпошлина</c:v>
                </c:pt>
                <c:pt idx="6">
                  <c:v>Доходы от аренды земли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1100</c:v>
                </c:pt>
                <c:pt idx="1">
                  <c:v>428.2</c:v>
                </c:pt>
                <c:pt idx="2">
                  <c:v>150</c:v>
                </c:pt>
                <c:pt idx="3">
                  <c:v>557</c:v>
                </c:pt>
                <c:pt idx="4">
                  <c:v>378</c:v>
                </c:pt>
                <c:pt idx="5">
                  <c:v>7</c:v>
                </c:pt>
                <c:pt idx="6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398144"/>
        <c:axId val="33413376"/>
        <c:axId val="0"/>
      </c:bar3DChart>
      <c:catAx>
        <c:axId val="33398144"/>
        <c:scaling>
          <c:orientation val="minMax"/>
        </c:scaling>
        <c:delete val="0"/>
        <c:axPos val="b"/>
        <c:majorTickMark val="out"/>
        <c:minorTickMark val="none"/>
        <c:tickLblPos val="nextTo"/>
        <c:crossAx val="33413376"/>
        <c:crosses val="autoZero"/>
        <c:auto val="1"/>
        <c:lblAlgn val="ctr"/>
        <c:lblOffset val="100"/>
        <c:noMultiLvlLbl val="0"/>
      </c:catAx>
      <c:valAx>
        <c:axId val="33413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3981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 тыс.рублях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Дорожное хозяйство</c:v>
                </c:pt>
                <c:pt idx="4">
                  <c:v>Жилищно-коммунальное хозяйство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4957.8999999999996</c:v>
                </c:pt>
                <c:pt idx="1">
                  <c:v>79.099999999999994</c:v>
                </c:pt>
                <c:pt idx="2">
                  <c:v>5</c:v>
                </c:pt>
                <c:pt idx="3">
                  <c:v>985.2</c:v>
                </c:pt>
                <c:pt idx="4">
                  <c:v>592.20000000000005</c:v>
                </c:pt>
                <c:pt idx="5">
                  <c:v>1836.8</c:v>
                </c:pt>
                <c:pt idx="6">
                  <c:v>283.5</c:v>
                </c:pt>
                <c:pt idx="7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Подразделы в тыс.рублей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Глава поселения</c:v>
                </c:pt>
                <c:pt idx="1">
                  <c:v>Депутаты</c:v>
                </c:pt>
                <c:pt idx="2">
                  <c:v>Администрация</c:v>
                </c:pt>
                <c:pt idx="3">
                  <c:v>Пожарная охрана</c:v>
                </c:pt>
                <c:pt idx="4">
                  <c:v>Контроль за исполнением бюджета</c:v>
                </c:pt>
                <c:pt idx="5">
                  <c:v>Резервный фонд</c:v>
                </c:pt>
                <c:pt idx="6">
                  <c:v>Земля и имущество</c:v>
                </c:pt>
                <c:pt idx="7">
                  <c:v>Взносы в Совет МО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684</c:v>
                </c:pt>
                <c:pt idx="1">
                  <c:v>22</c:v>
                </c:pt>
                <c:pt idx="2">
                  <c:v>2694.6</c:v>
                </c:pt>
                <c:pt idx="3">
                  <c:v>1153.8</c:v>
                </c:pt>
                <c:pt idx="4">
                  <c:v>37.5</c:v>
                </c:pt>
                <c:pt idx="5">
                  <c:v>5</c:v>
                </c:pt>
                <c:pt idx="6">
                  <c:v>335</c:v>
                </c:pt>
                <c:pt idx="7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E694D-635E-49F1-867F-EF327BC6720A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81B66-20C5-4A5B-8C4C-F8E4793EA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25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81B66-20C5-4A5B-8C4C-F8E4793EADC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941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81B66-20C5-4A5B-8C4C-F8E4793EADC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015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ktyabrskiy.permarea.ru/bogorodsko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1368152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к решению Совета депутатов Богородского сельского поселения от 15.12.2017 № 218 «О бюджете Богородского сельского поселения на 2018 год и плановый период 2019-2020 годов»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296143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pic>
        <p:nvPicPr>
          <p:cNvPr id="1026" name="Picture 2" descr="Working men creating business growth Фото со сто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77072"/>
            <a:ext cx="4176464" cy="211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209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Расходы бюджета по подразделам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21455"/>
              </p:ext>
            </p:extLst>
          </p:nvPr>
        </p:nvGraphicFramePr>
        <p:xfrm>
          <a:off x="755576" y="1124744"/>
          <a:ext cx="7321391" cy="59370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5744847"/>
                <a:gridCol w="735873"/>
                <a:gridCol w="65502"/>
                <a:gridCol w="199105"/>
              </a:tblGrid>
              <a:tr h="144016">
                <a:tc gridSpan="5">
                  <a:txBody>
                    <a:bodyPr/>
                    <a:lstStyle/>
                    <a:p>
                      <a:pPr algn="ctr" fontAlgn="b"/>
                      <a:endParaRPr lang="ru-RU" sz="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974" marR="2974" marT="297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98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 dirty="0" err="1">
                          <a:effectLst/>
                        </a:rPr>
                        <a:t>тыс.руб</a:t>
                      </a:r>
                      <a:r>
                        <a:rPr lang="ru-RU" sz="600" u="none" strike="noStrike" dirty="0">
                          <a:effectLst/>
                        </a:rPr>
                        <a:t>.</a:t>
                      </a:r>
                      <a:endParaRPr lang="ru-RU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74" marR="2974" marT="297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8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КФСР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КФСР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1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b"/>
                </a:tc>
              </a:tr>
              <a:tr h="1644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Глава сельского поселения (зарплата +налоги)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684,0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86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Компенсация депутатам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420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органов местного самоуправления( зарплата + налоги+аренда помещения+ программы+ ГСМ+ канцтовары+ ОСАГО+свет+связь+интернет+обслуживание оргтехники)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694,6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205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пожарная охрана(зарплата+ налоги+ГСМ+отопление+запчасти+свет)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1153,8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42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Передача полномочий Финуправлению и КСК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37,5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42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0107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Выборы и референдумы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897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96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вопросы, в том числе: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4047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1.Публикация информации в газете "Вперед"-10,0 тыс руб. 2.Операции с земельными участками-35,0 тыс. руб.;    3.Совет муниципальных образований - 25,0 тыс. руб;  4.Техническое обслуживание газопровода -290,0 тыс. руб.    5.Регистрация прав на имущество -10,0 тыс. руб.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853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 (Военно-учетный стол) Федеральные средства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79,1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929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Материальное стимулирование народных дружинников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2624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(дорожные фонды). Содержание и ремонт дорог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985,2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897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Жилищное хозяйство (обследование печных труб муниципального жилья)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929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003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Уличное освещение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475,0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306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 (содержание кладбища, ликвидация свалок, скашивание борщевика и сорняков, посадка цветов)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96,7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043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1 836,8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003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230,7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3383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 (компенсация по ЖКУ работникам культуры) средства края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52,8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486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  <a:tr h="1003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8 749,7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974" marR="2974" marT="2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 </a:t>
                      </a:r>
                      <a:endParaRPr lang="ru-RU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74" marR="2974" marT="297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751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МП «Совершенствование муниципального управления в Богородском сельском поселении»-4637,5 </a:t>
            </a:r>
            <a:r>
              <a:rPr lang="ru-RU" sz="1600" dirty="0" err="1" smtClean="0"/>
              <a:t>тыс.рублей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МП «Комплексное развитие систем жизнеобеспечения в Богородском сельском поселении» – 1577,0 </a:t>
            </a:r>
            <a:r>
              <a:rPr lang="ru-RU" sz="1600" dirty="0" err="1" smtClean="0"/>
              <a:t>тыс.рублей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МП «Развитие сферы культуры и спорта в Богородском сельском поселении» – 1846,8 </a:t>
            </a:r>
            <a:r>
              <a:rPr lang="ru-RU" sz="1600" dirty="0" err="1" smtClean="0"/>
              <a:t>тыс.рублей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МП «Управление земельными ресурсами и имуществом Богородского сельского поселения» – 335,0 </a:t>
            </a:r>
            <a:r>
              <a:rPr lang="ru-RU" sz="1600" dirty="0" err="1" smtClean="0"/>
              <a:t>тыс.рублей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МП «Социальная поддержка граждан Богородского сельского поселения» – 250,2 </a:t>
            </a:r>
            <a:r>
              <a:rPr lang="ru-RU" sz="1600" dirty="0" err="1" smtClean="0"/>
              <a:t>тыс.рублей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МП «Формирование комфортной городской среды в Богородском сельском поселении Октябрьского муниципального района Пермского края» – 592,4 </a:t>
            </a:r>
            <a:r>
              <a:rPr lang="ru-RU" sz="1600" dirty="0" err="1" smtClean="0"/>
              <a:t>тыс.рублей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5122" name="Picture 2" descr="http://bipbap.ru/wp-content/uploads/2017/12/kak-privlech-udachu-i-deng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13176"/>
            <a:ext cx="237626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Муниципальные программы на 2018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00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4807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1800" dirty="0" smtClean="0"/>
              <a:t>Уважаемые жители Богородского сельского поселения!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400" dirty="0"/>
              <a:t>Предлагаем вашему вниманию презентацию «Бюджет для граждан» к </a:t>
            </a:r>
            <a:r>
              <a:rPr lang="ru-RU" sz="1400" dirty="0" smtClean="0"/>
              <a:t>решению </a:t>
            </a:r>
            <a:r>
              <a:rPr lang="ru-RU" sz="1400" dirty="0"/>
              <a:t>о бюджете </a:t>
            </a:r>
            <a:r>
              <a:rPr lang="ru-RU" sz="1400" dirty="0" smtClean="0"/>
              <a:t>Богородского сельского </a:t>
            </a:r>
            <a:r>
              <a:rPr lang="ru-RU" sz="1400" dirty="0"/>
              <a:t>поселения на 2018 год и на плановый период 2019 </a:t>
            </a:r>
            <a:r>
              <a:rPr lang="ru-RU" sz="1400" dirty="0" smtClean="0"/>
              <a:t>-2020 </a:t>
            </a:r>
            <a:r>
              <a:rPr lang="ru-RU" sz="1400" dirty="0"/>
              <a:t>годов. В настоящее время обеспечение открытости и прозрачности бюджетного процесса является одним из ключевых направлений деятельности органов местного самоуправления. Для того, чтобы каждый житель поселения мог </a:t>
            </a:r>
            <a:r>
              <a:rPr lang="ru-RU" sz="1400" dirty="0" smtClean="0"/>
              <a:t>получить доступную </a:t>
            </a:r>
            <a:r>
              <a:rPr lang="ru-RU" sz="1400" dirty="0"/>
              <a:t>информацию о бюджете </a:t>
            </a:r>
            <a:r>
              <a:rPr lang="ru-RU" sz="1400" dirty="0" smtClean="0"/>
              <a:t>Богородского сельского </a:t>
            </a:r>
            <a:r>
              <a:rPr lang="ru-RU" sz="1400" dirty="0"/>
              <a:t>поселения на 2018 год и на плановый период 2019 </a:t>
            </a:r>
            <a:r>
              <a:rPr lang="ru-RU" sz="1400" dirty="0" smtClean="0"/>
              <a:t>- </a:t>
            </a:r>
            <a:r>
              <a:rPr lang="ru-RU" sz="1400" dirty="0"/>
              <a:t>2020 </a:t>
            </a:r>
            <a:r>
              <a:rPr lang="ru-RU" sz="1400" dirty="0" smtClean="0"/>
              <a:t>годов. Решение размещено на официальном сайте </a:t>
            </a:r>
            <a:r>
              <a:rPr lang="en-US" sz="1400" dirty="0" smtClean="0">
                <a:hlinkClick r:id="rId2"/>
              </a:rPr>
              <a:t>http://oktyabrskiy.permarea.ru/bogorodskoe</a:t>
            </a:r>
            <a:r>
              <a:rPr lang="ru-RU" sz="1400" dirty="0" smtClean="0"/>
              <a:t>. </a:t>
            </a:r>
          </a:p>
          <a:p>
            <a:endParaRPr lang="en-US" sz="1400" dirty="0" smtClean="0"/>
          </a:p>
          <a:p>
            <a:r>
              <a:rPr lang="ru-RU" sz="1400" dirty="0"/>
              <a:t>Мы постарались доступно отразить основные параметры </a:t>
            </a:r>
            <a:r>
              <a:rPr lang="ru-RU" sz="1400" dirty="0" smtClean="0"/>
              <a:t>бюджета сельского поселения. Граждане, </a:t>
            </a:r>
            <a:r>
              <a:rPr lang="ru-RU" sz="1400" dirty="0"/>
              <a:t>как налогоплательщики и как потребители муниципальных </a:t>
            </a:r>
            <a:r>
              <a:rPr lang="ru-RU" sz="1400" dirty="0" smtClean="0"/>
              <a:t>услуг,  </a:t>
            </a:r>
            <a:r>
              <a:rPr lang="ru-RU" sz="1400" dirty="0"/>
              <a:t>должны </a:t>
            </a:r>
            <a:r>
              <a:rPr lang="ru-RU" sz="1400" dirty="0" smtClean="0"/>
              <a:t>знать, </a:t>
            </a:r>
            <a:r>
              <a:rPr lang="ru-RU" sz="1400" dirty="0"/>
              <a:t>что бюджетные средства используются </a:t>
            </a:r>
            <a:r>
              <a:rPr lang="ru-RU" sz="1400" dirty="0" smtClean="0"/>
              <a:t>целенаправленно и </a:t>
            </a:r>
            <a:r>
              <a:rPr lang="ru-RU" sz="1400" dirty="0"/>
              <a:t>эффективно, приносят </a:t>
            </a:r>
            <a:r>
              <a:rPr lang="ru-RU" sz="1400" dirty="0" smtClean="0"/>
              <a:t>положительные результаты для поселения. </a:t>
            </a:r>
            <a:r>
              <a:rPr lang="ru-RU" sz="1400" dirty="0"/>
              <a:t>Надеемся, что информация, представленная в информативной и компактной форме, позволит вам углубить свои знания о бюджете и создать основы для активного участия в бюджетном процессе </a:t>
            </a:r>
            <a:r>
              <a:rPr lang="ru-RU" sz="1400" dirty="0" smtClean="0"/>
              <a:t>Богородского </a:t>
            </a:r>
            <a:r>
              <a:rPr lang="ru-RU" sz="1400" dirty="0"/>
              <a:t>сельского поселения. «Бюджет для граждан» нацелен на </a:t>
            </a:r>
            <a:r>
              <a:rPr lang="ru-RU" sz="1400" dirty="0" smtClean="0"/>
              <a:t>доступное понимание планирования бюджета, получение </a:t>
            </a:r>
            <a:r>
              <a:rPr lang="ru-RU" sz="1400" dirty="0"/>
              <a:t>обратной связи от граждан, которым интересны современные проблемы муниципальных финансов в </a:t>
            </a:r>
            <a:r>
              <a:rPr lang="ru-RU" sz="1400" dirty="0" smtClean="0"/>
              <a:t>Богородском </a:t>
            </a:r>
            <a:r>
              <a:rPr lang="ru-RU" sz="1400" dirty="0"/>
              <a:t>сельском поселении. </a:t>
            </a:r>
            <a:endParaRPr lang="ru-RU" sz="1400" dirty="0" smtClean="0"/>
          </a:p>
          <a:p>
            <a:r>
              <a:rPr lang="ru-RU" sz="1400" dirty="0" smtClean="0"/>
              <a:t>С </a:t>
            </a:r>
            <a:r>
              <a:rPr lang="ru-RU" sz="1400" dirty="0"/>
              <a:t>уважением, </a:t>
            </a:r>
            <a:r>
              <a:rPr lang="ru-RU" sz="1400" dirty="0" smtClean="0"/>
              <a:t>Глава сельского поселения-глава администрации Богородского сельского поселения </a:t>
            </a:r>
            <a:r>
              <a:rPr lang="ru-RU" sz="1400" dirty="0" err="1" smtClean="0"/>
              <a:t>С.Р.Маликов</a:t>
            </a:r>
            <a:r>
              <a:rPr lang="ru-RU" sz="1400" dirty="0" smtClean="0"/>
              <a:t> и Председатель Совета депутатов </a:t>
            </a:r>
            <a:r>
              <a:rPr lang="ru-RU" sz="1400" dirty="0" err="1" smtClean="0"/>
              <a:t>А.Н.Хамитов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7539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2700000" scaled="1"/>
            <a:tileRect/>
          </a:gradFill>
          <a:ln>
            <a:prstDash val="dash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Основные термины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БЮДЖЕТ (от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старонормандского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bougette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— кошелёк, сумка, кожаный мешок, мешок с деньгами) – форма 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самоуправления.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ДОХОДЫ БЮДЖЕТА – поступающие в бюджет денежные средства (налоги юридических и физических лиц, административные платежи и сборы, безвозмездные поступления) РАСХОДЫ БЮДЖЕТА – выплачиваемые из бюджета денежные средства (социальные выплаты населению, содержание муниципальных учреждений (культура, ЖКХ и другие), капитальное строительство и др.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Превышение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доходов над расходами образует положительный остаток бюджета ПРОФИЦИТ При превышении доходов над расходами принимается решение, как их использовать (например, накапливать резервы, остатки, погашать долг)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расходная часть бюджета превышает доходную, то бюджет формируется с ДЕФИЦИТОМ При превышении расходов над доходами принимается решение об источниках покрытия дефицита (например, использовать имеющиеся накопления, остатки, взять в долг) Сбалансированность бюджета по доходам и расходам – основополагающее требование, предъявляемое к органам, составляющим и утверждающим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828584" y="26064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171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Доходы бюджета на 2018 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2545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3736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Собственные доходы бюджета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511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2882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План по доходам бюджета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503500"/>
              </p:ext>
            </p:extLst>
          </p:nvPr>
        </p:nvGraphicFramePr>
        <p:xfrm>
          <a:off x="1187624" y="1052736"/>
          <a:ext cx="6948086" cy="63880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5227"/>
                <a:gridCol w="3096262"/>
                <a:gridCol w="733047"/>
                <a:gridCol w="941146"/>
                <a:gridCol w="1182404"/>
              </a:tblGrid>
              <a:tr h="432048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Прогнозный план по собственным налоговым и неналоговым доходам бюджета Богородского сельского поселения на 2018-2020 годы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46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1763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</a:tr>
              <a:tr h="14558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000 1 00 00 000 00 0000 000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доходы,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2588100,0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2693800,0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2808600,0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2229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3393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000 1 01 02 000 01 0000 110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 физических  лиц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1100000,0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1150000,0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1206000,0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26205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1 03 02 000 01 0000 110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РФ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326100,0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333800,0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340600,0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890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1 03 02 230 01 0000 110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уплаты акцизов на дизельное топливо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143600,0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149300,0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152200,0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3393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1 03 02 240 01 0000 110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уплаты акцизов на моторные масла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-11100,0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-11100,0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-10900,0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3393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1 03 02 250 01 0000 110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уплаты акцизов на автомобильный бензин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3393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1 03 02 260 01 0000 110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уплаты акцизов на прямогонный бензин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192700,0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194700,0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198400,0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39016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000 1 06 01030 10 0000 110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поселений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157000,0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165000,0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281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000 1 06 04000 02 0000 110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налог, в том числе: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557000,0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580000,0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603000,0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281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000 1 06 04011 02 0000 110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 с организаций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67000,0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73000,0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281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000 1 06 04012 02 0000 110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 с физических лиц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490000,0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510000,0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530000,0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3393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000 1 06 06000 00 0000 110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налог, в том числе: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378000,0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395000,0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415000,0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3393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000 1 06 06033 00 0000 110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организаций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136000,0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143000,0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3393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000 1 06 06043 00 0000 110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физических лиц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248000,0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259000,0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272000,0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281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000 1 08 00 000 00 0000 000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39599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000 1 11 05025 10 0000 120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получаемые в виде арендной платы, а также средства от продажи права на заключение договоров аренды на земли, находящиеся в собственности сельских поселений (за исключением земельных участков муниципальных бюджетных и автономных учреждений)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70000,0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4558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из бюджетов района и края,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6059500,0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5711500,0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5763900,0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2229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281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края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480500,0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415800,0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415900,0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281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района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5446300,0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5162100,0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5211500,0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25623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края на коммунальные расходы работникам культуры и протоколы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132700,0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133600,0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136500,0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4558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доходов: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8749700,0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8530300,0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8698000,0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  <a:tr h="128115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23" marR="5823" marT="582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27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2296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Богородского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сельского поселения на 2018 – 2020 годы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Обеспечение </a:t>
            </a:r>
            <a:r>
              <a:rPr lang="ru-RU" dirty="0"/>
              <a:t>действующих расходных обязательств </a:t>
            </a:r>
            <a:r>
              <a:rPr lang="ru-RU" dirty="0" smtClean="0"/>
              <a:t>Богородского сельского </a:t>
            </a:r>
            <a:r>
              <a:rPr lang="ru-RU" dirty="0"/>
              <a:t>поселения с учетом целей и задач деятельности органов местного самоуправления </a:t>
            </a:r>
            <a:r>
              <a:rPr lang="ru-RU" dirty="0" smtClean="0"/>
              <a:t>Богородского </a:t>
            </a:r>
            <a:r>
              <a:rPr lang="ru-RU" dirty="0"/>
              <a:t>сельского поселения.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Планирование расходов на оказание муниципальных услуг: на основании общероссийских базовых (отраслевых) перечней (классификаторов) государственных и муниципальных услуг, оказываемых физическим лицам; с учетом размера нормативных затрат на оказание муниципальных услуг на основе общих требований, установленных федеральными органами исполнительной </a:t>
            </a:r>
            <a:r>
              <a:rPr lang="ru-RU" dirty="0" smtClean="0"/>
              <a:t>власти</a:t>
            </a:r>
          </a:p>
          <a:p>
            <a:r>
              <a:rPr lang="ru-RU" dirty="0" smtClean="0"/>
              <a:t>Финансовое </a:t>
            </a:r>
            <a:r>
              <a:rPr lang="ru-RU" dirty="0"/>
              <a:t>обеспечение задач, установленных в Указах Президента: </a:t>
            </a:r>
            <a:r>
              <a:rPr lang="ru-RU" dirty="0" err="1"/>
              <a:t>предусмотрение</a:t>
            </a:r>
            <a:r>
              <a:rPr lang="ru-RU" dirty="0"/>
              <a:t> средств на выполнение указа Президента Российской Федерации от 07 мая 2012 года № 597 «О мероприятиях по реализации государственной социальной политики» для доведения средней заработной платы работников культуры до средней заработной платы в регионе согласно принятой «дорожной карте». </a:t>
            </a:r>
            <a:endParaRPr lang="ru-RU" dirty="0" smtClean="0"/>
          </a:p>
          <a:p>
            <a:r>
              <a:rPr lang="ru-RU" dirty="0" smtClean="0"/>
              <a:t>Индексация </a:t>
            </a:r>
            <a:r>
              <a:rPr lang="ru-RU" dirty="0"/>
              <a:t>расходов на топливно-энергетические ресурсы на соответствующий индекс - дефлятор прогноза социально-экономического развития Пермского края на период до 2020 года, утвержденный губернатором Пермского края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прозрачности и открытости бюджета и бюджетного процесса в </a:t>
            </a:r>
            <a:r>
              <a:rPr lang="ru-RU" dirty="0" smtClean="0"/>
              <a:t>Богородском сельском </a:t>
            </a:r>
            <a:r>
              <a:rPr lang="ru-RU" dirty="0"/>
              <a:t>поселении. </a:t>
            </a:r>
            <a:endParaRPr lang="ru-RU" dirty="0" smtClean="0"/>
          </a:p>
          <a:p>
            <a:r>
              <a:rPr lang="ru-RU" dirty="0" smtClean="0"/>
              <a:t>Сохранение </a:t>
            </a:r>
            <a:r>
              <a:rPr lang="ru-RU" dirty="0"/>
              <a:t>бездефицитного бюджета </a:t>
            </a:r>
            <a:r>
              <a:rPr lang="ru-RU" dirty="0" smtClean="0"/>
              <a:t>Богородского </a:t>
            </a:r>
            <a:r>
              <a:rPr lang="ru-RU" dirty="0"/>
              <a:t>сельского поселения в </a:t>
            </a:r>
            <a:r>
              <a:rPr lang="ru-RU" dirty="0" smtClean="0"/>
              <a:t>2018 году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596336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http://bipbap.ru/wp-content/uploads/2017/12/2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" y="5373216"/>
            <a:ext cx="1728192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840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Расходы бюджета на 2018 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393591"/>
              </p:ext>
            </p:extLst>
          </p:nvPr>
        </p:nvGraphicFramePr>
        <p:xfrm>
          <a:off x="683568" y="1196752"/>
          <a:ext cx="828092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3259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Расшифровка общегосударственных вопросов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816395"/>
              </p:ext>
            </p:extLst>
          </p:nvPr>
        </p:nvGraphicFramePr>
        <p:xfrm>
          <a:off x="457200" y="1052512"/>
          <a:ext cx="8579296" cy="5805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098" name="Picture 2" descr="http://bipbap.ru/wp-content/uploads/2017/12/images-1-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1" y="5373216"/>
            <a:ext cx="148416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4482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1318</Words>
  <Application>Microsoft Office PowerPoint</Application>
  <PresentationFormat>Экран (4:3)</PresentationFormat>
  <Paragraphs>281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Бюджет для граждан</vt:lpstr>
      <vt:lpstr>Уважаемые жители Богородского сельского поселения!</vt:lpstr>
      <vt:lpstr>Основные термины</vt:lpstr>
      <vt:lpstr>Доходы бюджета на 2018 год</vt:lpstr>
      <vt:lpstr>Собственные доходы бюджета</vt:lpstr>
      <vt:lpstr>План по доходам бюджета</vt:lpstr>
      <vt:lpstr>Основные подходы к формированию расходов бюджета Богородского сельского поселения на 2018 – 2020 годы</vt:lpstr>
      <vt:lpstr>Расходы бюджета на 2018 год</vt:lpstr>
      <vt:lpstr>Расшифровка общегосударственных вопросов</vt:lpstr>
      <vt:lpstr>Расходы бюджета по подразделам</vt:lpstr>
      <vt:lpstr>Муниципальные программы на 2018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PRO</dc:creator>
  <cp:lastModifiedBy>PRO</cp:lastModifiedBy>
  <cp:revision>16</cp:revision>
  <dcterms:created xsi:type="dcterms:W3CDTF">2018-03-16T09:09:23Z</dcterms:created>
  <dcterms:modified xsi:type="dcterms:W3CDTF">2018-03-22T13:27:02Z</dcterms:modified>
</cp:coreProperties>
</file>