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210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 тыс.рублях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доходы</a:t>
                    </a:r>
                    <a:r>
                      <a:rPr lang="ru-RU"/>
                      <a:t>
</a:t>
                    </a:r>
                    <a:r>
                      <a:rPr lang="ru-RU" smtClean="0"/>
                      <a:t>2620,2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Неналоговые доходы</a:t>
                    </a:r>
                    <a:r>
                      <a:rPr lang="ru-RU"/>
                      <a:t>
</a:t>
                    </a:r>
                    <a:r>
                      <a:rPr lang="ru-RU" smtClean="0"/>
                      <a:t>70,0</a:t>
                    </a:r>
                    <a:endParaRPr lang="ru-RU" dirty="0"/>
                  </a:p>
                </c:rich>
              </c:tx>
              <c:numFmt formatCode="@" sourceLinked="0"/>
              <c:spPr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Дотации района</a:t>
                    </a:r>
                    <a:r>
                      <a:rPr lang="ru-RU"/>
                      <a:t>
</a:t>
                    </a:r>
                    <a:r>
                      <a:rPr lang="ru-RU" smtClean="0"/>
                      <a:t>5446,3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Поступления из Пермского края</a:t>
                    </a:r>
                    <a:r>
                      <a:rPr lang="ru-RU"/>
                      <a:t>
</a:t>
                    </a:r>
                    <a:r>
                      <a:rPr lang="ru-RU" smtClean="0"/>
                      <a:t>613,2</a:t>
                    </a:r>
                  </a:p>
                  <a:p>
                    <a:endParaRPr lang="ru-RU" dirty="0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 района</c:v>
                </c:pt>
                <c:pt idx="3">
                  <c:v>Поступления из Пермского края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2883.4</c:v>
                </c:pt>
                <c:pt idx="1">
                  <c:v>70</c:v>
                </c:pt>
                <c:pt idx="2">
                  <c:v>5115.6000000000004</c:v>
                </c:pt>
                <c:pt idx="3">
                  <c:v>686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в тыс.рублях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elete val="1"/>
          </c:dLbls>
          <c:cat>
            <c:strRef>
              <c:f>Лист1!$A$2:$A$8</c:f>
              <c:strCache>
                <c:ptCount val="7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 на имущество физ.лиц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Доходы от аренды земли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1170</c:v>
                </c:pt>
                <c:pt idx="1">
                  <c:v>571.4</c:v>
                </c:pt>
                <c:pt idx="2">
                  <c:v>220</c:v>
                </c:pt>
                <c:pt idx="3">
                  <c:v>566</c:v>
                </c:pt>
                <c:pt idx="4">
                  <c:v>349</c:v>
                </c:pt>
                <c:pt idx="5">
                  <c:v>7</c:v>
                </c:pt>
                <c:pt idx="6">
                  <c:v>70</c:v>
                </c:pt>
              </c:numCache>
            </c:numRef>
          </c:val>
        </c:ser>
        <c:dLbls/>
        <c:shape val="cylinder"/>
        <c:axId val="103424384"/>
        <c:axId val="103425920"/>
        <c:axId val="0"/>
      </c:bar3DChart>
      <c:catAx>
        <c:axId val="103424384"/>
        <c:scaling>
          <c:orientation val="minMax"/>
        </c:scaling>
        <c:axPos val="b"/>
        <c:tickLblPos val="nextTo"/>
        <c:crossAx val="103425920"/>
        <c:crosses val="autoZero"/>
        <c:auto val="1"/>
        <c:lblAlgn val="ctr"/>
        <c:lblOffset val="100"/>
      </c:catAx>
      <c:valAx>
        <c:axId val="103425920"/>
        <c:scaling>
          <c:orientation val="minMax"/>
        </c:scaling>
        <c:axPos val="l"/>
        <c:majorGridlines/>
        <c:numFmt formatCode="General" sourceLinked="1"/>
        <c:tickLblPos val="nextTo"/>
        <c:crossAx val="1034243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тыс.рублях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Дорожное хозяйство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3916.1</c:v>
                </c:pt>
                <c:pt idx="1">
                  <c:v>88.3</c:v>
                </c:pt>
                <c:pt idx="2">
                  <c:v>1154.5</c:v>
                </c:pt>
                <c:pt idx="3">
                  <c:v>1137.4000000000001</c:v>
                </c:pt>
                <c:pt idx="4">
                  <c:v>550.4</c:v>
                </c:pt>
                <c:pt idx="5">
                  <c:v>1843.1</c:v>
                </c:pt>
                <c:pt idx="6">
                  <c:v>193.6</c:v>
                </c:pt>
                <c:pt idx="7">
                  <c:v>10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Подразделы в тыс.рублей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Глава поселения</c:v>
                </c:pt>
                <c:pt idx="1">
                  <c:v>Депутаты</c:v>
                </c:pt>
                <c:pt idx="2">
                  <c:v>Администрация</c:v>
                </c:pt>
                <c:pt idx="3">
                  <c:v>Пожарная охрана</c:v>
                </c:pt>
                <c:pt idx="4">
                  <c:v>Контроль за исполнением бюджета</c:v>
                </c:pt>
                <c:pt idx="5">
                  <c:v>Резервный фонд</c:v>
                </c:pt>
                <c:pt idx="6">
                  <c:v>Земля и имущество</c:v>
                </c:pt>
                <c:pt idx="7">
                  <c:v>Взносы в Совет МО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684</c:v>
                </c:pt>
                <c:pt idx="1">
                  <c:v>22</c:v>
                </c:pt>
                <c:pt idx="2">
                  <c:v>2630.6</c:v>
                </c:pt>
                <c:pt idx="3">
                  <c:v>0</c:v>
                </c:pt>
                <c:pt idx="4">
                  <c:v>37.5</c:v>
                </c:pt>
                <c:pt idx="5">
                  <c:v>14.3</c:v>
                </c:pt>
                <c:pt idx="6">
                  <c:v>502.7</c:v>
                </c:pt>
                <c:pt idx="7">
                  <c:v>25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E694D-635E-49F1-867F-EF327BC6720A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81B66-20C5-4A5B-8C4C-F8E4793EAD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25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81B66-20C5-4A5B-8C4C-F8E4793EADC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941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81B66-20C5-4A5B-8C4C-F8E4793EADC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001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81B66-20C5-4A5B-8C4C-F8E4793EAD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ср 20.03.19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ktyabrskiy.permarea.ru/bogorodsko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368152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к решению Совета депутатов Богородского сельского поселения от </a:t>
            </a:r>
            <a:r>
              <a:rPr lang="ru-RU" dirty="0" smtClean="0"/>
              <a:t>17.12.2018 </a:t>
            </a:r>
            <a:r>
              <a:rPr lang="ru-RU" dirty="0" smtClean="0"/>
              <a:t>№ </a:t>
            </a:r>
            <a:r>
              <a:rPr lang="ru-RU" dirty="0" smtClean="0"/>
              <a:t>17 </a:t>
            </a:r>
            <a:r>
              <a:rPr lang="ru-RU" dirty="0" smtClean="0"/>
              <a:t>«О бюджете Богородского сельского поселения на </a:t>
            </a:r>
            <a:r>
              <a:rPr lang="ru-RU" dirty="0" smtClean="0"/>
              <a:t>2019 </a:t>
            </a:r>
            <a:r>
              <a:rPr lang="ru-RU" dirty="0" smtClean="0"/>
              <a:t>год и плановый период </a:t>
            </a:r>
            <a:r>
              <a:rPr lang="ru-RU" dirty="0" smtClean="0"/>
              <a:t>2020-2021 </a:t>
            </a:r>
            <a:r>
              <a:rPr lang="ru-RU" dirty="0" smtClean="0"/>
              <a:t>годов»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96143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pic>
        <p:nvPicPr>
          <p:cNvPr id="1026" name="Picture 2" descr="Working men creating business growth Фото со сто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4176464" cy="211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620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Расходы бюджета по подразделам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421455"/>
              </p:ext>
            </p:extLst>
          </p:nvPr>
        </p:nvGraphicFramePr>
        <p:xfrm>
          <a:off x="755576" y="1124744"/>
          <a:ext cx="7321391" cy="5937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5744847"/>
                <a:gridCol w="735873"/>
                <a:gridCol w="65502"/>
                <a:gridCol w="199105"/>
              </a:tblGrid>
              <a:tr h="144016">
                <a:tc gridSpan="5">
                  <a:txBody>
                    <a:bodyPr/>
                    <a:lstStyle/>
                    <a:p>
                      <a:pPr algn="ctr" fontAlgn="b"/>
                      <a:endParaRPr lang="ru-RU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9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 err="1">
                          <a:effectLst/>
                        </a:rPr>
                        <a:t>тыс.руб</a:t>
                      </a:r>
                      <a:r>
                        <a:rPr lang="ru-RU" sz="600" u="none" strike="noStrike" dirty="0">
                          <a:effectLst/>
                        </a:rPr>
                        <a:t>.</a:t>
                      </a:r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КФСР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КФСР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</a:tr>
              <a:tr h="164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сельского поселения (зарплата +налоги)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86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Компенсация депутатам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420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органов местного самоуправления( зарплата + налоги+аренда помещения+ программы+ ГСМ+ канцтовары+ ОСАГО+свет+связь+интернет+обслуживание оргтехники)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2630,6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205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пожарная охрана(зарплата+ налоги+ГСМ+отопление+запчасти+свет)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1149,5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42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полномочий Финуправлению и КСК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42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0107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Выборы и референдумы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89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вопросы, в том числе: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404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1.Публикация информации в газете "Вперед"-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руб. 2.Операции с земельными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участками-20,0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руб.;    3.Совет муниципальных образований - 25,0 тыс.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 4.Техническое обслуживание газопровода -290,0 тыс. руб.    5.Регистрация прав на имущество -10,0 тыс. руб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на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бух.учет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167,7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85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(Военно-учетный стол) Федеральные средства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929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Материальное стимулирование народных дружинников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262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фонды). Содержание и ремонт дорог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1137,4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89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 (обследование печных труб муниципального жилья)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929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00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Уличное освещение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306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(содержание кладбища, ликвидация свалок, скашивание борщевика и сорняков, посадка цветов)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04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1843,1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00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338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 (компенсация по ЖКУ работникам культуры) средства края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48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003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8893,4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275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МП «Совершенствование муниципального управления в Богородском сельском поселении</a:t>
            </a:r>
            <a:r>
              <a:rPr lang="ru-RU" sz="1600" dirty="0" smtClean="0"/>
              <a:t>»-3442,9 </a:t>
            </a:r>
            <a:r>
              <a:rPr lang="ru-RU" sz="1600" dirty="0" smtClean="0"/>
              <a:t>тыс.рублей;</a:t>
            </a:r>
          </a:p>
          <a:p>
            <a:r>
              <a:rPr lang="ru-RU" sz="1600" dirty="0" smtClean="0"/>
              <a:t>МП «Комплексное развитие систем жизнеобеспечения в Богородском сельском поселении» – </a:t>
            </a:r>
            <a:r>
              <a:rPr lang="ru-RU" sz="1600" dirty="0" smtClean="0"/>
              <a:t>1687,9 </a:t>
            </a:r>
            <a:r>
              <a:rPr lang="ru-RU" sz="1600" dirty="0" smtClean="0"/>
              <a:t>тыс.рублей;</a:t>
            </a:r>
          </a:p>
          <a:p>
            <a:r>
              <a:rPr lang="ru-RU" sz="1600" dirty="0" smtClean="0"/>
              <a:t>МП «Развитие сферы культуры и спорта в Богородском сельском поселении» – </a:t>
            </a:r>
            <a:r>
              <a:rPr lang="ru-RU" sz="1600" dirty="0" smtClean="0"/>
              <a:t>1853,1тыс.рублей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МП «Управление земельными ресурсами и имуществом Богородского сельского поселения» – </a:t>
            </a:r>
            <a:r>
              <a:rPr lang="ru-RU" sz="1600" dirty="0" smtClean="0"/>
              <a:t>320,0 </a:t>
            </a:r>
            <a:r>
              <a:rPr lang="ru-RU" sz="1600" dirty="0" smtClean="0"/>
              <a:t>тыс.рублей;</a:t>
            </a:r>
          </a:p>
          <a:p>
            <a:r>
              <a:rPr lang="ru-RU" sz="1600" dirty="0" smtClean="0"/>
              <a:t>МП «Социальная поддержка граждан Богородского сельского поселения» – </a:t>
            </a:r>
            <a:r>
              <a:rPr lang="ru-RU" sz="1600" dirty="0" smtClean="0"/>
              <a:t>159,1 </a:t>
            </a:r>
            <a:r>
              <a:rPr lang="ru-RU" sz="1600" dirty="0" smtClean="0"/>
              <a:t>тыс.рублей;</a:t>
            </a:r>
          </a:p>
          <a:p>
            <a:r>
              <a:rPr lang="ru-RU" sz="1600" dirty="0" smtClean="0"/>
              <a:t>МП «Формирование комфортной городской среды в Богородском сельском поселении Октябрьского муниципального района Пермского края» – </a:t>
            </a:r>
            <a:r>
              <a:rPr lang="ru-RU" sz="1600" dirty="0" smtClean="0"/>
              <a:t>878,8 </a:t>
            </a:r>
            <a:r>
              <a:rPr lang="ru-RU" sz="1600" dirty="0" smtClean="0"/>
              <a:t>тыс.рублей.</a:t>
            </a:r>
            <a:endParaRPr lang="ru-RU" sz="1600" dirty="0"/>
          </a:p>
        </p:txBody>
      </p:sp>
      <p:pic>
        <p:nvPicPr>
          <p:cNvPr id="5122" name="Picture 2" descr="http://bipbap.ru/wp-content/uploads/2017/12/kak-privlech-udachu-i-deng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237626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Муниципальные программы на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600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1800" dirty="0" smtClean="0"/>
              <a:t>Уважаемые жители Богородского сельского поселения!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400" dirty="0"/>
              <a:t>Предлагаем вашему вниманию презентацию «Бюджет для граждан» к </a:t>
            </a:r>
            <a:r>
              <a:rPr lang="ru-RU" sz="1400" dirty="0" smtClean="0"/>
              <a:t>решению </a:t>
            </a:r>
            <a:r>
              <a:rPr lang="ru-RU" sz="1400" dirty="0"/>
              <a:t>о бюджете </a:t>
            </a:r>
            <a:r>
              <a:rPr lang="ru-RU" sz="1400" dirty="0" smtClean="0"/>
              <a:t>Богородского сельского </a:t>
            </a:r>
            <a:r>
              <a:rPr lang="ru-RU" sz="1400" dirty="0"/>
              <a:t>поселения на 2018 год и на плановый период </a:t>
            </a:r>
            <a:r>
              <a:rPr lang="ru-RU" sz="1400" dirty="0" smtClean="0"/>
              <a:t>2018 </a:t>
            </a:r>
            <a:r>
              <a:rPr lang="ru-RU" sz="1400" dirty="0" smtClean="0"/>
              <a:t>-</a:t>
            </a:r>
            <a:r>
              <a:rPr lang="ru-RU" sz="1400" dirty="0" smtClean="0"/>
              <a:t>2021 </a:t>
            </a:r>
            <a:r>
              <a:rPr lang="ru-RU" sz="1400" dirty="0"/>
              <a:t>годов. В настоящее время обеспечение открытости и прозрачности бюджетного процесса является одним из ключевых направлений деятельности органов местного самоуправления. Для того, чтобы каждый житель поселения мог </a:t>
            </a:r>
            <a:r>
              <a:rPr lang="ru-RU" sz="1400" dirty="0" smtClean="0"/>
              <a:t>получить доступную </a:t>
            </a:r>
            <a:r>
              <a:rPr lang="ru-RU" sz="1400" dirty="0"/>
              <a:t>информацию о бюджете </a:t>
            </a:r>
            <a:r>
              <a:rPr lang="ru-RU" sz="1400" dirty="0" smtClean="0"/>
              <a:t>Богородского сельского </a:t>
            </a:r>
            <a:r>
              <a:rPr lang="ru-RU" sz="1400" dirty="0"/>
              <a:t>поселения на </a:t>
            </a:r>
            <a:r>
              <a:rPr lang="ru-RU" sz="1400" dirty="0" smtClean="0"/>
              <a:t>2019 </a:t>
            </a:r>
            <a:r>
              <a:rPr lang="ru-RU" sz="1400" dirty="0"/>
              <a:t>год и на плановый период </a:t>
            </a:r>
            <a:r>
              <a:rPr lang="ru-RU" sz="1400" dirty="0" smtClean="0"/>
              <a:t>2020 </a:t>
            </a:r>
            <a:r>
              <a:rPr lang="ru-RU" sz="1400" dirty="0" smtClean="0"/>
              <a:t>- </a:t>
            </a:r>
            <a:r>
              <a:rPr lang="ru-RU" sz="1400" dirty="0" smtClean="0"/>
              <a:t>2021 </a:t>
            </a:r>
            <a:r>
              <a:rPr lang="ru-RU" sz="1400" dirty="0" smtClean="0"/>
              <a:t>годов. Решение размещено на официальном сайте </a:t>
            </a:r>
            <a:r>
              <a:rPr lang="en-US" sz="1400" dirty="0" smtClean="0">
                <a:hlinkClick r:id="rId2"/>
              </a:rPr>
              <a:t>http://oktyabrskiy.permarea.ru/bogorodskoe</a:t>
            </a:r>
            <a:r>
              <a:rPr lang="ru-RU" sz="1400" dirty="0" smtClean="0"/>
              <a:t>. </a:t>
            </a:r>
          </a:p>
          <a:p>
            <a:endParaRPr lang="en-US" sz="1400" dirty="0" smtClean="0"/>
          </a:p>
          <a:p>
            <a:r>
              <a:rPr lang="ru-RU" sz="1400" dirty="0"/>
              <a:t>Мы постарались доступно отразить основные параметры </a:t>
            </a:r>
            <a:r>
              <a:rPr lang="ru-RU" sz="1400" dirty="0" smtClean="0"/>
              <a:t>бюджета сельского поселения. Граждане, </a:t>
            </a:r>
            <a:r>
              <a:rPr lang="ru-RU" sz="1400" dirty="0"/>
              <a:t>как налогоплательщики и как потребители муниципальных </a:t>
            </a:r>
            <a:r>
              <a:rPr lang="ru-RU" sz="1400" dirty="0" smtClean="0"/>
              <a:t>услуг,  </a:t>
            </a:r>
            <a:r>
              <a:rPr lang="ru-RU" sz="1400" dirty="0"/>
              <a:t>должны </a:t>
            </a:r>
            <a:r>
              <a:rPr lang="ru-RU" sz="1400" dirty="0" smtClean="0"/>
              <a:t>знать, </a:t>
            </a:r>
            <a:r>
              <a:rPr lang="ru-RU" sz="1400" dirty="0"/>
              <a:t>что бюджетные средства используются </a:t>
            </a:r>
            <a:r>
              <a:rPr lang="ru-RU" sz="1400" dirty="0" smtClean="0"/>
              <a:t>целенаправленно и </a:t>
            </a:r>
            <a:r>
              <a:rPr lang="ru-RU" sz="1400" dirty="0"/>
              <a:t>эффективно, приносят </a:t>
            </a:r>
            <a:r>
              <a:rPr lang="ru-RU" sz="1400" dirty="0" smtClean="0"/>
              <a:t>положительные результаты для поселения. </a:t>
            </a:r>
            <a:r>
              <a:rPr lang="ru-RU" sz="1400" dirty="0"/>
              <a:t>Надеемся, что информация, представленная в информативной и компактной форме, позволит вам углубить свои знания о бюджете и создать основы для активного участия в бюджетном процессе </a:t>
            </a:r>
            <a:r>
              <a:rPr lang="ru-RU" sz="1400" dirty="0" smtClean="0"/>
              <a:t>Богородского </a:t>
            </a:r>
            <a:r>
              <a:rPr lang="ru-RU" sz="1400" dirty="0"/>
              <a:t>сельского поселения. «Бюджет для граждан» нацелен на </a:t>
            </a:r>
            <a:r>
              <a:rPr lang="ru-RU" sz="1400" dirty="0" smtClean="0"/>
              <a:t>доступное понимание планирования бюджета, получение </a:t>
            </a:r>
            <a:r>
              <a:rPr lang="ru-RU" sz="1400" dirty="0"/>
              <a:t>обратной связи от граждан, которым интересны современные проблемы муниципальных финансов в </a:t>
            </a:r>
            <a:r>
              <a:rPr lang="ru-RU" sz="1400" dirty="0" smtClean="0"/>
              <a:t>Богородском </a:t>
            </a:r>
            <a:r>
              <a:rPr lang="ru-RU" sz="1400" dirty="0"/>
              <a:t>сельском поселении. </a:t>
            </a:r>
            <a:endParaRPr lang="ru-RU" sz="1400" dirty="0" smtClean="0"/>
          </a:p>
          <a:p>
            <a:r>
              <a:rPr lang="ru-RU" sz="1400" dirty="0" smtClean="0"/>
              <a:t>С </a:t>
            </a:r>
            <a:r>
              <a:rPr lang="ru-RU" sz="1400" dirty="0"/>
              <a:t>уважением, </a:t>
            </a:r>
            <a:r>
              <a:rPr lang="ru-RU" sz="1400" dirty="0" smtClean="0"/>
              <a:t>Глава сельского поселения-глава администрации Богородского сельского поселения С.Р.Маликов и Председатель Совета депутатов </a:t>
            </a:r>
            <a:r>
              <a:rPr lang="ru-RU" sz="1400" dirty="0" smtClean="0"/>
              <a:t> </a:t>
            </a:r>
            <a:r>
              <a:rPr lang="ru-RU" sz="1400" dirty="0" err="1" smtClean="0"/>
              <a:t>А.М.Шарафулин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97539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2700000" scaled="1"/>
            <a:tileRect/>
          </a:gradFill>
          <a:ln>
            <a:prstDash val="dash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БЮДЖЕТ (от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bougette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— кошелёк, сумка, кожаный мешок, мешок с деньгами) –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самоуправления.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ДОХОДЫ БЮДЖЕТА – поступающие в бюджет денежные средства (налоги юридических и физических лиц, административные платежи и сборы, безвозмездные поступления) РАСХОДЫ БЮДЖЕТА – выплачиваемые из бюджета денежные средства (социальные выплаты населению, содержание муниципальных учреждений (культура, ЖКХ и другие), капитальное строительство и др.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доходов над расходами образует положительный остаток бюджета ПРОФИЦИТ При превышении доходов над расходами принимается решение, как их использовать (например, накапливать резервы, остатки, погашать долг)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расходная часть бюджета превышает доходную, то бюджет формируется с ДЕФИЦИТОМ При превышении расходов над доходами принимается решение об источниках покрытия дефицита (например, использовать имеющиеся накопления, остатки, взять в долг) Сбалансированность бюджета по доходам и расходам – основополагающее требование, предъявляемое к органам, составляющим и утверждающим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828584" y="26064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317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Доходы бюджета на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7254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5373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Собственные доходы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351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5288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План по доходам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8503500"/>
              </p:ext>
            </p:extLst>
          </p:nvPr>
        </p:nvGraphicFramePr>
        <p:xfrm>
          <a:off x="1187624" y="1052736"/>
          <a:ext cx="6948086" cy="6388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5227"/>
                <a:gridCol w="3096262"/>
                <a:gridCol w="733047"/>
                <a:gridCol w="941146"/>
                <a:gridCol w="1182404"/>
              </a:tblGrid>
              <a:tr h="432048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Прогнозный план по собственным налоговым и неналоговым доходам бюджета Богородского сельского поселения на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2019-2021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46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1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</a:tr>
              <a:tr h="14558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000 1 00 00 000 00 0000 000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доходы,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2953400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3018700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3118000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22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000 1 01 02 000 01 0000 110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 физических  лиц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1250000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26205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1 03 02 000 01 0000 110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571400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585700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890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1 03 02 230 01 0000 110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дизельное топливо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215900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224500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228800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1 03 02 240 01 0000 110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моторные масла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1 03 02 250 01 0000 110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автомобильный бензин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362700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384300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1 03 02 260 01 0000 110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прямогонный бензин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-8900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-17600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-25900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39016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000 1 06 01030 10 0000 110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поселений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000 1 06 04000 02 0000 110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налог, в том числе: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000 1 06 04011 02 0000 110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 с организаций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000 1 06 04012 02 0000 110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 с физических лиц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000 1 06 06000 00 0000 110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налог, в том числе: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000 1 06 06033 00 0000 110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000 1 06 06043 00 0000 110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000 1 08 00 000 00 0000 000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3959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000 1 11 05025 10 0000 120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платы, а также средства от продажи права на заключение договоров аренды на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4558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бюджетов района и края,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5889400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5935100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22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края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686000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690000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693800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района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5115600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5110300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5149900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25623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края на коммунальные расходы работникам культуры и протоколы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138400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88300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4558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8893400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8908100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9053100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627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Богородского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сельского поселения на 2018 – 2020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Обеспечение </a:t>
            </a:r>
            <a:r>
              <a:rPr lang="ru-RU" dirty="0"/>
              <a:t>действующих расходных обязательств </a:t>
            </a:r>
            <a:r>
              <a:rPr lang="ru-RU" dirty="0" smtClean="0"/>
              <a:t>Богородского сельского </a:t>
            </a:r>
            <a:r>
              <a:rPr lang="ru-RU" dirty="0"/>
              <a:t>поселения с учетом целей и задач деятельности органов местного самоуправления </a:t>
            </a:r>
            <a:r>
              <a:rPr lang="ru-RU" dirty="0" smtClean="0"/>
              <a:t>Богородского </a:t>
            </a:r>
            <a:r>
              <a:rPr lang="ru-RU" dirty="0"/>
              <a:t>сельского поселения.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Планирование расходов на оказание муниципальных услуг: на основании общероссийских базовых (отраслевых) перечней (классификаторов) государственных и муниципальных услуг, оказываемых физическим лицам; с учетом размера нормативных затрат на оказание муниципальных услуг на основе общих требований, установленных федеральными органами исполнительной </a:t>
            </a:r>
            <a:r>
              <a:rPr lang="ru-RU" dirty="0" smtClean="0"/>
              <a:t>власти</a:t>
            </a:r>
          </a:p>
          <a:p>
            <a:r>
              <a:rPr lang="ru-RU" dirty="0" smtClean="0"/>
              <a:t>Финансовое </a:t>
            </a:r>
            <a:r>
              <a:rPr lang="ru-RU" dirty="0"/>
              <a:t>обеспечение задач, установленных в Указах Президента: </a:t>
            </a:r>
            <a:r>
              <a:rPr lang="ru-RU" dirty="0" err="1"/>
              <a:t>предусмотрение</a:t>
            </a:r>
            <a:r>
              <a:rPr lang="ru-RU" dirty="0"/>
              <a:t> средств на выполнение указа Президента Российской Федерации от 07 мая 2012 года № 597 «О мероприятиях по реализации государственной социальной политики» для доведения средней заработной платы работников культуры до средней заработной платы в регионе согласно принятой «дорожной карте». </a:t>
            </a:r>
            <a:endParaRPr lang="ru-RU" dirty="0" smtClean="0"/>
          </a:p>
          <a:p>
            <a:r>
              <a:rPr lang="ru-RU" dirty="0" smtClean="0"/>
              <a:t>Индексация </a:t>
            </a:r>
            <a:r>
              <a:rPr lang="ru-RU" dirty="0"/>
              <a:t>расходов на топливно-энергетические ресурсы на соответствующий индекс - дефлятор прогноза социально-экономического развития Пермского края на период до </a:t>
            </a:r>
            <a:r>
              <a:rPr lang="ru-RU" dirty="0" smtClean="0"/>
              <a:t>2021 </a:t>
            </a:r>
            <a:r>
              <a:rPr lang="ru-RU" dirty="0"/>
              <a:t>года, утвержденный губернатором Пермского края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прозрачности и открытости бюджета и бюджетного процесса в </a:t>
            </a:r>
            <a:r>
              <a:rPr lang="ru-RU" dirty="0" smtClean="0"/>
              <a:t>Богородском сельском </a:t>
            </a:r>
            <a:r>
              <a:rPr lang="ru-RU" dirty="0"/>
              <a:t>поселении. </a:t>
            </a:r>
            <a:endParaRPr lang="ru-RU" dirty="0" smtClean="0"/>
          </a:p>
          <a:p>
            <a:r>
              <a:rPr lang="ru-RU" dirty="0" smtClean="0"/>
              <a:t>Сохранение </a:t>
            </a:r>
            <a:r>
              <a:rPr lang="ru-RU" dirty="0"/>
              <a:t>бездефицитного бюджета </a:t>
            </a:r>
            <a:r>
              <a:rPr lang="ru-RU" dirty="0" smtClean="0"/>
              <a:t>Богородского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2019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596336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://bipbap.ru/wp-content/uploads/2017/12/2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3" y="5373216"/>
            <a:ext cx="1728192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384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Расходы бюджета на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5393591"/>
              </p:ext>
            </p:extLst>
          </p:nvPr>
        </p:nvGraphicFramePr>
        <p:xfrm>
          <a:off x="683568" y="1196752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9325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Расшифровка общегосударственных вопросов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1816395"/>
              </p:ext>
            </p:extLst>
          </p:nvPr>
        </p:nvGraphicFramePr>
        <p:xfrm>
          <a:off x="457200" y="1052512"/>
          <a:ext cx="8579296" cy="580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8" name="Picture 2" descr="http://bipbap.ru/wp-content/uploads/2017/12/images-1-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1" y="5373216"/>
            <a:ext cx="148416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4448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1318</Words>
  <Application>Microsoft Office PowerPoint</Application>
  <PresentationFormat>Экран (4:3)</PresentationFormat>
  <Paragraphs>282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Уважаемые жители Богородского сельского поселения!</vt:lpstr>
      <vt:lpstr>Основные термины</vt:lpstr>
      <vt:lpstr>Доходы бюджета на 2019 год</vt:lpstr>
      <vt:lpstr>Собственные доходы бюджета</vt:lpstr>
      <vt:lpstr>План по доходам бюджета</vt:lpstr>
      <vt:lpstr>Основные подходы к формированию расходов бюджета Богородского сельского поселения на 2018 – 2020 годы</vt:lpstr>
      <vt:lpstr>Расходы бюджета на 2019 год</vt:lpstr>
      <vt:lpstr>Расшифровка общегосударственных вопросов</vt:lpstr>
      <vt:lpstr>Расходы бюджета по подразделам</vt:lpstr>
      <vt:lpstr>Муниципальные программы на 2019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PRO</dc:creator>
  <cp:lastModifiedBy>Пользователь</cp:lastModifiedBy>
  <cp:revision>19</cp:revision>
  <dcterms:created xsi:type="dcterms:W3CDTF">2018-03-16T09:09:23Z</dcterms:created>
  <dcterms:modified xsi:type="dcterms:W3CDTF">2019-03-20T03:37:34Z</dcterms:modified>
</cp:coreProperties>
</file>