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 тыс.рублях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других бюджетов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2649.2</c:v>
                </c:pt>
                <c:pt idx="1">
                  <c:v>82.4</c:v>
                </c:pt>
                <c:pt idx="2">
                  <c:v>13507.7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 в тыс.руб.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 на имущество физ.лиц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Гос.пошлина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1079</c:v>
                </c:pt>
                <c:pt idx="1">
                  <c:v>525.70000000000005</c:v>
                </c:pt>
                <c:pt idx="2">
                  <c:v>123</c:v>
                </c:pt>
                <c:pt idx="3">
                  <c:v>538</c:v>
                </c:pt>
                <c:pt idx="4">
                  <c:v>377.8</c:v>
                </c:pt>
                <c:pt idx="5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в тыс.руб.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 Октябрьского района</c:v>
                </c:pt>
                <c:pt idx="1">
                  <c:v>Дотации Пермского края</c:v>
                </c:pt>
                <c:pt idx="2">
                  <c:v>Средства края на ВУС и коммунальные</c:v>
                </c:pt>
                <c:pt idx="3">
                  <c:v>Средства района на строительство газопровода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5259.3</c:v>
                </c:pt>
                <c:pt idx="1">
                  <c:v>402.8</c:v>
                </c:pt>
                <c:pt idx="2">
                  <c:v>137.4</c:v>
                </c:pt>
                <c:pt idx="3">
                  <c:v>7708.2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603328"/>
        <c:axId val="69774336"/>
        <c:axId val="0"/>
      </c:bar3DChart>
      <c:catAx>
        <c:axId val="69603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9774336"/>
        <c:crosses val="autoZero"/>
        <c:auto val="1"/>
        <c:lblAlgn val="ctr"/>
        <c:lblOffset val="100"/>
        <c:noMultiLvlLbl val="0"/>
      </c:catAx>
      <c:valAx>
        <c:axId val="6977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603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тыс.руб.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Дорожное хозяйство</c:v>
                </c:pt>
                <c:pt idx="3">
                  <c:v>ЖКХ</c:v>
                </c:pt>
                <c:pt idx="4">
                  <c:v>Уличное освещение</c:v>
                </c:pt>
                <c:pt idx="5">
                  <c:v>Благоустройство</c:v>
                </c:pt>
                <c:pt idx="6">
                  <c:v>Культура</c:v>
                </c:pt>
                <c:pt idx="7">
                  <c:v>Социальное обеспечение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4759.8</c:v>
                </c:pt>
                <c:pt idx="1">
                  <c:v>74.5</c:v>
                </c:pt>
                <c:pt idx="2">
                  <c:v>1338.9</c:v>
                </c:pt>
                <c:pt idx="3">
                  <c:v>7064.5</c:v>
                </c:pt>
                <c:pt idx="4">
                  <c:v>441.4</c:v>
                </c:pt>
                <c:pt idx="5">
                  <c:v>169.7</c:v>
                </c:pt>
                <c:pt idx="6">
                  <c:v>2235.4</c:v>
                </c:pt>
                <c:pt idx="7">
                  <c:v>225.3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 в тыс.руб.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Глава сельского поселения</c:v>
                </c:pt>
                <c:pt idx="1">
                  <c:v>Депутаты</c:v>
                </c:pt>
                <c:pt idx="2">
                  <c:v>Администрация</c:v>
                </c:pt>
                <c:pt idx="3">
                  <c:v>Пожарная охрана</c:v>
                </c:pt>
                <c:pt idx="4">
                  <c:v>Контрольные органы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641</c:v>
                </c:pt>
                <c:pt idx="1">
                  <c:v>17.399999999999999</c:v>
                </c:pt>
                <c:pt idx="2">
                  <c:v>2584.4</c:v>
                </c:pt>
                <c:pt idx="3">
                  <c:v>1119.0999999999999</c:v>
                </c:pt>
                <c:pt idx="4">
                  <c:v>37.5</c:v>
                </c:pt>
                <c:pt idx="5">
                  <c:v>360.5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491895110333434"/>
          <c:y val="8.6002131199514414E-2"/>
          <c:w val="0.30582178963740642"/>
          <c:h val="0.88900437214293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Налоги на имущество</c:v>
                </c:pt>
                <c:pt idx="3">
                  <c:v>Прочие доходы</c:v>
                </c:pt>
                <c:pt idx="4">
                  <c:v>Поступления от района и края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920</c:v>
                </c:pt>
                <c:pt idx="1">
                  <c:v>480.5</c:v>
                </c:pt>
                <c:pt idx="2">
                  <c:v>1102</c:v>
                </c:pt>
                <c:pt idx="3">
                  <c:v>0</c:v>
                </c:pt>
                <c:pt idx="4">
                  <c:v>13508.4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 на доходы физ.лиц</c:v>
                </c:pt>
                <c:pt idx="1">
                  <c:v>Акцизы на топливо</c:v>
                </c:pt>
                <c:pt idx="2">
                  <c:v>Налоги на имущество</c:v>
                </c:pt>
                <c:pt idx="3">
                  <c:v>Прочие доходы</c:v>
                </c:pt>
                <c:pt idx="4">
                  <c:v>Поступления от района и края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1079</c:v>
                </c:pt>
                <c:pt idx="1">
                  <c:v>525.70000000000005</c:v>
                </c:pt>
                <c:pt idx="2">
                  <c:v>1038.8</c:v>
                </c:pt>
                <c:pt idx="3">
                  <c:v>82.4</c:v>
                </c:pt>
                <c:pt idx="4">
                  <c:v>13507.7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467392"/>
        <c:axId val="35557760"/>
        <c:axId val="0"/>
      </c:bar3DChart>
      <c:catAx>
        <c:axId val="33467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5557760"/>
        <c:crosses val="autoZero"/>
        <c:auto val="1"/>
        <c:lblAlgn val="ctr"/>
        <c:lblOffset val="100"/>
        <c:noMultiLvlLbl val="0"/>
      </c:catAx>
      <c:valAx>
        <c:axId val="3555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467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Дорожное хозяйство</c:v>
                </c:pt>
                <c:pt idx="3">
                  <c:v>ЖКХ</c:v>
                </c:pt>
                <c:pt idx="4">
                  <c:v>Благоустройство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4939.1000000000004</c:v>
                </c:pt>
                <c:pt idx="1">
                  <c:v>74.5</c:v>
                </c:pt>
                <c:pt idx="2">
                  <c:v>1354</c:v>
                </c:pt>
                <c:pt idx="3">
                  <c:v>7071.3</c:v>
                </c:pt>
                <c:pt idx="4">
                  <c:v>638.4</c:v>
                </c:pt>
                <c:pt idx="5">
                  <c:v>2235.4</c:v>
                </c:pt>
                <c:pt idx="6">
                  <c:v>226.7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Дорожное хозяйство</c:v>
                </c:pt>
                <c:pt idx="3">
                  <c:v>ЖКХ</c:v>
                </c:pt>
                <c:pt idx="4">
                  <c:v>Благоустройство</c:v>
                </c:pt>
                <c:pt idx="5">
                  <c:v>Культура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4759.8</c:v>
                </c:pt>
                <c:pt idx="1">
                  <c:v>74.5</c:v>
                </c:pt>
                <c:pt idx="2">
                  <c:v>1338.9</c:v>
                </c:pt>
                <c:pt idx="3">
                  <c:v>7064.5</c:v>
                </c:pt>
                <c:pt idx="4">
                  <c:v>611.1</c:v>
                </c:pt>
                <c:pt idx="5">
                  <c:v>2235.4</c:v>
                </c:pt>
                <c:pt idx="6">
                  <c:v>225.3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656320"/>
        <c:axId val="63657856"/>
        <c:axId val="0"/>
      </c:bar3DChart>
      <c:catAx>
        <c:axId val="63656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657856"/>
        <c:crosses val="autoZero"/>
        <c:auto val="1"/>
        <c:lblAlgn val="ctr"/>
        <c:lblOffset val="100"/>
        <c:noMultiLvlLbl val="0"/>
      </c:catAx>
      <c:valAx>
        <c:axId val="6365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656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ktyabrskiy.permarea.ru/bogorodskoe/&#1041;&#1102;&#1076;&#1078;&#1077;&#1090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Исполнение бюджета за 2016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2376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к решению Совета депутатов Богородского сельского поселения от 28.04.2017 № 193 «</a:t>
            </a:r>
            <a:r>
              <a:rPr lang="ru-RU" b="1" dirty="0" smtClean="0"/>
              <a:t>Об  </a:t>
            </a:r>
            <a:r>
              <a:rPr lang="ru-RU" b="1" dirty="0"/>
              <a:t>утверждении отчета об исполнении</a:t>
            </a:r>
            <a:endParaRPr lang="ru-RU" dirty="0"/>
          </a:p>
          <a:p>
            <a:r>
              <a:rPr lang="ru-RU" b="1" dirty="0"/>
              <a:t>бюджета Богородского сельского поселения</a:t>
            </a:r>
            <a:endParaRPr lang="ru-RU" dirty="0"/>
          </a:p>
          <a:p>
            <a:r>
              <a:rPr lang="ru-RU" b="1" dirty="0"/>
              <a:t>Октябрьского муниципального района</a:t>
            </a:r>
            <a:endParaRPr lang="ru-RU" dirty="0"/>
          </a:p>
          <a:p>
            <a:r>
              <a:rPr lang="ru-RU" b="1" dirty="0"/>
              <a:t>Пермского края за 2016 </a:t>
            </a:r>
            <a:r>
              <a:rPr lang="ru-RU" b="1" dirty="0" smtClean="0"/>
              <a:t>год»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bipbap.ru/wp-content/uploads/2017/12/2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365104"/>
            <a:ext cx="54726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538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между планом и фактом по доходам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829788"/>
              </p:ext>
            </p:extLst>
          </p:nvPr>
        </p:nvGraphicFramePr>
        <p:xfrm>
          <a:off x="457200" y="765174"/>
          <a:ext cx="8229600" cy="5904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066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Сравнение между планом и фактом по расходам бюджета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754777"/>
              </p:ext>
            </p:extLst>
          </p:nvPr>
        </p:nvGraphicFramePr>
        <p:xfrm>
          <a:off x="457200" y="836613"/>
          <a:ext cx="8229600" cy="576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34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Уважаемые граждане Богородского сельского поселения!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Мы надеемся, что данная презентация понятна для всех категорий граждан, кто интересуется процессом исполнения бюджета Богородского сельского поселения.</a:t>
            </a:r>
          </a:p>
          <a:p>
            <a:r>
              <a:rPr lang="ru-RU" dirty="0" smtClean="0"/>
              <a:t>С уважением глава сельского поселения Маликов Салават </a:t>
            </a:r>
            <a:r>
              <a:rPr lang="ru-RU" dirty="0" err="1" smtClean="0"/>
              <a:t>Руфхатович</a:t>
            </a:r>
            <a:r>
              <a:rPr lang="ru-RU" dirty="0" smtClean="0"/>
              <a:t> и Председатель Совета депутатов Хамитов Александр Николаевич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93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Уважаемые граждане Богородского сельского поселения!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Администрация доводит до Вас в доступной форме исполнение бюджета Богородского сельского поселения за 2016 год, чтобы каждый житель мог проследить за использованием бюджетных средств поселения. С данными  в табличной форме можете ознакомиться на официальном сайте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oktyabrskiy.permarea.ru/bogorodskoe</a:t>
            </a:r>
            <a:r>
              <a:rPr lang="ru-RU" dirty="0" smtClean="0">
                <a:hlinkClick r:id="rId2"/>
              </a:rPr>
              <a:t>/Бюджет</a:t>
            </a:r>
            <a:r>
              <a:rPr lang="ru-RU" dirty="0" smtClean="0"/>
              <a:t> поселения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76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Исполнение доходов бюджета Богородского сельского поселения за 2016 год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038705"/>
              </p:ext>
            </p:extLst>
          </p:nvPr>
        </p:nvGraphicFramePr>
        <p:xfrm>
          <a:off x="467544" y="1408579"/>
          <a:ext cx="8219255" cy="994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7055"/>
                <a:gridCol w="2057400"/>
                <a:gridCol w="2057400"/>
                <a:gridCol w="2057400"/>
              </a:tblGrid>
              <a:tr h="288032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года</a:t>
                      </a: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/>
                </a:tc>
              </a:tr>
              <a:tr h="72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36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29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 физических 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920 000,0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1 078 987,0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117,3   </a:t>
                      </a:r>
                    </a:p>
                  </a:txBody>
                  <a:tcPr marL="9525" marR="9525" marT="9525" marB="0" anchor="b"/>
                </a:tc>
              </a:tr>
              <a:tr h="7962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по подакцизным товарам (продукции), производимым на территории РФ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480 500,0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525 741,0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109,4   </a:t>
                      </a:r>
                    </a:p>
                  </a:txBody>
                  <a:tcPr marL="9525" marR="9525" marT="9525" marB="0" anchor="b"/>
                </a:tc>
              </a:tr>
              <a:tr h="436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113 000,0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123 028,0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108,9   </a:t>
                      </a:r>
                    </a:p>
                  </a:txBody>
                  <a:tcPr marL="9525" marR="9525" marT="9525" marB="0" anchor="b"/>
                </a:tc>
              </a:tr>
              <a:tr h="2922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539 000,0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537 977,0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99,8   </a:t>
                      </a:r>
                    </a:p>
                  </a:txBody>
                  <a:tcPr marL="9525" marR="9525" marT="9525" marB="0" anchor="b"/>
                </a:tc>
              </a:tr>
              <a:tr h="436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450 000,0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377 821,0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84,0   </a:t>
                      </a:r>
                    </a:p>
                  </a:txBody>
                  <a:tcPr marL="9525" marR="9525" marT="9525" marB="0" anchor="b"/>
                </a:tc>
              </a:tr>
              <a:tr h="364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9 000,0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5 600,0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62,2   </a:t>
                      </a:r>
                    </a:p>
                  </a:txBody>
                  <a:tcPr marL="9525" marR="9525" marT="9525" marB="0" anchor="b"/>
                </a:tc>
              </a:tr>
              <a:tr h="4362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продажи имущества и земель поселения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874,0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-     </a:t>
                      </a:r>
                    </a:p>
                  </a:txBody>
                  <a:tcPr marL="9525" marR="9525" marT="9525" marB="0" anchor="b"/>
                </a:tc>
              </a:tr>
              <a:tr h="436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аренды имущества и земли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1 777,0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-     </a:t>
                      </a:r>
                    </a:p>
                  </a:txBody>
                  <a:tcPr marL="9525" marR="9525" marT="9525" marB="0" anchor="b"/>
                </a:tc>
              </a:tr>
              <a:tr h="6522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доходы от возврата средств субсидий прошлых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-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79 763,0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-     </a:t>
                      </a:r>
                    </a:p>
                  </a:txBody>
                  <a:tcPr marL="9525" marR="9525" marT="9525" marB="0" anchor="b"/>
                </a:tc>
              </a:tr>
              <a:tr h="292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собственных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2 511 500,0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2 731 568,0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108,8   </a:t>
                      </a:r>
                    </a:p>
                  </a:txBody>
                  <a:tcPr marL="9525" marR="9525" marT="9525" marB="0" anchor="b"/>
                </a:tc>
              </a:tr>
              <a:tr h="43625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из бюджета района и края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13 508 400,0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13 507 700,0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99,99   </a:t>
                      </a:r>
                    </a:p>
                  </a:txBody>
                  <a:tcPr marL="9525" marR="9525" marT="9525" marB="0" anchor="b"/>
                </a:tc>
              </a:tr>
              <a:tr h="436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района дотации для выравнивания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5 259 300,0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5 259 300,0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508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краевая дотация на выравнивание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402 800,0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402 800,0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7242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субвенции на военно-учетный стол, коммунальные работникам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138 100,0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137 400,0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99,5   </a:t>
                      </a:r>
                    </a:p>
                  </a:txBody>
                  <a:tcPr marL="9525" marR="9525" marT="9525" marB="0" anchor="b"/>
                </a:tc>
              </a:tr>
              <a:tr h="436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трансферты, всего: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7 708 200,0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7 708 200,0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220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5082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на строительство газопровода из района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7 708 200,0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7 708 200,0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100,0   </a:t>
                      </a:r>
                    </a:p>
                  </a:txBody>
                  <a:tcPr marL="9525" marR="9525" marT="9525" marB="0" anchor="b"/>
                </a:tc>
              </a:tr>
              <a:tr h="76220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600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доходов: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16 019 900,0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16 239 268,0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101,4   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перевыполнение на 219368 р.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65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Структура исполнения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5308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63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Структура налоговых доходов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1427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60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Структура поступлений из других бюджетов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8661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3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Исполнение расходов за 2016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920989"/>
              </p:ext>
            </p:extLst>
          </p:nvPr>
        </p:nvGraphicFramePr>
        <p:xfrm>
          <a:off x="1115616" y="1052736"/>
          <a:ext cx="7095352" cy="7178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2952328"/>
                <a:gridCol w="1728192"/>
                <a:gridCol w="1224136"/>
                <a:gridCol w="542624"/>
              </a:tblGrid>
              <a:tr h="265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КФСР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КФСР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по бюджету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</a:tr>
              <a:tr h="15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Глава сельского поселения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657 000,0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641 032,0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0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Компенсация депутатам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18 400,0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17 350,0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органов местного самоуправления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2 646 400,0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2 584 367,0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650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Пожарная охрана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1 177 000,0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1 119 083,0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29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полномочий Финуправлению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37 500,0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37 500,0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вопросы, в том числе: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397 800,0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360 487,0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536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1.Публикация информации в газете "Вперед"-22000 руб. 2.Межевание земельных участков-41500 руб.;    3.Совет муниципальных образований - 20000 руб;  4.Техническое обслуживание газопровода -314300 руб.    5.Регистрация прав на имущество -0 руб.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47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 (Военно-учетный стол) Федеральные средства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74 500,0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74 500,0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476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фонды)Содержание и ремонт дорог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1 354 000,0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1 338 871,0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35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 (обследование печных труб муниципального жилья)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18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хозяйство, в т.ч. на газопровод д.Колтаева, д.Усть-Арий - 7038,6 тыс.руб.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7 063 200,0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7 056 412,0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Уличное освещение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468 600,0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441 373,0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77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(содержание кладбища, ликвидация свалок, скашивание борщевика)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169 800,0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169 739,0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94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2 235 400,0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2 235 400,0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82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164 200,0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162 814,0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3655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 (компенсация по ЖКУ работникам культуры) средства края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62 500,0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62 500,0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181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16 539 400,0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16 309 528,0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1812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Экономия по расходам 229872 руб.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95" marR="5895" marT="589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13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Структура расходов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864206"/>
              </p:ext>
            </p:extLst>
          </p:nvPr>
        </p:nvGraphicFramePr>
        <p:xfrm>
          <a:off x="457200" y="1268760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552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Расшифровка общегосударственных вопросов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442414"/>
              </p:ext>
            </p:extLst>
          </p:nvPr>
        </p:nvGraphicFramePr>
        <p:xfrm>
          <a:off x="457200" y="836712"/>
          <a:ext cx="82296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113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704</Words>
  <Application>Microsoft Office PowerPoint</Application>
  <PresentationFormat>Экран (4:3)</PresentationFormat>
  <Paragraphs>206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Исполнение бюджета за 2016 год</vt:lpstr>
      <vt:lpstr>Уважаемые граждане Богородского сельского поселения!</vt:lpstr>
      <vt:lpstr>Исполнение доходов бюджета Богородского сельского поселения за 2016 год</vt:lpstr>
      <vt:lpstr>Структура исполнения доходов</vt:lpstr>
      <vt:lpstr>Структура налоговых доходов</vt:lpstr>
      <vt:lpstr>Структура поступлений из других бюджетов</vt:lpstr>
      <vt:lpstr>Исполнение расходов за 2016 год</vt:lpstr>
      <vt:lpstr>Структура расходов</vt:lpstr>
      <vt:lpstr>Расшифровка общегосударственных вопросов</vt:lpstr>
      <vt:lpstr>Сравнение между планом и фактом по доходам</vt:lpstr>
      <vt:lpstr>Сравнение между планом и фактом по расходам бюджета</vt:lpstr>
      <vt:lpstr>Уважаемые граждане Богородского сельского поселения!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за 2016 год</dc:title>
  <dc:creator>PRO</dc:creator>
  <cp:lastModifiedBy>PRO</cp:lastModifiedBy>
  <cp:revision>13</cp:revision>
  <dcterms:created xsi:type="dcterms:W3CDTF">2018-03-23T06:50:07Z</dcterms:created>
  <dcterms:modified xsi:type="dcterms:W3CDTF">2018-03-23T10:27:33Z</dcterms:modified>
</cp:coreProperties>
</file>