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 тыс.рублях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других бюджетов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3375.6</c:v>
                </c:pt>
                <c:pt idx="1">
                  <c:v>335.9</c:v>
                </c:pt>
                <c:pt idx="2">
                  <c:v>8523.4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в тыс.руб.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 на имущество физ.лиц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Гос.пошлина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1162.2</c:v>
                </c:pt>
                <c:pt idx="1">
                  <c:v>458.5</c:v>
                </c:pt>
                <c:pt idx="2">
                  <c:v>171.6</c:v>
                </c:pt>
                <c:pt idx="3">
                  <c:v>565.9</c:v>
                </c:pt>
                <c:pt idx="4">
                  <c:v>352.3</c:v>
                </c:pt>
                <c:pt idx="5">
                  <c:v>10.9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в тыс.руб.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Дотации Октябрьского района</c:v>
                </c:pt>
                <c:pt idx="1">
                  <c:v>Дотации Пермского края</c:v>
                </c:pt>
                <c:pt idx="2">
                  <c:v>Средства края на ВУС и коммунальные</c:v>
                </c:pt>
                <c:pt idx="3">
                  <c:v>Субсидия на формирование современной городской среды</c:v>
                </c:pt>
                <c:pt idx="4">
                  <c:v>Субсидия края на дорожную деятельность</c:v>
                </c:pt>
                <c:pt idx="5">
                  <c:v>Субсидия на инициативное бюджетирование</c:v>
                </c:pt>
                <c:pt idx="6">
                  <c:v>Субсидия на сомообложение</c:v>
                </c:pt>
                <c:pt idx="7">
                  <c:v>Поступление средств от населения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5446.3</c:v>
                </c:pt>
                <c:pt idx="1">
                  <c:v>480.5</c:v>
                </c:pt>
                <c:pt idx="2">
                  <c:v>135</c:v>
                </c:pt>
                <c:pt idx="3">
                  <c:v>416.4</c:v>
                </c:pt>
                <c:pt idx="4">
                  <c:v>562</c:v>
                </c:pt>
                <c:pt idx="5">
                  <c:v>546</c:v>
                </c:pt>
                <c:pt idx="6">
                  <c:v>882</c:v>
                </c:pt>
                <c:pt idx="7">
                  <c:v>61.3</c:v>
                </c:pt>
              </c:numCache>
            </c:numRef>
          </c:val>
        </c:ser>
        <c:shape val="cylinder"/>
        <c:axId val="106058112"/>
        <c:axId val="106059648"/>
        <c:axId val="0"/>
      </c:bar3DChart>
      <c:catAx>
        <c:axId val="106058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6059648"/>
        <c:crosses val="autoZero"/>
        <c:auto val="1"/>
        <c:lblAlgn val="ctr"/>
        <c:lblOffset val="100"/>
      </c:catAx>
      <c:valAx>
        <c:axId val="106059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060581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тыс.руб.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Дорожное хозяйство</c:v>
                </c:pt>
                <c:pt idx="4">
                  <c:v>ЖКХ</c:v>
                </c:pt>
                <c:pt idx="5">
                  <c:v>Уличное освещение</c:v>
                </c:pt>
                <c:pt idx="6">
                  <c:v>Благоустройство</c:v>
                </c:pt>
                <c:pt idx="7">
                  <c:v>Культура</c:v>
                </c:pt>
                <c:pt idx="8">
                  <c:v>Социальное обеспечение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5259.7</c:v>
                </c:pt>
                <c:pt idx="1">
                  <c:v>81.400000000000006</c:v>
                </c:pt>
                <c:pt idx="2">
                  <c:v>730.9</c:v>
                </c:pt>
                <c:pt idx="3">
                  <c:v>1551.5</c:v>
                </c:pt>
                <c:pt idx="4">
                  <c:v>2212.6</c:v>
                </c:pt>
                <c:pt idx="5">
                  <c:v>445.7</c:v>
                </c:pt>
                <c:pt idx="6">
                  <c:v>1872.5</c:v>
                </c:pt>
                <c:pt idx="7">
                  <c:v>3393.9</c:v>
                </c:pt>
                <c:pt idx="8">
                  <c:v>279.5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 в тыс.руб.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Глава сельского поселения</c:v>
                </c:pt>
                <c:pt idx="1">
                  <c:v>Депутаты</c:v>
                </c:pt>
                <c:pt idx="2">
                  <c:v>Администрация</c:v>
                </c:pt>
                <c:pt idx="3">
                  <c:v>Пожарная охрана</c:v>
                </c:pt>
                <c:pt idx="4">
                  <c:v>Контрольные органы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697</c:v>
                </c:pt>
                <c:pt idx="1">
                  <c:v>17.100000000000001</c:v>
                </c:pt>
                <c:pt idx="2">
                  <c:v>3614.2</c:v>
                </c:pt>
                <c:pt idx="3">
                  <c:v>730.9</c:v>
                </c:pt>
                <c:pt idx="4">
                  <c:v>37.5</c:v>
                </c:pt>
                <c:pt idx="5">
                  <c:v>893.9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491895110333434"/>
          <c:y val="8.6002131199514414E-2"/>
          <c:w val="0.30582178963740686"/>
          <c:h val="0.8890043721429324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Налоги на имущество</c:v>
                </c:pt>
                <c:pt idx="3">
                  <c:v>Прочие доходы</c:v>
                </c:pt>
                <c:pt idx="4">
                  <c:v>Поступления от района и края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1100</c:v>
                </c:pt>
                <c:pt idx="1">
                  <c:v>428.2</c:v>
                </c:pt>
                <c:pt idx="2">
                  <c:v>1092</c:v>
                </c:pt>
                <c:pt idx="3">
                  <c:v>855.7</c:v>
                </c:pt>
                <c:pt idx="4">
                  <c:v>8538.7999999999993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Налоги на имущество</c:v>
                </c:pt>
                <c:pt idx="3">
                  <c:v>Прочие доходы</c:v>
                </c:pt>
                <c:pt idx="4">
                  <c:v>Поступления от района и края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1162.2</c:v>
                </c:pt>
                <c:pt idx="1">
                  <c:v>458.5</c:v>
                </c:pt>
                <c:pt idx="2">
                  <c:v>1100.7</c:v>
                </c:pt>
                <c:pt idx="3">
                  <c:v>986.1</c:v>
                </c:pt>
                <c:pt idx="4">
                  <c:v>8523.4</c:v>
                </c:pt>
              </c:numCache>
            </c:numRef>
          </c:val>
        </c:ser>
        <c:shape val="cylinder"/>
        <c:axId val="112528384"/>
        <c:axId val="112534272"/>
        <c:axId val="0"/>
      </c:bar3DChart>
      <c:catAx>
        <c:axId val="112528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534272"/>
        <c:crosses val="autoZero"/>
        <c:auto val="1"/>
        <c:lblAlgn val="ctr"/>
        <c:lblOffset val="100"/>
      </c:catAx>
      <c:valAx>
        <c:axId val="112534272"/>
        <c:scaling>
          <c:orientation val="minMax"/>
        </c:scaling>
        <c:axPos val="l"/>
        <c:majorGridlines/>
        <c:numFmt formatCode="General" sourceLinked="1"/>
        <c:tickLblPos val="nextTo"/>
        <c:crossAx val="1125283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Дорожное хозяйство</c:v>
                </c:pt>
                <c:pt idx="4">
                  <c:v>ЖКХ</c:v>
                </c:pt>
                <c:pt idx="5">
                  <c:v>Благоустройство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5417.1</c:v>
                </c:pt>
                <c:pt idx="1">
                  <c:v>81.400000000000006</c:v>
                </c:pt>
                <c:pt idx="2">
                  <c:v>742.4</c:v>
                </c:pt>
                <c:pt idx="3">
                  <c:v>1716.9</c:v>
                </c:pt>
                <c:pt idx="4">
                  <c:v>2327.5</c:v>
                </c:pt>
                <c:pt idx="5">
                  <c:v>2400.6999999999998</c:v>
                </c:pt>
                <c:pt idx="6">
                  <c:v>3393.9</c:v>
                </c:pt>
                <c:pt idx="7">
                  <c:v>288.5</c:v>
                </c:pt>
                <c:pt idx="8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Дорожное хозяйство</c:v>
                </c:pt>
                <c:pt idx="4">
                  <c:v>ЖКХ</c:v>
                </c:pt>
                <c:pt idx="5">
                  <c:v>Благоустройство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5259.7</c:v>
                </c:pt>
                <c:pt idx="1">
                  <c:v>81.400000000000006</c:v>
                </c:pt>
                <c:pt idx="2">
                  <c:v>730.9</c:v>
                </c:pt>
                <c:pt idx="3">
                  <c:v>1551.5</c:v>
                </c:pt>
                <c:pt idx="4">
                  <c:v>2212.6</c:v>
                </c:pt>
                <c:pt idx="5">
                  <c:v>2318.1999999999998</c:v>
                </c:pt>
                <c:pt idx="6">
                  <c:v>3393.9</c:v>
                </c:pt>
                <c:pt idx="7">
                  <c:v>279.5</c:v>
                </c:pt>
                <c:pt idx="8">
                  <c:v>0</c:v>
                </c:pt>
              </c:numCache>
            </c:numRef>
          </c:val>
        </c:ser>
        <c:shape val="cylinder"/>
        <c:axId val="112658688"/>
        <c:axId val="112664576"/>
        <c:axId val="0"/>
      </c:bar3DChart>
      <c:catAx>
        <c:axId val="112658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664576"/>
        <c:crosses val="autoZero"/>
        <c:auto val="1"/>
        <c:lblAlgn val="ctr"/>
        <c:lblOffset val="100"/>
      </c:catAx>
      <c:valAx>
        <c:axId val="112664576"/>
        <c:scaling>
          <c:orientation val="minMax"/>
        </c:scaling>
        <c:axPos val="l"/>
        <c:majorGridlines/>
        <c:numFmt formatCode="General" sourceLinked="1"/>
        <c:tickLblPos val="nextTo"/>
        <c:crossAx val="1126586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пт 21.06.19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ktyabrskiy.permarea.ru/bogorodskoe/&#1041;&#1102;&#1076;&#1078;&#1077;&#1090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Исполнение бюджета за 2018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2376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к решению Совета депутатов Богородского сельского поселения от 13.05.2019 № 41«</a:t>
            </a:r>
            <a:r>
              <a:rPr lang="ru-RU" b="1" dirty="0" smtClean="0"/>
              <a:t>Об  </a:t>
            </a:r>
            <a:r>
              <a:rPr lang="ru-RU" b="1" dirty="0"/>
              <a:t>утверждении отчета об исполнении</a:t>
            </a:r>
            <a:endParaRPr lang="ru-RU" dirty="0"/>
          </a:p>
          <a:p>
            <a:r>
              <a:rPr lang="ru-RU" b="1" dirty="0"/>
              <a:t>бюджета Богородского сельского поселения</a:t>
            </a:r>
            <a:endParaRPr lang="ru-RU" dirty="0"/>
          </a:p>
          <a:p>
            <a:r>
              <a:rPr lang="ru-RU" b="1" dirty="0" smtClean="0"/>
              <a:t>за 2018 год»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bipbap.ru/wp-content/uploads/2017/12/2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365104"/>
            <a:ext cx="54726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853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между планом и фактом по доходам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1829788"/>
              </p:ext>
            </p:extLst>
          </p:nvPr>
        </p:nvGraphicFramePr>
        <p:xfrm>
          <a:off x="457200" y="765174"/>
          <a:ext cx="8229600" cy="590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2306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между планом и фактом по расходам бюджета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1754777"/>
              </p:ext>
            </p:extLst>
          </p:nvPr>
        </p:nvGraphicFramePr>
        <p:xfrm>
          <a:off x="457200" y="836613"/>
          <a:ext cx="8229600" cy="576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583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Уважаемые граждане Богородского сельского поселения!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Мы надеемся, что данная презентация понятна для всех категорий граждан, кто интересуется процессом исполнения бюджета Богородского сельского поселения.</a:t>
            </a:r>
          </a:p>
          <a:p>
            <a:r>
              <a:rPr lang="ru-RU" dirty="0" smtClean="0"/>
              <a:t>С уважением глава сельского поселения Маликов Салават </a:t>
            </a:r>
            <a:r>
              <a:rPr lang="ru-RU" dirty="0" err="1" smtClean="0"/>
              <a:t>Руфхатович</a:t>
            </a:r>
            <a:r>
              <a:rPr lang="ru-RU" dirty="0" smtClean="0"/>
              <a:t> и Председатель Совета депутатов </a:t>
            </a:r>
            <a:r>
              <a:rPr lang="ru-RU" dirty="0" err="1" smtClean="0"/>
              <a:t>Шарафулин</a:t>
            </a:r>
            <a:r>
              <a:rPr lang="ru-RU" dirty="0" smtClean="0"/>
              <a:t> </a:t>
            </a:r>
            <a:r>
              <a:rPr lang="ru-RU" dirty="0" err="1" smtClean="0"/>
              <a:t>Ахматулла</a:t>
            </a:r>
            <a:r>
              <a:rPr lang="ru-RU" smtClean="0"/>
              <a:t> Мухамедович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093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Уважаемые граждане Богородского сельского поселения!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Администрация доводит до Вас в доступной форме исполнение бюджета Богородского сельского поселения за 2018 год, чтобы каждый житель мог проследить за использованием бюджетных средств поселения. С данными  в табличной форме можете ознакомиться на официальном сайте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oktyabrskiy.permarea.ru/bogorodskoe</a:t>
            </a:r>
            <a:r>
              <a:rPr lang="ru-RU" dirty="0" smtClean="0">
                <a:hlinkClick r:id="rId2"/>
              </a:rPr>
              <a:t>/Бюджет</a:t>
            </a:r>
            <a:r>
              <a:rPr lang="ru-RU" dirty="0" smtClean="0"/>
              <a:t> поселения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76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Исполнение доходов бюджета Богородского сельского поселения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2018 год, в тыс.рублях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9038705"/>
              </p:ext>
            </p:extLst>
          </p:nvPr>
        </p:nvGraphicFramePr>
        <p:xfrm>
          <a:off x="428596" y="1408579"/>
          <a:ext cx="8258203" cy="10693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6003"/>
                <a:gridCol w="2057400"/>
                <a:gridCol w="2057400"/>
                <a:gridCol w="2057400"/>
              </a:tblGrid>
              <a:tr h="288032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года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/>
                </a:tc>
              </a:tr>
              <a:tr h="72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36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9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 физических 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96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по подакцизным товарам (продукции), производимым на территории РФ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4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поступления от денежных взысканий (штрафов), затрат поселения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аренды имущества и земли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99,91  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3505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самообложения граждан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98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за порчу земель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86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2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собственных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3475,9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108,8   </a:t>
                      </a:r>
                    </a:p>
                  </a:txBody>
                  <a:tcPr marL="9525" marR="9525" marT="9525" marB="0" anchor="b"/>
                </a:tc>
              </a:tr>
              <a:tr h="43625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из бюджета района и края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8558,8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8523,4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района дотации для выравнивания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5446,3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5446,3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508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краевая дотация на выравнивание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724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субвенции на военно-учетный стол, коммунальные работникам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на проект формирования современной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220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края на дорожную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562,0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562,0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2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проект инициативного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бюджетирования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62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по самообложению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882,0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882,0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600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от денежных пожертвований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12014,7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12234,9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765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исполнения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05308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3463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налоговых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71427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3360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Структура поступлений из других бюджетов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58661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753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Исполнение расходов за 2018 год, в тыс.руб.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3920989"/>
              </p:ext>
            </p:extLst>
          </p:nvPr>
        </p:nvGraphicFramePr>
        <p:xfrm>
          <a:off x="1115616" y="1052736"/>
          <a:ext cx="7095352" cy="7904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2952328"/>
                <a:gridCol w="1728192"/>
                <a:gridCol w="1224136"/>
                <a:gridCol w="542624"/>
              </a:tblGrid>
              <a:tr h="265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КФСР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КФСР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по бюджету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</a:tr>
              <a:tr h="15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сельского поселения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0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Компенсация депутатам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органов местного самоуправления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3711,6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3614,2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65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Пожарная охрана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29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полномочий Финуправлению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вопросы, в том числе: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855,2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536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1.Публикация информации в газете "Вперед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"-8300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 2.Межевание земельных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участков-25400 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.;    3.Совет муниципальных образований -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25000 руб.; 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4.Техническое обслуживание газопровода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-741400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 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47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(Военно-учетный стол) Федеральные средства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47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фонды)Содержание и ремонт дорог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1716,9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1551,5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35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 (обследование печных труб муниципального жилья)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хозяйство, в т.ч. на газопровод д.Колтаева, д.Усть-Арий - 7038,6 тыс.руб.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2213,9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2161,8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Уличное освещение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77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(содержание кладбища, ликвидация свалок, скашивание борщевика)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94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3393,9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3393,9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65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 (компенсация по ЖКУ работникам культуры) средства края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1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1812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16378,4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15827,7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52144" y="7178040"/>
          <a:ext cx="7059168" cy="274320"/>
        </p:xfrm>
        <a:graphic>
          <a:graphicData uri="http://schemas.openxmlformats.org/drawingml/2006/table">
            <a:tbl>
              <a:tblPr/>
              <a:tblGrid>
                <a:gridCol w="7059168"/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 03       Формирование современной городской среды              592,4                               592,4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06424" y="6357958"/>
          <a:ext cx="7123176" cy="357190"/>
        </p:xfrm>
        <a:graphic>
          <a:graphicData uri="http://schemas.openxmlformats.org/drawingml/2006/table">
            <a:tbl>
              <a:tblPr/>
              <a:tblGrid>
                <a:gridCol w="7123176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 03        Модернизация уличного освещения                                 1058,4                          1058,4              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213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2864206"/>
              </p:ext>
            </p:extLst>
          </p:nvPr>
        </p:nvGraphicFramePr>
        <p:xfrm>
          <a:off x="457200" y="1268760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8552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Расшифровка общегосударственных вопросов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4442414"/>
              </p:ext>
            </p:extLst>
          </p:nvPr>
        </p:nvGraphicFramePr>
        <p:xfrm>
          <a:off x="457200" y="836712"/>
          <a:ext cx="82296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32113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600</Words>
  <Application>Microsoft Office PowerPoint</Application>
  <PresentationFormat>Экран (4:3)</PresentationFormat>
  <Paragraphs>222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Исполнение бюджета за 2018 год</vt:lpstr>
      <vt:lpstr>Уважаемые граждане Богородского сельского поселения!</vt:lpstr>
      <vt:lpstr>Исполнение доходов бюджета Богородского сельского поселения за 2018 год, в тыс.рублях</vt:lpstr>
      <vt:lpstr>Структура исполнения доходов</vt:lpstr>
      <vt:lpstr>Структура налоговых доходов</vt:lpstr>
      <vt:lpstr>Структура поступлений из других бюджетов</vt:lpstr>
      <vt:lpstr>Исполнение расходов за 2018 год, в тыс.руб. </vt:lpstr>
      <vt:lpstr>Структура расходов</vt:lpstr>
      <vt:lpstr>Расшифровка общегосударственных вопросов</vt:lpstr>
      <vt:lpstr>Сравнение между планом и фактом по доходам</vt:lpstr>
      <vt:lpstr>Сравнение между планом и фактом по расходам бюджета</vt:lpstr>
      <vt:lpstr>Уважаемые граждане Богородского сельского поселения!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за 2016 год</dc:title>
  <dc:creator>PRO</dc:creator>
  <cp:lastModifiedBy>Пользователь</cp:lastModifiedBy>
  <cp:revision>29</cp:revision>
  <dcterms:created xsi:type="dcterms:W3CDTF">2018-03-23T06:50:07Z</dcterms:created>
  <dcterms:modified xsi:type="dcterms:W3CDTF">2019-06-21T06:57:31Z</dcterms:modified>
</cp:coreProperties>
</file>