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2716,8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4173,3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10145,6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других бюджетов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2716.8</c:v>
                </c:pt>
                <c:pt idx="1">
                  <c:v>4173.3</c:v>
                </c:pt>
                <c:pt idx="2">
                  <c:v>10145.6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 тыс.руб.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Гос.пошлина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1114.3</c:v>
                </c:pt>
                <c:pt idx="1">
                  <c:v>420.1</c:v>
                </c:pt>
                <c:pt idx="2">
                  <c:v>174.8</c:v>
                </c:pt>
                <c:pt idx="3">
                  <c:v>554.29999999999995</c:v>
                </c:pt>
                <c:pt idx="4">
                  <c:v>352.3</c:v>
                </c:pt>
                <c:pt idx="5">
                  <c:v>9.6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 тыс.руб.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Дотации Октябрьского района</c:v>
                </c:pt>
                <c:pt idx="1">
                  <c:v>Дотации Пермского края</c:v>
                </c:pt>
                <c:pt idx="2">
                  <c:v>Средства края на ВУС и коммунальные</c:v>
                </c:pt>
                <c:pt idx="3">
                  <c:v>Прочие межбюджетные трансферты</c:v>
                </c:pt>
                <c:pt idx="4">
                  <c:v>Дорожная деятельность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5493.1</c:v>
                </c:pt>
                <c:pt idx="1">
                  <c:v>431.7</c:v>
                </c:pt>
                <c:pt idx="2">
                  <c:v>130.80000000000001</c:v>
                </c:pt>
                <c:pt idx="3">
                  <c:v>2229.9</c:v>
                </c:pt>
                <c:pt idx="4">
                  <c:v>304.8</c:v>
                </c:pt>
                <c:pt idx="5">
                  <c:v>1555.3</c:v>
                </c:pt>
              </c:numCache>
            </c:numRef>
          </c:val>
        </c:ser>
        <c:dLbls/>
        <c:shape val="cylinder"/>
        <c:axId val="99219328"/>
        <c:axId val="99220864"/>
        <c:axId val="0"/>
      </c:bar3DChart>
      <c:catAx>
        <c:axId val="99219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9220864"/>
        <c:crosses val="autoZero"/>
        <c:auto val="1"/>
        <c:lblAlgn val="ctr"/>
        <c:lblOffset val="100"/>
      </c:catAx>
      <c:valAx>
        <c:axId val="99220864"/>
        <c:scaling>
          <c:orientation val="minMax"/>
        </c:scaling>
        <c:axPos val="l"/>
        <c:majorGridlines/>
        <c:numFmt formatCode="General" sourceLinked="1"/>
        <c:tickLblPos val="nextTo"/>
        <c:crossAx val="992193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тыс.руб.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Уличное освещение</c:v>
                </c:pt>
                <c:pt idx="5">
                  <c:v>Благоустройство</c:v>
                </c:pt>
                <c:pt idx="6">
                  <c:v>Культура</c:v>
                </c:pt>
                <c:pt idx="7">
                  <c:v>Социальное обеспечение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4895.1000000000004</c:v>
                </c:pt>
                <c:pt idx="1">
                  <c:v>72.7</c:v>
                </c:pt>
                <c:pt idx="2">
                  <c:v>1629.3</c:v>
                </c:pt>
                <c:pt idx="3">
                  <c:v>247.2</c:v>
                </c:pt>
                <c:pt idx="4">
                  <c:v>453.3</c:v>
                </c:pt>
                <c:pt idx="5">
                  <c:v>1403.4</c:v>
                </c:pt>
                <c:pt idx="6">
                  <c:v>4105.7</c:v>
                </c:pt>
                <c:pt idx="7">
                  <c:v>269.89999999999998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 в тыс.руб.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Глава сельского поселения</c:v>
                </c:pt>
                <c:pt idx="1">
                  <c:v>Депутаты</c:v>
                </c:pt>
                <c:pt idx="2">
                  <c:v>Администрация</c:v>
                </c:pt>
                <c:pt idx="3">
                  <c:v>Пожарная охрана</c:v>
                </c:pt>
                <c:pt idx="4">
                  <c:v>Контрольные органы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612</c:v>
                </c:pt>
                <c:pt idx="1">
                  <c:v>17</c:v>
                </c:pt>
                <c:pt idx="2">
                  <c:v>3713.6</c:v>
                </c:pt>
                <c:pt idx="3">
                  <c:v>0</c:v>
                </c:pt>
                <c:pt idx="4">
                  <c:v>37.5</c:v>
                </c:pt>
                <c:pt idx="5">
                  <c:v>515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8491895110333434"/>
          <c:y val="8.6002131199514414E-2"/>
          <c:w val="0.30582178963740653"/>
          <c:h val="0.8890043721429324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1059.7</c:v>
                </c:pt>
                <c:pt idx="1">
                  <c:v>391.1</c:v>
                </c:pt>
                <c:pt idx="2">
                  <c:v>1064</c:v>
                </c:pt>
                <c:pt idx="3">
                  <c:v>71</c:v>
                </c:pt>
                <c:pt idx="4">
                  <c:v>10147.200000000001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1114.3</c:v>
                </c:pt>
                <c:pt idx="1">
                  <c:v>420.1</c:v>
                </c:pt>
                <c:pt idx="2">
                  <c:v>1081.4000000000001</c:v>
                </c:pt>
                <c:pt idx="3">
                  <c:v>101.1</c:v>
                </c:pt>
                <c:pt idx="4">
                  <c:v>10145.6</c:v>
                </c:pt>
              </c:numCache>
            </c:numRef>
          </c:val>
        </c:ser>
        <c:dLbls/>
        <c:shape val="cylinder"/>
        <c:axId val="99868032"/>
        <c:axId val="99878016"/>
        <c:axId val="0"/>
      </c:bar3DChart>
      <c:catAx>
        <c:axId val="99868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878016"/>
        <c:crosses val="autoZero"/>
        <c:auto val="1"/>
        <c:lblAlgn val="ctr"/>
        <c:lblOffset val="100"/>
      </c:catAx>
      <c:valAx>
        <c:axId val="99878016"/>
        <c:scaling>
          <c:orientation val="minMax"/>
        </c:scaling>
        <c:axPos val="l"/>
        <c:majorGridlines/>
        <c:numFmt formatCode="General" sourceLinked="1"/>
        <c:tickLblPos val="nextTo"/>
        <c:crossAx val="998680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Благоустройство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4918.8999999999996</c:v>
                </c:pt>
                <c:pt idx="1">
                  <c:v>72.7</c:v>
                </c:pt>
                <c:pt idx="2">
                  <c:v>1784.7</c:v>
                </c:pt>
                <c:pt idx="3">
                  <c:v>247.2</c:v>
                </c:pt>
                <c:pt idx="4">
                  <c:v>1860.1</c:v>
                </c:pt>
                <c:pt idx="5">
                  <c:v>4105.7</c:v>
                </c:pt>
                <c:pt idx="6">
                  <c:v>277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Благоустройство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4895.1000000000004</c:v>
                </c:pt>
                <c:pt idx="1">
                  <c:v>72.7</c:v>
                </c:pt>
                <c:pt idx="2">
                  <c:v>1629.3</c:v>
                </c:pt>
                <c:pt idx="3">
                  <c:v>247.2</c:v>
                </c:pt>
                <c:pt idx="4">
                  <c:v>1856.7</c:v>
                </c:pt>
                <c:pt idx="5">
                  <c:v>4105.7</c:v>
                </c:pt>
                <c:pt idx="6">
                  <c:v>269.89999999999998</c:v>
                </c:pt>
              </c:numCache>
            </c:numRef>
          </c:val>
        </c:ser>
        <c:dLbls/>
        <c:shape val="cylinder"/>
        <c:axId val="102058624"/>
        <c:axId val="102068608"/>
        <c:axId val="0"/>
      </c:bar3DChart>
      <c:catAx>
        <c:axId val="102058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068608"/>
        <c:crosses val="autoZero"/>
        <c:auto val="1"/>
        <c:lblAlgn val="ctr"/>
        <c:lblOffset val="100"/>
      </c:catAx>
      <c:valAx>
        <c:axId val="102068608"/>
        <c:scaling>
          <c:orientation val="minMax"/>
        </c:scaling>
        <c:axPos val="l"/>
        <c:majorGridlines/>
        <c:numFmt formatCode="General" sourceLinked="1"/>
        <c:tickLblPos val="nextTo"/>
        <c:crossAx val="102058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вт 19.03.19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ktyabrskiy.permarea.ru/bogorodskoe/&#1041;&#1102;&#1076;&#1078;&#1077;&#1090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бюджета за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к решению Совета депутатов Богородского сельского поселения от 28.04.2017 № 193 «</a:t>
            </a:r>
            <a:r>
              <a:rPr lang="ru-RU" b="1" dirty="0" smtClean="0"/>
              <a:t>Об  </a:t>
            </a:r>
            <a:r>
              <a:rPr lang="ru-RU" b="1" dirty="0"/>
              <a:t>утверждении отчета об исполнении</a:t>
            </a:r>
            <a:endParaRPr lang="ru-RU" dirty="0"/>
          </a:p>
          <a:p>
            <a:r>
              <a:rPr lang="ru-RU" b="1" dirty="0"/>
              <a:t>бюджета Богородского сельского поселения</a:t>
            </a:r>
            <a:endParaRPr lang="ru-RU" dirty="0"/>
          </a:p>
          <a:p>
            <a:r>
              <a:rPr lang="ru-RU" b="1" dirty="0"/>
              <a:t>Октябрьского муниципального района</a:t>
            </a:r>
            <a:endParaRPr lang="ru-RU" dirty="0"/>
          </a:p>
          <a:p>
            <a:r>
              <a:rPr lang="ru-RU" b="1" dirty="0"/>
              <a:t>Пермского края за </a:t>
            </a:r>
            <a:r>
              <a:rPr lang="ru-RU" b="1" dirty="0" smtClean="0"/>
              <a:t>2017 </a:t>
            </a:r>
            <a:r>
              <a:rPr lang="ru-RU" b="1" dirty="0" smtClean="0"/>
              <a:t>год»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bipbap.ru/wp-content/uploads/2017/12/2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4"/>
            <a:ext cx="54726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53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доходам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1829788"/>
              </p:ext>
            </p:extLst>
          </p:nvPr>
        </p:nvGraphicFramePr>
        <p:xfrm>
          <a:off x="457200" y="765174"/>
          <a:ext cx="8229600" cy="590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2306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расходам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1754777"/>
              </p:ext>
            </p:extLst>
          </p:nvPr>
        </p:nvGraphicFramePr>
        <p:xfrm>
          <a:off x="457200" y="836613"/>
          <a:ext cx="8229600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83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Мы надеемся, что данная презентация понятна для всех категорий граждан, кто интересуется процессом исполнения бюджета Богородского сельского поселения.</a:t>
            </a:r>
          </a:p>
          <a:p>
            <a:r>
              <a:rPr lang="ru-RU" dirty="0" smtClean="0"/>
              <a:t>С уважением глава сельского поселения Маликов Салават </a:t>
            </a:r>
            <a:r>
              <a:rPr lang="ru-RU" dirty="0" err="1" smtClean="0"/>
              <a:t>Руфхатович</a:t>
            </a:r>
            <a:r>
              <a:rPr lang="ru-RU" dirty="0" smtClean="0"/>
              <a:t> и Председатель Совета депутатов Хамитов Александр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093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Администрация доводит до Вас в доступной форме исполнение бюджета Богородского сельского поселения за </a:t>
            </a:r>
            <a:r>
              <a:rPr lang="ru-RU" dirty="0" smtClean="0"/>
              <a:t>2017 </a:t>
            </a:r>
            <a:r>
              <a:rPr lang="ru-RU" dirty="0" smtClean="0"/>
              <a:t>год, чтобы каждый житель мог проследить за использованием бюджетных средств поселения. С данными  в табличной форме можете ознакомиться на официальном сайте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oktyabrskiy.permarea.ru/bogorodskoe</a:t>
            </a:r>
            <a:r>
              <a:rPr lang="ru-RU" dirty="0" smtClean="0">
                <a:hlinkClick r:id="rId2"/>
              </a:rPr>
              <a:t>/Бюджет</a:t>
            </a:r>
            <a:r>
              <a:rPr lang="ru-RU" dirty="0" smtClean="0"/>
              <a:t> </a:t>
            </a:r>
            <a:r>
              <a:rPr lang="ru-RU" dirty="0" err="1" smtClean="0"/>
              <a:t>поселения-Бюджет</a:t>
            </a:r>
            <a:r>
              <a:rPr lang="ru-RU" dirty="0" smtClean="0"/>
              <a:t> для граждан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7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Исполнение доходов бюджета Богородского сельского поселения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9038705"/>
              </p:ext>
            </p:extLst>
          </p:nvPr>
        </p:nvGraphicFramePr>
        <p:xfrm>
          <a:off x="428596" y="1408579"/>
          <a:ext cx="8258203" cy="10269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6003"/>
                <a:gridCol w="2057400"/>
                <a:gridCol w="2057400"/>
                <a:gridCol w="2057400"/>
              </a:tblGrid>
              <a:tr h="28803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года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/>
                </a:tc>
              </a:tr>
              <a:tr h="7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36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9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 физических 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1059700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1114259,21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9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391100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420072,99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174782,53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554349,81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352261,64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4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9 000,0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имущества и земель поселения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3776,96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-     </a:t>
                      </a:r>
                    </a:p>
                  </a:txBody>
                  <a:tcPr marL="9525" marR="9525" marT="9525" marB="0" anchor="b"/>
                </a:tc>
              </a:tr>
              <a:tr h="43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аренды имущества и земли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87783,04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субсидий прошлых лет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1419,21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6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4173261,19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4173261,19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собственных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6759061,19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6890097,37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из бюджета района и края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10147206,33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10145593,70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99,98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района дотации для выравнивания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5493100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5493,100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508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краевая дотация на выравнивание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724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субвенции на военно-учетный стол, коммунальные работникам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всего: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2229906,33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2229906,33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220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выполнение дорожной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306400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304787,37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91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субсидии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1435500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1435500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291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49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16906267,53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17035691,07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перевыполнение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129423,54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686800" y="619048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765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исполнения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05308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3463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налоговых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71427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360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Структура поступлений из других бюджетов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5866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753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Исполнение расходов за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3920989"/>
              </p:ext>
            </p:extLst>
          </p:nvPr>
        </p:nvGraphicFramePr>
        <p:xfrm>
          <a:off x="1115616" y="1052736"/>
          <a:ext cx="7095352" cy="7555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2952328"/>
                <a:gridCol w="1728192"/>
                <a:gridCol w="1224136"/>
                <a:gridCol w="542624"/>
              </a:tblGrid>
              <a:tr h="265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по бюджету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  <a:tr h="15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614150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611968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0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17020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3732173,06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3713585,12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65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Пожарная охрана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29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515040,64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536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1.Публикация информации в газете "Вперед"-22000 руб. 2.Межевание земельных участков-41500 руб.;    3.Совет муниципальных образований -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 руб.; 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4.Техническое обслуживание газопровода -314300 руб.    5.Регистрация прав на имущество -0 руб.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72699,41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1784691,33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1629271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5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 (обследование печных труб муниципального жилья)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26630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26625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хозяйство, в т.ч. на газопровод д.Колтаева, д.Усть-Арий - 7038,6 тыс.руб.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220559,51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220559,51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453336,88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77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(содержание кладбища, ликвидация свалок, скашивание борщевика)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205000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203393,48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77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05 03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памятника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9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4105746,82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4105746,82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217802,72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65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(компенсация по ЖКУ работникам культуры) средства края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52050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13292938,04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13101387,29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Экономия по расходам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191550,75 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213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2864206"/>
              </p:ext>
            </p:extLst>
          </p:nvPr>
        </p:nvGraphicFramePr>
        <p:xfrm>
          <a:off x="457200" y="126876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8552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Расшифровка общегосударственных вопросов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4442414"/>
              </p:ext>
            </p:extLst>
          </p:nvPr>
        </p:nvGraphicFramePr>
        <p:xfrm>
          <a:off x="457200" y="836712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32113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606</Words>
  <Application>Microsoft Office PowerPoint</Application>
  <PresentationFormat>Экран (4:3)</PresentationFormat>
  <Paragraphs>222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Исполнение бюджета за 2017 год</vt:lpstr>
      <vt:lpstr>Уважаемые граждане Богородского сельского поселения!</vt:lpstr>
      <vt:lpstr>Исполнение доходов бюджета Богородского сельского поселения за 2017 год</vt:lpstr>
      <vt:lpstr>Структура исполнения доходов</vt:lpstr>
      <vt:lpstr>Структура налоговых доходов</vt:lpstr>
      <vt:lpstr>Структура поступлений из других бюджетов</vt:lpstr>
      <vt:lpstr>Исполнение расходов за 2017 год</vt:lpstr>
      <vt:lpstr>Структура расходов</vt:lpstr>
      <vt:lpstr>Расшифровка общегосударственных вопросов</vt:lpstr>
      <vt:lpstr>Сравнение между планом и фактом по доходам</vt:lpstr>
      <vt:lpstr>Сравнение между планом и фактом по расходам бюджета</vt:lpstr>
      <vt:lpstr>Уважаемые граждане Богородского сельского поселения!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2016 год</dc:title>
  <dc:creator>PRO</dc:creator>
  <cp:lastModifiedBy>Пользователь</cp:lastModifiedBy>
  <cp:revision>19</cp:revision>
  <dcterms:created xsi:type="dcterms:W3CDTF">2018-03-23T06:50:07Z</dcterms:created>
  <dcterms:modified xsi:type="dcterms:W3CDTF">2019-03-19T05:59:22Z</dcterms:modified>
</cp:coreProperties>
</file>