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11B"/>
    <a:srgbClr val="4F5408"/>
  </p:clrMru>
</p:presentationPr>
</file>

<file path=ppt/tableStyles.xml><?xml version="1.0" encoding="utf-8"?>
<a:tblStyleLst xmlns:a="http://schemas.openxmlformats.org/drawingml/2006/main" def="{69C7853C-536D-4A76-A0AE-DD22124D55A5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840" y="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4.2486732243426056E-2"/>
                  <c:y val="-0.3299923024425858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9686,8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1277919474668287E-2"/>
                  <c:y val="-0.236801542490304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9543,1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Факт</c:v>
                </c:pt>
                <c:pt idx="1">
                  <c:v>План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9337</c:v>
                </c:pt>
                <c:pt idx="1">
                  <c:v>9020.2000000000007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2428928"/>
        <c:axId val="92459392"/>
        <c:axId val="0"/>
      </c:bar3DChart>
      <c:catAx>
        <c:axId val="92428928"/>
        <c:scaling>
          <c:orientation val="minMax"/>
        </c:scaling>
        <c:delete val="1"/>
        <c:axPos val="b"/>
        <c:majorTickMark val="none"/>
        <c:tickLblPos val="nextTo"/>
        <c:crossAx val="92459392"/>
        <c:crosses val="autoZero"/>
        <c:auto val="1"/>
        <c:lblAlgn val="ctr"/>
        <c:lblOffset val="100"/>
      </c:catAx>
      <c:valAx>
        <c:axId val="92459392"/>
        <c:scaling>
          <c:orientation val="minMax"/>
        </c:scaling>
        <c:delete val="1"/>
        <c:axPos val="l"/>
        <c:numFmt formatCode="General" sourceLinked="1"/>
        <c:tickLblPos val="none"/>
        <c:crossAx val="9242892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14,3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78,7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1575.2</c:v>
                </c:pt>
                <c:pt idx="1">
                  <c:v>1707.5</c:v>
                </c:pt>
                <c:pt idx="2">
                  <c:v>6054.3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599924E-2"/>
          <c:y val="4.5485378167857811E-2"/>
          <c:w val="0.82451003833712522"/>
          <c:h val="0.25937032128705351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5416666666666666E-2"/>
                  <c:y val="-0.27500000000000002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10590,6</a:t>
                    </a:r>
                    <a:endParaRPr lang="en-US" dirty="0"/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tx>
                <c:rich>
                  <a:bodyPr/>
                  <a:lstStyle/>
                  <a:p>
                    <a:pPr>
                      <a:defRPr b="1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defRPr>
                    </a:pPr>
                    <a:r>
                      <a:rPr lang="ru-RU" dirty="0" smtClean="0"/>
                      <a:t>10481,8</a:t>
                    </a:r>
                    <a:endParaRPr lang="en-US" dirty="0"/>
                  </a:p>
                </c:rich>
              </c:tx>
              <c:spPr/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8881.7999999999938</c:v>
                </c:pt>
                <c:pt idx="1">
                  <c:v>8541.5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95468160"/>
        <c:axId val="95482240"/>
        <c:axId val="0"/>
      </c:bar3DChart>
      <c:catAx>
        <c:axId val="9546816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95482240"/>
        <c:crosses val="autoZero"/>
        <c:auto val="1"/>
        <c:lblAlgn val="ctr"/>
        <c:lblOffset val="100"/>
      </c:catAx>
      <c:valAx>
        <c:axId val="95482240"/>
        <c:scaling>
          <c:orientation val="minMax"/>
        </c:scaling>
        <c:delete val="1"/>
        <c:axPos val="l"/>
        <c:numFmt formatCode="General" sourceLinked="1"/>
        <c:tickLblPos val="none"/>
        <c:crossAx val="9546816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98,9%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20.06.2019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429132"/>
            <a:ext cx="8424936" cy="2240228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Верх-Тюшевского сельского поселения Октябрьского муниципального района за 2018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НЕПРОГРАММНЫХ НАПРАВЛЕНИЙ РАСХОДОВ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1643050"/>
          <a:ext cx="8784976" cy="430340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82869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с начала года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71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1200" b="1" baseline="0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непрограммным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направлениям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2444,1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2443,1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99,9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Резервный фонд местных  администраций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1,0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0,0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 на проведение референдумов«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115,1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115,1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07423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части полномочий по формированию и исполнению бюджетов  поселений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контролю за исполнением бюджета</a:t>
                      </a:r>
                    </a:p>
                    <a:p>
                      <a:endParaRPr lang="ru-RU" sz="1200" b="1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Передача части полномочий  по организации библиотечного обслуживания населения, комплектование библиотечных фондов поселений</a:t>
                      </a:r>
                    </a:p>
                    <a:p>
                      <a:endParaRPr lang="ru-RU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Пенсии за выслугу лет лицам, замещавшим выборные муниципальные должности</a:t>
                      </a:r>
                    </a:p>
                    <a:p>
                      <a:endParaRPr lang="ru-RU" sz="12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Софинансирование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проектов инициативного </a:t>
                      </a:r>
                      <a:r>
                        <a:rPr lang="ru-RU" sz="1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бюджетирования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2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саообложения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граждан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37,5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3,0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131,7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2155,8</a:t>
                      </a: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37,5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3,0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131,7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2155,8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  <a:p>
                      <a:pPr algn="r"/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785926"/>
            <a:ext cx="831641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Администрация Верх-Тюшевского сельского поселения</a:t>
            </a:r>
          </a:p>
          <a:p>
            <a:pPr algn="ctr"/>
            <a:r>
              <a:rPr lang="ru-RU" sz="2400" b="1" dirty="0" smtClean="0"/>
              <a:t>Официальный сайт: </a:t>
            </a:r>
            <a:r>
              <a:rPr lang="fr-FR" sz="2400" b="1" dirty="0" smtClean="0"/>
              <a:t>http://oktyabrskiy.permarea.ru/verh-tushevskoe/</a:t>
            </a:r>
            <a:endParaRPr lang="ru-RU" sz="2400" b="1" dirty="0" smtClean="0"/>
          </a:p>
          <a:p>
            <a:pPr algn="ctr"/>
            <a:r>
              <a:rPr lang="ru-RU" sz="2400" b="1" dirty="0" smtClean="0"/>
              <a:t>Телефон: 8 (34266) 3-58-16, 3-58-82</a:t>
            </a:r>
          </a:p>
          <a:p>
            <a:pPr algn="ctr"/>
            <a:r>
              <a:rPr lang="ru-RU" sz="2400" b="1" dirty="0" smtClean="0"/>
              <a:t>Адрес: 617860, Пермский край, Октябрьский район, д. Верх-Тюш, </a:t>
            </a:r>
            <a:r>
              <a:rPr lang="ru-RU" sz="2400" b="1" dirty="0" err="1" smtClean="0"/>
              <a:t>переул</a:t>
            </a:r>
            <a:r>
              <a:rPr lang="ru-RU" sz="2400" b="1" dirty="0" smtClean="0"/>
              <a:t>. Школьный, д. 5</a:t>
            </a:r>
          </a:p>
          <a:p>
            <a:pPr algn="ctr"/>
            <a:r>
              <a:rPr lang="ru-RU" sz="2400" b="1" dirty="0" err="1" smtClean="0"/>
              <a:t>E-mail</a:t>
            </a:r>
            <a:r>
              <a:rPr lang="ru-RU" sz="2400" b="1" dirty="0" smtClean="0"/>
              <a:t>:</a:t>
            </a:r>
            <a:r>
              <a:rPr lang="en-US" sz="2400" b="1" dirty="0" smtClean="0"/>
              <a:t> v-</a:t>
            </a:r>
            <a:r>
              <a:rPr lang="en-US" sz="2400" b="1" dirty="0" err="1" smtClean="0"/>
              <a:t>tush</a:t>
            </a:r>
            <a:r>
              <a:rPr lang="en-US" sz="2400" b="1" dirty="0" smtClean="0"/>
              <a:t>@ mail</a:t>
            </a:r>
            <a:r>
              <a:rPr lang="ru-RU" sz="2400" b="1" dirty="0" smtClean="0"/>
              <a:t>.</a:t>
            </a:r>
            <a:r>
              <a:rPr lang="ru-RU" sz="2400" b="1" dirty="0" err="1" smtClean="0"/>
              <a:t>r</a:t>
            </a:r>
            <a:r>
              <a:rPr lang="en-US" sz="2400" b="1" dirty="0" smtClean="0"/>
              <a:t>u</a:t>
            </a:r>
            <a:endParaRPr lang="ru-RU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Верх-Тюшевского  сельского поселения!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57161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Верх-Тюшевского сельского поселения Октябрьского муниципального района за 2018 год.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ВЕРХ-ТЮШЕВСКОГО СЕЛЬСКОГО ПОСЕЛЕНИЯ ЗА 2018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9686,8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9543,1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10590,6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10481,8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903,8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938,7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ВЕРХ-ТЮШЕВСКОГО СЕЛЬСКОГО ПОСЕЛЕНИЯ ЗА 2018 ГОД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635896" y="1857364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8" y="1500176"/>
          <a:ext cx="8607330" cy="3786211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429288"/>
                <a:gridCol w="928694"/>
                <a:gridCol w="1101704"/>
                <a:gridCol w="1147644"/>
              </a:tblGrid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План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Поступило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/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1983,4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2032,4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49,0</a:t>
                      </a: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Налог на доходы физических </a:t>
                      </a:r>
                      <a:r>
                        <a:rPr lang="ru-RU" sz="1500" dirty="0" smtClean="0"/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410,0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442,6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Акцизы по подакцизным товарам 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291,9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369,3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77,4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Налог на имущество физических 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100,0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119,6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19,6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Земельный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169,7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139,5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-30,2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Государственная </a:t>
                      </a:r>
                      <a:r>
                        <a:rPr lang="ru-RU" sz="1500" dirty="0"/>
                        <a:t>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1,6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-0,4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4732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/>
                        <a:t>Доходы от </a:t>
                      </a:r>
                      <a:r>
                        <a:rPr lang="ru-RU" sz="1500" dirty="0" smtClean="0"/>
                        <a:t> использования имущества,</a:t>
                      </a:r>
                      <a:r>
                        <a:rPr lang="ru-RU" sz="1500" baseline="0" dirty="0" smtClean="0"/>
                        <a:t> находящегося в муниципальной собственности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193,0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210,7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17,7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366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Транспортный налог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266,0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241,2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-24,8</a:t>
                      </a:r>
                      <a:endParaRPr lang="ru-RU" sz="15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14198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Доходы, поступающие в порядке возмещения расходов, понесенных в связи с эксплуатацией имущества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Прочие неналоговые доходы бюджетов сельских поселений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/>
                        <a:t>Средства самообложения граждан</a:t>
                      </a: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222,0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171,6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158,0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126,0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-50,4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5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5572140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*</a:t>
            </a:r>
            <a:r>
              <a:rPr lang="ru-RU" sz="1400" b="1" i="1" dirty="0" smtClean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itchFamily="18" charset="0"/>
              </a:rPr>
              <a:t>Анализ исполнения собственных доходов бюджета поселения за 2018 год свидетельствует  о том, что план по указанным доходам   перевыполнен   на сумму  49,0  тыс. руб.</a:t>
            </a:r>
            <a:endParaRPr lang="ru-RU" sz="1400" b="1" i="1" dirty="0">
              <a:solidFill>
                <a:schemeClr val="tx2">
                  <a:lumMod val="50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НАЛОГОВЫХ И НЕНАЛОГОВЫХ ДОХОДОВ БЮДЖЕТА ВЕРХ-ТЮШЕВСКОГО СЕЛЬСКОГО ПОСЕЛЕНИЯ ЗА 2018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00109"/>
          <a:ext cx="8352928" cy="53212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752528"/>
                <a:gridCol w="1008112"/>
                <a:gridCol w="1008112"/>
                <a:gridCol w="1584176"/>
              </a:tblGrid>
              <a:tr h="749506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44559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7703,4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7510,7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97,5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на выравнивание уровня бюджетной обеспеченности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4162,7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4162,7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993667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бюджетам бюджетной системы Российской Федерации (межбюджетные субсидии)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2283,9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2102,0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92,0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 бюджетам субъектов Российской Федерации и муниципальных образований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99,9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99,9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8524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Прочие межбюджетные трансферты, передаваемые бюджетам поселений</a:t>
                      </a:r>
                    </a:p>
                    <a:p>
                      <a:pPr algn="l"/>
                      <a:endParaRPr lang="ru-RU" sz="1800" b="1" dirty="0" smtClean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 в бюджеты сельских поселений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1000,0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77,7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1000,0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77,7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100,0</a:t>
                      </a:r>
                      <a:endParaRPr lang="ru-RU" sz="1800" b="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ВЕРХ-ТЮШЕВСКОГО СЕЛЬСКОГО ПОСЕЛЕНИЯ ЗА 2018 ГОД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8352927" cy="4837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0274"/>
                <a:gridCol w="1071570"/>
                <a:gridCol w="950924"/>
                <a:gridCol w="1440159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10590,6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10481,8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98,9</a:t>
                      </a:r>
                      <a:endParaRPr lang="ru-RU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3103,6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3081,0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99,3</a:t>
                      </a:r>
                      <a:endParaRPr lang="ru-RU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65261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1069,4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1060,5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99,2</a:t>
                      </a:r>
                      <a:endParaRPr lang="ru-RU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Дорожное хозяйство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98,5</a:t>
                      </a:r>
                      <a:endParaRPr lang="ru-RU" dirty="0"/>
                    </a:p>
                  </a:txBody>
                  <a:tcPr/>
                </a:tc>
              </a:tr>
              <a:tr h="413796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95,0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Коммунальное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3290,9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3265,9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99,2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1868,9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1832,0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98,0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219,5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99,6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Благоустройство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151,7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98,1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ВЕРХ-ТЮШЕВСКОГО СЕЛЬСКОГО ПОСЕЛЕНИЯ ЗА 2018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ПОСЕЛЕНИЯ В РАМКАХ МУНИЦИПАЛЬНЫХ  ПРОГРАММ ЗА 2018 ГОД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412776"/>
          <a:ext cx="8640960" cy="478021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8146,5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8038,7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98,7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66897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«Совершенствование муниципального управления в </a:t>
                      </a:r>
                      <a:r>
                        <a:rPr lang="ru-RU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Верх-Тюшевском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Октябрьского муниципального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3038,9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3017,3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99,3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"Пожарная  безопасность  на территории Верх-Тюшевского сельского поселения Октябрьского муниципального  района Пермского края"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1069,4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1060,5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99,2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44059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«Комплексное развитие систем жизнеобеспечения  в </a:t>
                      </a:r>
                      <a:r>
                        <a:rPr lang="ru-RU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Верх-Тюшевском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Октябрьского муниципального 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2084,5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2044,9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98,1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575483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 сферы культуры в </a:t>
                      </a:r>
                      <a:r>
                        <a:rPr lang="ru-RU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Верх-Тюшевском</a:t>
                      </a:r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сельском поселении Октябрьского муниципального 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1865,9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1829,0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98,0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 поддержка граждан  Верх-Тюшевского сельского поселения Октябрьского муниципального района Пермского края»</a:t>
                      </a:r>
                      <a:endParaRPr lang="ru-RU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87,8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87,0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>
                          <a:solidFill>
                            <a:srgbClr val="FF0000"/>
                          </a:solidFill>
                          <a:latin typeface="+mj-lt"/>
                        </a:rPr>
                        <a:t>99,1</a:t>
                      </a:r>
                      <a:endParaRPr lang="ru-RU" dirty="0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586</Words>
  <Application>Microsoft Office PowerPoint</Application>
  <PresentationFormat>Экран (4:3)</PresentationFormat>
  <Paragraphs>249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пкс</cp:lastModifiedBy>
  <cp:revision>17</cp:revision>
  <dcterms:created xsi:type="dcterms:W3CDTF">2018-03-07T10:41:26Z</dcterms:created>
  <dcterms:modified xsi:type="dcterms:W3CDTF">2019-06-20T10:51:10Z</dcterms:modified>
</cp:coreProperties>
</file>