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4" r:id="rId3"/>
    <p:sldId id="273" r:id="rId4"/>
    <p:sldId id="265" r:id="rId5"/>
    <p:sldId id="272" r:id="rId6"/>
    <p:sldId id="267" r:id="rId7"/>
    <p:sldId id="275" r:id="rId8"/>
    <p:sldId id="270" r:id="rId9"/>
    <p:sldId id="268" r:id="rId10"/>
    <p:sldId id="276" r:id="rId11"/>
    <p:sldId id="271" r:id="rId12"/>
  </p:sldIdLst>
  <p:sldSz cx="6858000" cy="9906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F2F72"/>
    <a:srgbClr val="800080"/>
    <a:srgbClr val="660066"/>
    <a:srgbClr val="006600"/>
    <a:srgbClr val="00FF99"/>
    <a:srgbClr val="339933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07" autoAdjust="0"/>
    <p:restoredTop sz="96599" autoAdjust="0"/>
  </p:normalViewPr>
  <p:slideViewPr>
    <p:cSldViewPr>
      <p:cViewPr>
        <p:scale>
          <a:sx n="100" d="100"/>
          <a:sy n="100" d="100"/>
        </p:scale>
        <p:origin x="-1086" y="64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B651C438-8318-4833-9F2E-4CA9EBEA2543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09788" y="744538"/>
            <a:ext cx="25781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722B7100-7370-448A-91C6-2B03FAFCA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DC76-4158-4FD2-BF83-2C41A654E1DF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2639-DA1D-43D3-8FC9-7B346E387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9D339-F932-4F5D-ADE4-C87C1A94E1D2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762D7-F925-446A-98CD-52197CF38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638DF-B2E1-47DB-ADC6-4FACD606E7FD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443C6-9CA6-4FC0-8531-1CE43D121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E773-D255-4EDC-9E0B-15CB0F52D013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02E6-3591-4620-90EC-7186637E3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A8762-D668-4074-BF88-829D12FDE42B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89325-B008-4D94-A00D-B4E8ABEBF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3C6C4-09F1-4104-B4CC-C6D3612EEAB2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E9B13-DB71-4515-8205-E919553D0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6F7E8-C232-4956-85DA-4CAC32B4C14D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BB93-47A8-4F25-B93C-F9FBF4E78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8FC6-E313-4518-9530-929AA8E24539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AAA1-9534-434C-9A29-E3038AEB0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6F687-017A-43B8-82E9-BB9D9A49717A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09C6-21CA-4EDB-89AA-60E07336A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6FECD-9451-4B21-A3EB-0FAAAC3AD59D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898B1-2913-4027-A6EB-292C678DF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07F1-C20F-40D5-ABB2-E4B6DB71EC66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0677D-48A8-45E4-BAA1-8D971B3C3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B55E48-108B-491F-80D3-215DC42E306C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CD7020-6E24-413A-9F88-5679CD054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sreestr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conomy.gov.ru/minec/activity/sections/landRelations/registration/doc20100122_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9"/>
          <p:cNvSpPr>
            <a:spLocks noGrp="1"/>
          </p:cNvSpPr>
          <p:nvPr>
            <p:ph type="body" sz="half" idx="4294967295"/>
          </p:nvPr>
        </p:nvSpPr>
        <p:spPr>
          <a:xfrm>
            <a:off x="0" y="7905750"/>
            <a:ext cx="6858000" cy="17272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ru-RU" sz="16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Ответы, на интересующие Вас вопросы в сфере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кадастрового учета Вы можете получить: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8 800 100-34-34 </a:t>
            </a:r>
            <a:r>
              <a:rPr lang="en-US" sz="1800" b="1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-</a:t>
            </a:r>
            <a:r>
              <a:rPr lang="ru-RU" sz="1800" b="1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 «горячая линия»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1800" b="1" u="sng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https://rosreestr.ru</a:t>
            </a:r>
            <a:endParaRPr lang="ru-RU" sz="1800" b="1" u="sng" dirty="0" smtClean="0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ru-RU" sz="1800" b="1" u="sng" dirty="0" smtClean="0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ru-RU" sz="1800" b="1" u="sng" dirty="0" smtClean="0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400" b="1" dirty="0" smtClean="0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113" y="4521200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320800" y="7132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0" y="1857375"/>
            <a:ext cx="685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DF2F72"/>
                </a:solidFill>
              </a:rPr>
              <a:t>ПОСТАНОВКА ЗЕМЕЛЬНЫХ УЧАСТКОВ </a:t>
            </a:r>
          </a:p>
          <a:p>
            <a:pPr algn="ctr"/>
            <a:r>
              <a:rPr lang="ru-RU" sz="2000">
                <a:solidFill>
                  <a:srgbClr val="DF2F72"/>
                </a:solidFill>
              </a:rPr>
              <a:t>НА КАДАСТРОВЫЙ УЧЁТ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0" y="4232275"/>
            <a:ext cx="1916113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660066"/>
                </a:solidFill>
              </a:rPr>
              <a:t>Данная услуга позволяет подать заявление на постановку </a:t>
            </a:r>
          </a:p>
          <a:p>
            <a:r>
              <a:rPr lang="ru-RU" sz="1600">
                <a:solidFill>
                  <a:srgbClr val="660066"/>
                </a:solidFill>
              </a:rPr>
              <a:t>объектов недвижимости </a:t>
            </a:r>
          </a:p>
          <a:p>
            <a:r>
              <a:rPr lang="ru-RU" sz="1600">
                <a:solidFill>
                  <a:srgbClr val="660066"/>
                </a:solidFill>
              </a:rPr>
              <a:t>на кадастровый учет в электронном виде и получить кадастровый паспорт</a:t>
            </a:r>
            <a:endParaRPr lang="ru-RU" sz="1600">
              <a:solidFill>
                <a:schemeClr val="folHlink"/>
              </a:solidFill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786313" y="4160838"/>
            <a:ext cx="2071687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>
                <a:solidFill>
                  <a:schemeClr val="folHlink"/>
                </a:solidFill>
              </a:rPr>
              <a:t>Предлагаем Вам </a:t>
            </a:r>
          </a:p>
          <a:p>
            <a:pPr algn="r"/>
            <a:r>
              <a:rPr lang="ru-RU" sz="1600">
                <a:solidFill>
                  <a:schemeClr val="folHlink"/>
                </a:solidFill>
              </a:rPr>
              <a:t>воспользоваться</a:t>
            </a:r>
          </a:p>
          <a:p>
            <a:pPr algn="r"/>
            <a:r>
              <a:rPr lang="ru-RU" sz="1600">
                <a:solidFill>
                  <a:schemeClr val="folHlink"/>
                </a:solidFill>
              </a:rPr>
              <a:t>Интернет-порталом </a:t>
            </a:r>
          </a:p>
          <a:p>
            <a:pPr algn="r"/>
            <a:r>
              <a:rPr lang="ru-RU" sz="1600">
                <a:solidFill>
                  <a:schemeClr val="folHlink"/>
                </a:solidFill>
              </a:rPr>
              <a:t>государственных услуг, </a:t>
            </a:r>
          </a:p>
          <a:p>
            <a:pPr algn="r"/>
            <a:r>
              <a:rPr lang="ru-RU" sz="1600">
                <a:solidFill>
                  <a:schemeClr val="folHlink"/>
                </a:solidFill>
              </a:rPr>
              <a:t>оказываемых Росреестром</a:t>
            </a:r>
          </a:p>
          <a:p>
            <a:pPr algn="r"/>
            <a:r>
              <a:rPr lang="ru-RU" sz="1600">
                <a:solidFill>
                  <a:schemeClr val="folHlink"/>
                </a:solidFill>
              </a:rPr>
              <a:t>в электронном виде,</a:t>
            </a:r>
          </a:p>
          <a:p>
            <a:pPr algn="r"/>
            <a:r>
              <a:rPr lang="ru-RU" sz="1600">
                <a:solidFill>
                  <a:schemeClr val="folHlink"/>
                </a:solidFill>
              </a:rPr>
              <a:t> в соответствии </a:t>
            </a:r>
          </a:p>
          <a:p>
            <a:pPr algn="r"/>
            <a:r>
              <a:rPr lang="ru-RU" sz="1600">
                <a:solidFill>
                  <a:schemeClr val="folHlink"/>
                </a:solidFill>
              </a:rPr>
              <a:t>с прилагаемой инструкцией</a:t>
            </a:r>
          </a:p>
        </p:txBody>
      </p:sp>
      <p:sp>
        <p:nvSpPr>
          <p:cNvPr id="2056" name="Прямоугольник 8"/>
          <p:cNvSpPr>
            <a:spLocks noChangeArrowheads="1"/>
          </p:cNvSpPr>
          <p:nvPr/>
        </p:nvSpPr>
        <p:spPr bwMode="auto">
          <a:xfrm>
            <a:off x="0" y="2649538"/>
            <a:ext cx="6858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ru-RU" dirty="0">
              <a:solidFill>
                <a:srgbClr val="006600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dirty="0">
                <a:solidFill>
                  <a:srgbClr val="DF2F72"/>
                </a:solidFill>
              </a:rPr>
              <a:t>ПУТЕВОДИТЕЛЬ ПО ПОРТАЛУ ГОСУДАРСТВЕННЫХ УСЛУГ, ОКАЗЫВАЕМЫХ РОСРЕЕСТРОМ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2400" u="sng" dirty="0">
                <a:solidFill>
                  <a:srgbClr val="DF2F72"/>
                </a:solidFill>
              </a:rPr>
              <a:t>https</a:t>
            </a:r>
            <a:r>
              <a:rPr lang="en-US" sz="2400" u="sng" dirty="0" smtClean="0">
                <a:solidFill>
                  <a:srgbClr val="DF2F72"/>
                </a:solidFill>
              </a:rPr>
              <a:t>://rosreestr.ru</a:t>
            </a:r>
            <a:endParaRPr lang="ru-RU" sz="2400" u="sng" dirty="0">
              <a:solidFill>
                <a:srgbClr val="DF2F7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6858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Федеральная служба </a:t>
            </a:r>
          </a:p>
          <a:p>
            <a:pPr algn="ctr">
              <a:defRPr/>
            </a:pP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государственной регистрации, </a:t>
            </a:r>
          </a:p>
          <a:p>
            <a:pPr algn="ctr">
              <a:defRPr/>
            </a:pP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кадастра и картографии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8840" y="0"/>
            <a:ext cx="24486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Для юридических лиц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57056"/>
            <a:ext cx="6858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04528"/>
            <a:ext cx="6858000" cy="416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272480"/>
            <a:ext cx="685800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 dirty="0"/>
              <a:t>3. </a:t>
            </a:r>
            <a:r>
              <a:rPr lang="ru-RU" sz="1600" dirty="0" smtClean="0"/>
              <a:t>Для того, чтобы прикрепить  документ, выберите вкладку </a:t>
            </a:r>
            <a:r>
              <a:rPr lang="ru-RU" sz="1600" dirty="0" smtClean="0">
                <a:solidFill>
                  <a:srgbClr val="0070C0"/>
                </a:solidFill>
              </a:rPr>
              <a:t>«Добавить»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4808984"/>
            <a:ext cx="68580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 dirty="0" smtClean="0"/>
              <a:t>Прикрепите  </a:t>
            </a:r>
            <a:r>
              <a:rPr lang="ru-RU" sz="1600" dirty="0"/>
              <a:t>сформированный  межевой  план  в  формате </a:t>
            </a:r>
            <a:r>
              <a:rPr lang="en-US" sz="1600" dirty="0"/>
              <a:t>xml-</a:t>
            </a:r>
            <a:r>
              <a:rPr lang="ru-RU" sz="1600" dirty="0"/>
              <a:t>файл, а также приложите образ оригинала межевого плана, заверенные ЭЦП.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9705528"/>
            <a:ext cx="68580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just"/>
            <a:r>
              <a:rPr lang="ru-RU" sz="1600" dirty="0" smtClean="0"/>
              <a:t>Затем нажмите </a:t>
            </a:r>
            <a:r>
              <a:rPr lang="ru-RU" sz="1600" dirty="0" smtClean="0">
                <a:solidFill>
                  <a:srgbClr val="0070C0"/>
                </a:solidFill>
              </a:rPr>
              <a:t>«Сохранить», «Перейти к проверке данных»</a:t>
            </a:r>
          </a:p>
          <a:p>
            <a:pPr algn="just"/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288704"/>
            <a:ext cx="8640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88840" y="8121352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0" y="9351962"/>
            <a:ext cx="6858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dirty="0">
                <a:solidFill>
                  <a:srgbClr val="990033"/>
                </a:solidFill>
              </a:rPr>
              <a:t>Внимательно прочитайте инструкцию и следуйте </a:t>
            </a:r>
          </a:p>
          <a:p>
            <a:pPr algn="ctr"/>
            <a:r>
              <a:rPr lang="ru-RU" dirty="0">
                <a:solidFill>
                  <a:srgbClr val="990033"/>
                </a:solidFill>
              </a:rPr>
              <a:t>всем указаниям.</a:t>
            </a:r>
          </a:p>
        </p:txBody>
      </p:sp>
      <p:sp>
        <p:nvSpPr>
          <p:cNvPr id="9222" name="Прямоугольник 8"/>
          <p:cNvSpPr>
            <a:spLocks noChangeArrowheads="1"/>
          </p:cNvSpPr>
          <p:nvPr/>
        </p:nvSpPr>
        <p:spPr bwMode="auto">
          <a:xfrm>
            <a:off x="0" y="4232920"/>
            <a:ext cx="6858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solidFill>
                  <a:schemeClr val="folHlink"/>
                </a:solidFill>
              </a:rPr>
              <a:t>В установленные законом </a:t>
            </a:r>
            <a:r>
              <a:rPr lang="ru-RU" sz="1600">
                <a:solidFill>
                  <a:schemeClr val="folHlink"/>
                </a:solidFill>
              </a:rPr>
              <a:t>сроки </a:t>
            </a:r>
            <a:r>
              <a:rPr lang="ru-RU" sz="1600" smtClean="0">
                <a:solidFill>
                  <a:schemeClr val="folHlink"/>
                </a:solidFill>
              </a:rPr>
              <a:t>10 </a:t>
            </a:r>
            <a:r>
              <a:rPr lang="ru-RU" sz="1600" dirty="0">
                <a:solidFill>
                  <a:schemeClr val="folHlink"/>
                </a:solidFill>
              </a:rPr>
              <a:t>рабочих дней по Вашему заявлению о постановке на кадастровый учет будет  принято решение и подготовлен документ государственного кадастра недвижимости.</a:t>
            </a:r>
          </a:p>
        </p:txBody>
      </p:sp>
      <p:sp>
        <p:nvSpPr>
          <p:cNvPr id="9224" name="Прямоугольник 11"/>
          <p:cNvSpPr>
            <a:spLocks noChangeArrowheads="1"/>
          </p:cNvSpPr>
          <p:nvPr/>
        </p:nvSpPr>
        <p:spPr bwMode="auto">
          <a:xfrm>
            <a:off x="0" y="5169024"/>
            <a:ext cx="6858000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/>
              <a:t>По результатам рассмотрения заявления о постановке земельного участка на кадастровый учет органом кадастрового учета может быть в соответствии с законом принято </a:t>
            </a:r>
            <a:r>
              <a:rPr lang="ru-RU" sz="1600" dirty="0">
                <a:solidFill>
                  <a:srgbClr val="800080"/>
                </a:solidFill>
              </a:rPr>
              <a:t>положительное решение</a:t>
            </a:r>
            <a:r>
              <a:rPr lang="ru-RU" sz="1600" dirty="0"/>
              <a:t>, </a:t>
            </a:r>
            <a:r>
              <a:rPr lang="ru-RU" sz="1600" dirty="0">
                <a:solidFill>
                  <a:srgbClr val="800080"/>
                </a:solidFill>
              </a:rPr>
              <a:t>решение о приостановлении </a:t>
            </a:r>
            <a:r>
              <a:rPr lang="ru-RU" sz="1600" dirty="0"/>
              <a:t>или </a:t>
            </a:r>
            <a:r>
              <a:rPr lang="ru-RU" sz="1600" dirty="0">
                <a:solidFill>
                  <a:srgbClr val="800080"/>
                </a:solidFill>
              </a:rPr>
              <a:t>об отказе в осуществлении ГКУ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При положительном рассмотрении заявления о постановке земельного участка на кадастровый учет выдается </a:t>
            </a:r>
            <a:r>
              <a:rPr lang="ru-RU" sz="1600" dirty="0">
                <a:solidFill>
                  <a:srgbClr val="800080"/>
                </a:solidFill>
              </a:rPr>
              <a:t>кадастровый паспорт</a:t>
            </a:r>
            <a:r>
              <a:rPr lang="ru-RU" sz="1600" dirty="0"/>
              <a:t> объекта недвижимости.</a:t>
            </a:r>
          </a:p>
          <a:p>
            <a:pPr algn="just"/>
            <a:r>
              <a:rPr lang="ru-RU" sz="1600" u="sng" dirty="0">
                <a:solidFill>
                  <a:srgbClr val="800080"/>
                </a:solidFill>
              </a:rPr>
              <a:t>Кадастровый паспорт объекта недвижимости</a:t>
            </a:r>
            <a:r>
              <a:rPr lang="ru-RU" sz="1600" dirty="0"/>
              <a:t> представляет собой выписку из государственного кадастра недвижимости, содержащую необходимые для государственной регистрации прав на недвижимое имущество и сделок с ним сведения об объекте недвижимости.</a:t>
            </a:r>
          </a:p>
          <a:p>
            <a:pPr algn="just"/>
            <a:r>
              <a:rPr lang="ru-RU" sz="1600" dirty="0"/>
              <a:t>Подготовленный кадастровый паспорт будет Вам предоставлен </a:t>
            </a:r>
            <a:r>
              <a:rPr lang="ru-RU" sz="1600" dirty="0">
                <a:solidFill>
                  <a:srgbClr val="800080"/>
                </a:solidFill>
              </a:rPr>
              <a:t>почтовым отправлением или по адресу электронной почты </a:t>
            </a:r>
            <a:r>
              <a:rPr lang="ru-RU" sz="1600" dirty="0"/>
              <a:t>в электронном виде, в зависимости от указанного способа получения в заявлении.</a:t>
            </a:r>
          </a:p>
        </p:txBody>
      </p:sp>
      <p:sp>
        <p:nvSpPr>
          <p:cNvPr id="9225" name="Прямоугольник 13"/>
          <p:cNvSpPr>
            <a:spLocks noChangeArrowheads="1"/>
          </p:cNvSpPr>
          <p:nvPr/>
        </p:nvSpPr>
        <p:spPr bwMode="auto">
          <a:xfrm>
            <a:off x="0" y="0"/>
            <a:ext cx="685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На   </a:t>
            </a:r>
            <a:r>
              <a:rPr lang="ru-RU" sz="1600" dirty="0" err="1"/>
              <a:t>Интернет-Портале</a:t>
            </a:r>
            <a:r>
              <a:rPr lang="ru-RU" sz="1600" dirty="0"/>
              <a:t> государственных услуг, оказываемых  </a:t>
            </a:r>
            <a:r>
              <a:rPr lang="ru-RU" sz="1600" dirty="0" err="1"/>
              <a:t>Росреестром</a:t>
            </a:r>
            <a:r>
              <a:rPr lang="ru-RU" sz="1600" dirty="0"/>
              <a:t> в электронном виде, Вы можете </a:t>
            </a:r>
            <a:r>
              <a:rPr lang="ru-RU" sz="1600" dirty="0">
                <a:solidFill>
                  <a:srgbClr val="0070C0"/>
                </a:solidFill>
              </a:rPr>
              <a:t>проверить статус  </a:t>
            </a:r>
            <a:r>
              <a:rPr lang="ru-RU" sz="1600" dirty="0" smtClean="0">
                <a:solidFill>
                  <a:srgbClr val="0070C0"/>
                </a:solidFill>
              </a:rPr>
              <a:t>заявления.</a:t>
            </a:r>
          </a:p>
          <a:p>
            <a:pPr algn="just"/>
            <a:r>
              <a:rPr lang="ru-RU" sz="1600" dirty="0" smtClean="0">
                <a:solidFill>
                  <a:srgbClr val="800080"/>
                </a:solidFill>
              </a:rPr>
              <a:t> </a:t>
            </a:r>
            <a:r>
              <a:rPr lang="ru-RU" sz="1600" dirty="0" smtClean="0"/>
              <a:t>На главной странице необходимо выбрать </a:t>
            </a:r>
            <a:r>
              <a:rPr lang="ru-RU" sz="1600" dirty="0" smtClean="0">
                <a:solidFill>
                  <a:srgbClr val="0070C0"/>
                </a:solidFill>
              </a:rPr>
              <a:t>«Проверка статуса запроса </a:t>
            </a:r>
            <a:r>
              <a:rPr lang="en-US" sz="1600" dirty="0" smtClean="0">
                <a:solidFill>
                  <a:srgbClr val="0070C0"/>
                </a:solidFill>
              </a:rPr>
              <a:t>online</a:t>
            </a:r>
            <a:r>
              <a:rPr lang="ru-RU" sz="1600" dirty="0" smtClean="0">
                <a:solidFill>
                  <a:srgbClr val="0070C0"/>
                </a:solidFill>
              </a:rPr>
              <a:t>»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0592"/>
            <a:ext cx="36450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2924944" y="3728864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072" y="1064568"/>
            <a:ext cx="2780928" cy="321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AutoShape 14"/>
          <p:cNvSpPr>
            <a:spLocks noChangeArrowheads="1"/>
          </p:cNvSpPr>
          <p:nvPr/>
        </p:nvSpPr>
        <p:spPr bwMode="auto">
          <a:xfrm rot="13708770">
            <a:off x="4022900" y="2376923"/>
            <a:ext cx="359093" cy="1555777"/>
          </a:xfrm>
          <a:prstGeom prst="downArrow">
            <a:avLst>
              <a:gd name="adj1" fmla="val 50000"/>
              <a:gd name="adj2" fmla="val 5018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005064" y="2360712"/>
            <a:ext cx="194421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005064" y="1784648"/>
            <a:ext cx="194421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3860800" y="8266113"/>
            <a:ext cx="73025" cy="155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221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4"/>
          <p:cNvSpPr>
            <a:spLocks noChangeArrowheads="1"/>
          </p:cNvSpPr>
          <p:nvPr/>
        </p:nvSpPr>
        <p:spPr bwMode="auto">
          <a:xfrm flipV="1">
            <a:off x="3573016" y="416492"/>
            <a:ext cx="3284984" cy="792089"/>
          </a:xfrm>
          <a:prstGeom prst="wedgeRoundRectCallout">
            <a:avLst>
              <a:gd name="adj1" fmla="val -56201"/>
              <a:gd name="adj2" fmla="val 8225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lIns="0" tIns="0" rIns="0" bIns="0"/>
          <a:lstStyle/>
          <a:p>
            <a:pPr algn="ctr"/>
            <a:r>
              <a:rPr lang="ru-RU" sz="1400" dirty="0"/>
              <a:t>Введите в адресную строку Вашего </a:t>
            </a:r>
            <a:r>
              <a:rPr lang="ru-RU" sz="1400" dirty="0" err="1" smtClean="0"/>
              <a:t>веб</a:t>
            </a:r>
            <a:r>
              <a:rPr lang="ru-RU" sz="1400" dirty="0" smtClean="0"/>
              <a:t> - обозревателя </a:t>
            </a:r>
            <a:r>
              <a:rPr lang="ru-RU" sz="1400" dirty="0"/>
              <a:t>адрес</a:t>
            </a:r>
            <a:r>
              <a:rPr lang="ru-RU" sz="1400" dirty="0" smtClean="0"/>
              <a:t>: </a:t>
            </a:r>
            <a:r>
              <a:rPr lang="en-US" sz="1400" dirty="0" smtClean="0">
                <a:hlinkClick r:id="rId3"/>
              </a:rPr>
              <a:t>https://rosreestr.ru</a:t>
            </a:r>
            <a:endParaRPr lang="ru-RU" sz="1400" dirty="0" smtClean="0"/>
          </a:p>
          <a:p>
            <a:pPr algn="ctr"/>
            <a:endParaRPr lang="ru-RU" sz="2000" u="sng" dirty="0">
              <a:solidFill>
                <a:schemeClr val="folHlink"/>
              </a:solidFill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0" y="2216696"/>
            <a:ext cx="6858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600" dirty="0"/>
              <a:t>Попасть в раздел по постановке объекта недвижимости на кадастровый учет можно</a:t>
            </a:r>
            <a:r>
              <a:rPr lang="en-US" sz="1600" dirty="0"/>
              <a:t> </a:t>
            </a:r>
            <a:r>
              <a:rPr lang="ru-RU" sz="1600" dirty="0"/>
              <a:t>в разделе «Электронные услуги и сервисы» нажав на вкладку «Постановка на кадастровый учет»</a:t>
            </a:r>
            <a:r>
              <a:rPr lang="ru-RU" sz="1600" dirty="0">
                <a:solidFill>
                  <a:schemeClr val="folHlink"/>
                </a:solidFill>
              </a:rPr>
              <a:t>.</a:t>
            </a:r>
          </a:p>
        </p:txBody>
      </p:sp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36776"/>
            <a:ext cx="6857999" cy="696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>
            <a:off x="1052736" y="8553400"/>
            <a:ext cx="144016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6288"/>
            <a:ext cx="6858000" cy="912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0" y="0"/>
            <a:ext cx="70294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dirty="0"/>
              <a:t>Из предложенных разделов выберите вкладку «Постановка на кадастровый учет», а затем  «Подать заявление о постановке на </a:t>
            </a:r>
            <a:r>
              <a:rPr lang="ru-RU" sz="1500" dirty="0" smtClean="0"/>
              <a:t>ГКУ земельного участка».</a:t>
            </a:r>
            <a:endParaRPr lang="ru-RU" sz="1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813" y="7689850"/>
            <a:ext cx="2376487" cy="4318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68863" y="7761312"/>
            <a:ext cx="1989137" cy="4318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0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dirty="0">
                <a:solidFill>
                  <a:schemeClr val="folHlink"/>
                </a:solidFill>
              </a:rPr>
              <a:t>Для того, чтобы самостоятельно оформить и подать заявление на кадастровый учет Вам потребуется:</a:t>
            </a:r>
          </a:p>
        </p:txBody>
      </p:sp>
      <p:sp>
        <p:nvSpPr>
          <p:cNvPr id="189464" name="Rectangle 24"/>
          <p:cNvSpPr>
            <a:spLocks noChangeArrowheads="1"/>
          </p:cNvSpPr>
          <p:nvPr/>
        </p:nvSpPr>
        <p:spPr bwMode="auto">
          <a:xfrm>
            <a:off x="0" y="704850"/>
            <a:ext cx="6858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30000"/>
              </a:lnSpc>
              <a:spcBef>
                <a:spcPct val="20000"/>
              </a:spcBef>
              <a:buClr>
                <a:schemeClr val="bg2"/>
              </a:buClr>
              <a:buSzPct val="75000"/>
              <a:tabLst>
                <a:tab pos="180975" algn="l"/>
              </a:tabLst>
            </a:pPr>
            <a:endParaRPr lang="ru-RU" sz="1500" b="0"/>
          </a:p>
        </p:txBody>
      </p:sp>
      <p:sp>
        <p:nvSpPr>
          <p:cNvPr id="189465" name="Rectangle 25"/>
          <p:cNvSpPr>
            <a:spLocks noChangeArrowheads="1"/>
          </p:cNvSpPr>
          <p:nvPr/>
        </p:nvSpPr>
        <p:spPr bwMode="auto">
          <a:xfrm>
            <a:off x="0" y="1281113"/>
            <a:ext cx="6858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30000"/>
              </a:lnSpc>
              <a:spcBef>
                <a:spcPct val="20000"/>
              </a:spcBef>
              <a:buClr>
                <a:schemeClr val="bg2"/>
              </a:buClr>
              <a:buSzPct val="75000"/>
              <a:tabLst>
                <a:tab pos="180975" algn="l"/>
              </a:tabLst>
            </a:pPr>
            <a:endParaRPr lang="ru-RU" sz="1500" b="0"/>
          </a:p>
        </p:txBody>
      </p:sp>
      <p:sp>
        <p:nvSpPr>
          <p:cNvPr id="4103" name="Rectangle 15"/>
          <p:cNvSpPr>
            <a:spLocks noChangeArrowheads="1"/>
          </p:cNvSpPr>
          <p:nvPr/>
        </p:nvSpPr>
        <p:spPr bwMode="auto">
          <a:xfrm>
            <a:off x="0" y="883763"/>
            <a:ext cx="6858000" cy="175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 anchor="ctr">
            <a:spAutoFit/>
          </a:bodyPr>
          <a:lstStyle/>
          <a:p>
            <a:pPr marL="34925" lvl="1" algn="just" eaLnBrk="0" hangingPunct="0"/>
            <a:r>
              <a:rPr lang="ru-RU" sz="1400" dirty="0"/>
              <a:t>-   получить аттестат кадастрового инженера в соответствии со статей №29 ФЗ-221 от 24 июля 2007 г., а также с требованиями приказа Минэкономразвития России от 22.01.2010 № 23;</a:t>
            </a:r>
          </a:p>
          <a:p>
            <a:pPr marL="34925" lvl="1" algn="just" eaLnBrk="0" hangingPunct="0"/>
            <a:r>
              <a:rPr lang="ru-RU" sz="1400" dirty="0"/>
              <a:t>-  получить электронно-цифровую подпись, с указанием полномочий  кадастрового инженера, в одном из Удостоверяющих центров, выполнивших требования </a:t>
            </a:r>
            <a:r>
              <a:rPr lang="ru-RU" sz="1400" dirty="0" err="1"/>
              <a:t>Росреестра</a:t>
            </a:r>
            <a:r>
              <a:rPr lang="ru-RU" sz="1400" dirty="0"/>
              <a:t> к средствам электронно-цифровой подписи; </a:t>
            </a:r>
          </a:p>
          <a:p>
            <a:pPr marL="34925" lvl="1" algn="just" eaLnBrk="0" hangingPunct="0">
              <a:buFontTx/>
              <a:buChar char="-"/>
            </a:pPr>
            <a:r>
              <a:rPr lang="ru-RU" sz="1400" dirty="0"/>
              <a:t>   подготовить межевой план в электронном </a:t>
            </a:r>
            <a:r>
              <a:rPr lang="ru-RU" sz="1400" dirty="0" smtClean="0"/>
              <a:t>виде</a:t>
            </a:r>
            <a:endParaRPr lang="ru-RU" sz="1400" dirty="0"/>
          </a:p>
        </p:txBody>
      </p:sp>
      <p:sp>
        <p:nvSpPr>
          <p:cNvPr id="4104" name="AutoShape 16" descr="Открыть в новом окне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4693900" y="-8302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88640" y="2720752"/>
            <a:ext cx="6669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chemeClr val="folHlink"/>
                </a:solidFill>
              </a:rPr>
              <a:t>Подача заявления о поставке на государственный кадастровый учет</a:t>
            </a:r>
            <a:endParaRPr lang="ru-RU" u="sng" dirty="0">
              <a:solidFill>
                <a:schemeClr val="folHlin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0648" y="336882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ru-RU" dirty="0" smtClean="0"/>
              <a:t>Для подачи сформированного межевого плана необходимо выбрать следующие пункты меню:</a:t>
            </a:r>
            <a:endParaRPr lang="ru-RU" dirty="0"/>
          </a:p>
        </p:txBody>
      </p:sp>
      <p:pic>
        <p:nvPicPr>
          <p:cNvPr id="30" name="Picture 20"/>
          <p:cNvPicPr>
            <a:picLocks noChangeAspect="1" noChangeArrowheads="1"/>
          </p:cNvPicPr>
          <p:nvPr/>
        </p:nvPicPr>
        <p:blipFill>
          <a:blip r:embed="rId3" cstate="print"/>
          <a:srcRect l="17268" t="28583" r="6966" b="42444"/>
          <a:stretch>
            <a:fillRect/>
          </a:stretch>
        </p:blipFill>
        <p:spPr bwMode="auto">
          <a:xfrm>
            <a:off x="0" y="7473280"/>
            <a:ext cx="6858000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0" y="9417496"/>
            <a:ext cx="666936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dirty="0" smtClean="0"/>
              <a:t>В открывшемся окне заполните предложенные поля: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44888"/>
            <a:ext cx="6858000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Овал 28"/>
          <p:cNvSpPr/>
          <p:nvPr/>
        </p:nvSpPr>
        <p:spPr>
          <a:xfrm>
            <a:off x="2708920" y="5097016"/>
            <a:ext cx="24482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0" y="5169024"/>
            <a:ext cx="24928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64" grpId="0" build="p" autoUpdateAnimBg="0" advAuto="1500"/>
      <p:bldP spid="189465" grpId="0" build="p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60512"/>
            <a:ext cx="6858000" cy="1651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После  перехода  по  ссылке 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«Подать заявление  о постановке на ГКУ земельных участков»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открывшемся окне для физических лиц выберете вкладку 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«Подать заявление о ГКУ земельных участков (физические лица)»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заполните предлагаемые поля, введите место  постановки  на  учет, а  также  способ  получения кадастрового  паспорта  по  результатам проведения  кадастрового  учета.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Затем  введите  в  поле  ниже  буквы,  изображенные  на  рисунке. Нажмите на кнопку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«Перейти к сведениям о заявителе»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92760"/>
            <a:ext cx="6858000" cy="711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68760" y="9345488"/>
            <a:ext cx="16561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745844">
            <a:off x="3043703" y="9469762"/>
            <a:ext cx="648812" cy="1958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12700"/>
            <a:ext cx="285623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700" dirty="0"/>
              <a:t>2. </a:t>
            </a:r>
            <a:r>
              <a:rPr lang="ru-RU" sz="1700" dirty="0" smtClean="0"/>
              <a:t>Сведения о заявителе</a:t>
            </a:r>
            <a:endParaRPr lang="ru-RU" sz="1700" dirty="0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344488"/>
            <a:ext cx="685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dirty="0"/>
              <a:t>Заполните  предложенные  поля раздела </a:t>
            </a:r>
            <a:r>
              <a:rPr lang="ru-RU" sz="1600" dirty="0">
                <a:solidFill>
                  <a:srgbClr val="0070C0"/>
                </a:solidFill>
              </a:rPr>
              <a:t>“Сведения о заявителе”</a:t>
            </a:r>
            <a:r>
              <a:rPr lang="ru-RU" sz="1600" dirty="0"/>
              <a:t>.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sz="1600" dirty="0"/>
              <a:t>Обязательными  для  заполнения   являются   поля,   отмеченные знаком  </a:t>
            </a:r>
            <a:r>
              <a:rPr lang="ru-RU" sz="1600" dirty="0">
                <a:solidFill>
                  <a:srgbClr val="FF0000"/>
                </a:solidFill>
              </a:rPr>
              <a:t>*</a:t>
            </a:r>
            <a:r>
              <a:rPr lang="ru-RU" sz="1600" dirty="0"/>
              <a:t>.   </a:t>
            </a:r>
          </a:p>
        </p:txBody>
      </p:sp>
      <p:sp>
        <p:nvSpPr>
          <p:cNvPr id="6150" name="Прямоугольник 11"/>
          <p:cNvSpPr>
            <a:spLocks noChangeArrowheads="1"/>
          </p:cNvSpPr>
          <p:nvPr/>
        </p:nvSpPr>
        <p:spPr bwMode="auto">
          <a:xfrm>
            <a:off x="0" y="8736013"/>
            <a:ext cx="68580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/>
              <a:t>Не   забудьте   </a:t>
            </a:r>
            <a:r>
              <a:rPr lang="ru-RU" sz="1400" dirty="0">
                <a:solidFill>
                  <a:srgbClr val="FF0000"/>
                </a:solidFill>
              </a:rPr>
              <a:t>отметить   галочкой   </a:t>
            </a:r>
            <a:r>
              <a:rPr lang="ru-RU" sz="1400" dirty="0"/>
              <a:t>свое  согласие   на передачу  персональных  данных  в  </a:t>
            </a:r>
            <a:r>
              <a:rPr lang="ru-RU" sz="1400" dirty="0" err="1"/>
              <a:t>Росреестр</a:t>
            </a:r>
            <a:r>
              <a:rPr lang="ru-RU" sz="1400" dirty="0"/>
              <a:t>.   В   случае  необходимости,  нажмите  кнопку  </a:t>
            </a:r>
            <a:r>
              <a:rPr lang="ru-RU" sz="1400" dirty="0">
                <a:solidFill>
                  <a:srgbClr val="800080"/>
                </a:solidFill>
              </a:rPr>
              <a:t>«Изменить  детали  запроса»</a:t>
            </a:r>
            <a:r>
              <a:rPr lang="ru-RU" sz="1400" dirty="0"/>
              <a:t>,  чтобы вернуться   к   предыдущему   окну.   Для   продолжения   нажмите кнопку </a:t>
            </a:r>
            <a:r>
              <a:rPr lang="ru-RU" sz="1400" dirty="0">
                <a:solidFill>
                  <a:srgbClr val="800080"/>
                </a:solidFill>
              </a:rPr>
              <a:t>«Перейти к прилагаемым документам».</a:t>
            </a:r>
          </a:p>
        </p:txBody>
      </p:sp>
      <p:sp>
        <p:nvSpPr>
          <p:cNvPr id="6152" name="TextBox 13"/>
          <p:cNvSpPr txBox="1">
            <a:spLocks noChangeArrowheads="1"/>
          </p:cNvSpPr>
          <p:nvPr/>
        </p:nvSpPr>
        <p:spPr bwMode="auto">
          <a:xfrm>
            <a:off x="1988840" y="848544"/>
            <a:ext cx="2566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800080"/>
                </a:solidFill>
              </a:rPr>
              <a:t>Для физических лиц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520"/>
            <a:ext cx="6858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05128"/>
            <a:ext cx="52292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21"/>
          <p:cNvSpPr>
            <a:spLocks noChangeArrowheads="1"/>
          </p:cNvSpPr>
          <p:nvPr/>
        </p:nvSpPr>
        <p:spPr bwMode="auto">
          <a:xfrm>
            <a:off x="2348880" y="7833320"/>
            <a:ext cx="216024" cy="28803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Rectangle 21"/>
          <p:cNvSpPr>
            <a:spLocks noChangeArrowheads="1"/>
          </p:cNvSpPr>
          <p:nvPr/>
        </p:nvSpPr>
        <p:spPr bwMode="auto">
          <a:xfrm>
            <a:off x="3356992" y="8121352"/>
            <a:ext cx="1872208" cy="36004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4568"/>
            <a:ext cx="6858000" cy="884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12776" y="61555"/>
            <a:ext cx="4032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70C0"/>
                </a:solidFill>
              </a:rPr>
              <a:t>Для юридических лиц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6496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70C0"/>
              </a:solidFill>
            </a:endParaRPr>
          </a:p>
          <a:p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36912" y="1280592"/>
            <a:ext cx="24482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7999" cy="768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89304"/>
            <a:ext cx="5373216" cy="221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21"/>
          <p:cNvSpPr>
            <a:spLocks noChangeArrowheads="1"/>
          </p:cNvSpPr>
          <p:nvPr/>
        </p:nvSpPr>
        <p:spPr bwMode="auto">
          <a:xfrm>
            <a:off x="2492896" y="9489504"/>
            <a:ext cx="144016" cy="216024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Rectangle 21"/>
          <p:cNvSpPr>
            <a:spLocks noChangeArrowheads="1"/>
          </p:cNvSpPr>
          <p:nvPr/>
        </p:nvSpPr>
        <p:spPr bwMode="auto">
          <a:xfrm>
            <a:off x="2852936" y="9618663"/>
            <a:ext cx="3213100" cy="28733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9321800"/>
            <a:ext cx="6858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just"/>
            <a:r>
              <a:rPr lang="ru-RU" sz="1600" dirty="0" smtClean="0"/>
              <a:t>Затем нажмите </a:t>
            </a:r>
            <a:r>
              <a:rPr lang="ru-RU" sz="1600" dirty="0" smtClean="0">
                <a:solidFill>
                  <a:srgbClr val="0070C0"/>
                </a:solidFill>
              </a:rPr>
              <a:t>«Сохранить», «Перейти к проверке данных»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2060575" y="5961063"/>
            <a:ext cx="4797425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2348880" y="272480"/>
            <a:ext cx="2041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u="sng" dirty="0">
                <a:solidFill>
                  <a:srgbClr val="0070C0"/>
                </a:solidFill>
              </a:rPr>
              <a:t>Для физических лиц</a:t>
            </a:r>
          </a:p>
        </p:txBody>
      </p:sp>
      <p:sp>
        <p:nvSpPr>
          <p:cNvPr id="8202" name="AutoShape 13"/>
          <p:cNvSpPr>
            <a:spLocks noChangeArrowheads="1"/>
          </p:cNvSpPr>
          <p:nvPr/>
        </p:nvSpPr>
        <p:spPr bwMode="auto">
          <a:xfrm>
            <a:off x="5229225" y="3368675"/>
            <a:ext cx="287338" cy="360363"/>
          </a:xfrm>
          <a:prstGeom prst="downArrow">
            <a:avLst>
              <a:gd name="adj1" fmla="val 50000"/>
              <a:gd name="adj2" fmla="val 4513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AutoShape 13"/>
          <p:cNvSpPr>
            <a:spLocks noChangeArrowheads="1"/>
          </p:cNvSpPr>
          <p:nvPr/>
        </p:nvSpPr>
        <p:spPr bwMode="auto">
          <a:xfrm>
            <a:off x="8325544" y="6969224"/>
            <a:ext cx="287337" cy="358775"/>
          </a:xfrm>
          <a:prstGeom prst="downArrow">
            <a:avLst>
              <a:gd name="adj1" fmla="val 50000"/>
              <a:gd name="adj2" fmla="val 449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0512"/>
            <a:ext cx="6858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85048"/>
            <a:ext cx="6858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16632" y="2720752"/>
            <a:ext cx="79208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4664968"/>
            <a:ext cx="68580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 dirty="0" smtClean="0"/>
              <a:t>Прикрепите  </a:t>
            </a:r>
            <a:r>
              <a:rPr lang="ru-RU" sz="1600" dirty="0"/>
              <a:t>сформированный  межевой  план  в  формате </a:t>
            </a:r>
            <a:r>
              <a:rPr lang="en-US" sz="1600" dirty="0"/>
              <a:t>xml-</a:t>
            </a:r>
            <a:r>
              <a:rPr lang="ru-RU" sz="1600" dirty="0"/>
              <a:t>файл, а также приложите образ оригинала межевого плана, заверенные ЭЦП.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685800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 dirty="0"/>
              <a:t>3. </a:t>
            </a:r>
            <a:r>
              <a:rPr lang="ru-RU" sz="1600" dirty="0" smtClean="0"/>
              <a:t>Для того, чтобы прикрепить  документ, выберите вкладку </a:t>
            </a:r>
            <a:r>
              <a:rPr lang="ru-RU" sz="1600" dirty="0" smtClean="0">
                <a:solidFill>
                  <a:srgbClr val="0070C0"/>
                </a:solidFill>
              </a:rPr>
              <a:t>«Добавить»                                      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916832" y="7833320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611</Words>
  <Application>Microsoft Office PowerPoint</Application>
  <PresentationFormat>Лист A4 (210x297 мм)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После  перехода  по  ссылке  «Подать заявление  о постановке на ГКУ земельных участков» в открывшемся окне для физических лиц выберете вкладку  «Подать заявление о ГКУ земельных участков (физические лица)», заполните предлагаемые поля, введите место  постановки  на  учет, а  также  способ  получения кадастрового  паспорта  по  результатам проведения  кадастрового  учета. Затем  введите  в  поле  ниже  буквы,  изображенные  на  рисунке. Нажмите на кнопку «Перейти к сведениям о заявителе». </vt:lpstr>
      <vt:lpstr>Слайд 6</vt:lpstr>
      <vt:lpstr>Для юридических лиц</vt:lpstr>
      <vt:lpstr>Слайд 8</vt:lpstr>
      <vt:lpstr>Слайд 9</vt:lpstr>
      <vt:lpstr>Для юридических лиц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Откройте портал услуг Росреестра по адресу http://portal.rosreestr.ru  и перейдите в раздел «Публичная кадастровая карт а». В поле ввода 1 введите кадастровый номер интересующего Вас участка, либо нажмите  на ссылку  “расширенный поиск” и выберите из представленных полей 2 нужные, затем нажмите кнопку “Найти”. Справа отобразится публичная кадастровая карта интересующего Вас масштаба. Вы всегда можете изменить масштаб с помощью бегунка 3. Нажмите кнопку 4  “Информация” и укажите нужный Вам земельный  участок. Во всплывшем окне информации о земельном участке 5 выберите нужную Вам вкладку: “На карте” – обобщенные сведения о земельном участке “Информация” - статус, категория земли, разрешенное использование, площадь и кадастровая стоимость земельного участка “Кто обслуживает” – контактные данные подразделения Федеральной службы  государственной регистрации, кадастра и картографии, обслуживающего данную территорию “Услуги” – выберите из списка полученные справки online или запрос сведений ГКН online</dc:title>
  <dc:creator>potapova</dc:creator>
  <cp:lastModifiedBy>Admin</cp:lastModifiedBy>
  <cp:revision>302</cp:revision>
  <dcterms:created xsi:type="dcterms:W3CDTF">2010-08-12T08:52:48Z</dcterms:created>
  <dcterms:modified xsi:type="dcterms:W3CDTF">2015-10-15T09:02:01Z</dcterms:modified>
</cp:coreProperties>
</file>