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Отрасли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301,6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88,3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1199,0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619,8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23,5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977,7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132,2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правоохранительнач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2298.6999999999998</c:v>
                </c:pt>
                <c:pt idx="1">
                  <c:v>79.099999999999994</c:v>
                </c:pt>
                <c:pt idx="2">
                  <c:v>846.6</c:v>
                </c:pt>
                <c:pt idx="3">
                  <c:v>475.1</c:v>
                </c:pt>
                <c:pt idx="4">
                  <c:v>538.1</c:v>
                </c:pt>
                <c:pt idx="5">
                  <c:v>1236.0999999999999</c:v>
                </c:pt>
                <c:pt idx="6">
                  <c:v>95.3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58056937630184"/>
          <c:y val="0.21120398622047246"/>
          <c:w val="0.39419430623698182"/>
          <c:h val="0.68409202755905529"/>
        </c:manualLayout>
      </c:layout>
      <c:overlay val="0"/>
      <c:txPr>
        <a:bodyPr/>
        <a:lstStyle/>
        <a:p>
          <a:pPr>
            <a:defRPr sz="1100" kern="100" spc="-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7E8A-1003-4F81-B661-FE9E42EE02CF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8ED7E8-AA79-4B7E-B4D8-3EBE2F6A67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7E8A-1003-4F81-B661-FE9E42EE02CF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D7E8-AA79-4B7E-B4D8-3EBE2F6A6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7E8A-1003-4F81-B661-FE9E42EE02CF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D7E8-AA79-4B7E-B4D8-3EBE2F6A6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7E8A-1003-4F81-B661-FE9E42EE02CF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D7E8-AA79-4B7E-B4D8-3EBE2F6A6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7E8A-1003-4F81-B661-FE9E42EE02CF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D7E8-AA79-4B7E-B4D8-3EBE2F6A6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7E8A-1003-4F81-B661-FE9E42EE02CF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D7E8-AA79-4B7E-B4D8-3EBE2F6A67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7E8A-1003-4F81-B661-FE9E42EE02CF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D7E8-AA79-4B7E-B4D8-3EBE2F6A67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7E8A-1003-4F81-B661-FE9E42EE02CF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D7E8-AA79-4B7E-B4D8-3EBE2F6A6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7E8A-1003-4F81-B661-FE9E42EE02CF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D7E8-AA79-4B7E-B4D8-3EBE2F6A6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7E8A-1003-4F81-B661-FE9E42EE02CF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D7E8-AA79-4B7E-B4D8-3EBE2F6A6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7E8A-1003-4F81-B661-FE9E42EE02CF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D7E8-AA79-4B7E-B4D8-3EBE2F6A6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67AC7E8A-1003-4F81-B661-FE9E42EE02CF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68ED7E8-AA79-4B7E-B4D8-3EBE2F6A67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692696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Бюджет для граждан</a:t>
            </a:r>
            <a:endParaRPr lang="ru-RU" sz="4800" b="1" cap="all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2996952"/>
            <a:ext cx="7704855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Бюджет </a:t>
            </a:r>
            <a:r>
              <a:rPr lang="ru-RU" sz="3200" b="1" cap="all" dirty="0" err="1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Ишимовского</a:t>
            </a:r>
            <a:r>
              <a:rPr lang="ru-RU" sz="3200" b="1" cap="all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сельского поселения на </a:t>
            </a:r>
            <a:r>
              <a:rPr lang="ru-RU" sz="3200" b="1" cap="all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2019 год </a:t>
            </a:r>
            <a:r>
              <a:rPr lang="ru-RU" sz="3200" b="1" cap="all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 плановый период </a:t>
            </a:r>
          </a:p>
          <a:p>
            <a:pPr algn="ctr"/>
            <a:r>
              <a:rPr lang="ru-RU" sz="3200" b="1" cap="all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2020-2021 </a:t>
            </a:r>
            <a:r>
              <a:rPr lang="ru-RU" sz="3200" b="1" cap="all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годы</a:t>
            </a:r>
            <a:endParaRPr lang="ru-RU" sz="3200" b="1" cap="all" dirty="0">
              <a:ln/>
              <a:solidFill>
                <a:schemeClr val="tx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3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651251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Расходы на национальную оборону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204864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 осуществление первичного воинского учета на территориях, где отсутствуют военные комиссариаты: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520615"/>
              </p:ext>
            </p:extLst>
          </p:nvPr>
        </p:nvGraphicFramePr>
        <p:xfrm>
          <a:off x="683568" y="3054370"/>
          <a:ext cx="5544616" cy="129033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144671"/>
                <a:gridCol w="951673"/>
                <a:gridCol w="1414861"/>
                <a:gridCol w="1033411"/>
              </a:tblGrid>
              <a:tr h="55881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статьи расходов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Осуществление первичного воинского учета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88,3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88,3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90,6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90678" y="318161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           Тыс. руб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97152"/>
            <a:ext cx="2514600" cy="180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7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859" y="260648"/>
            <a:ext cx="7376607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Расходы на обеспечение пожарной безопасности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740396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На обеспечение пожарной безопасности в </a:t>
            </a:r>
            <a:r>
              <a:rPr lang="ru-RU" i="1" dirty="0" err="1" smtClean="0"/>
              <a:t>Ишимовском</a:t>
            </a:r>
            <a:r>
              <a:rPr lang="ru-RU" i="1" dirty="0" smtClean="0"/>
              <a:t> сельском поселении</a:t>
            </a:r>
            <a:endParaRPr lang="ru-RU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243047"/>
              </p:ext>
            </p:extLst>
          </p:nvPr>
        </p:nvGraphicFramePr>
        <p:xfrm>
          <a:off x="2536179" y="2636912"/>
          <a:ext cx="6528048" cy="1626488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664296"/>
                <a:gridCol w="1152128"/>
                <a:gridCol w="1512168"/>
                <a:gridCol w="1199456"/>
              </a:tblGrid>
              <a:tr h="712088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статьи расходов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2019г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2020г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2021 </a:t>
                      </a:r>
                      <a:r>
                        <a:rPr lang="ru-RU" dirty="0" smtClean="0"/>
                        <a:t>г.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Обеспечение деятельности казенных учреждений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1199,0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1019,3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961,9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08862" y="2386727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4743966"/>
            <a:ext cx="3024336" cy="20149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832" y="4622841"/>
            <a:ext cx="3419335" cy="213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5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604" y="396259"/>
            <a:ext cx="651251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Расходы  на Дорожное хозяйство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91683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Включает в себя расходы на приведение в нормативное состояние дорог в </a:t>
            </a:r>
            <a:r>
              <a:rPr lang="ru-RU" i="1" dirty="0" err="1" smtClean="0"/>
              <a:t>Ишимовском</a:t>
            </a:r>
            <a:r>
              <a:rPr lang="ru-RU" i="1" dirty="0" smtClean="0"/>
              <a:t> сельском поселении</a:t>
            </a:r>
            <a:endParaRPr lang="ru-RU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758909"/>
              </p:ext>
            </p:extLst>
          </p:nvPr>
        </p:nvGraphicFramePr>
        <p:xfrm>
          <a:off x="251520" y="2656730"/>
          <a:ext cx="6840760" cy="111252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3600400"/>
                <a:gridCol w="1008112"/>
                <a:gridCol w="1008112"/>
                <a:gridCol w="122413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статьи расходов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2019г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2020г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2021г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Содержание автомобильных дорог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195,7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209,9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213,4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Ремонт автомобильных дорог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372,7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372,7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372,7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96336" y="2642428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75720"/>
            <a:ext cx="3759118" cy="23762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07" y="535843"/>
            <a:ext cx="2703093" cy="20273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986" y="4066712"/>
            <a:ext cx="3459038" cy="259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7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45024"/>
            <a:ext cx="2648322" cy="296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800543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Жилищно-коммунальное хозяйство</a:t>
            </a:r>
            <a:endParaRPr lang="ru-RU" sz="4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806628"/>
              </p:ext>
            </p:extLst>
          </p:nvPr>
        </p:nvGraphicFramePr>
        <p:xfrm>
          <a:off x="456034" y="1844824"/>
          <a:ext cx="6096000" cy="213868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016224"/>
                <a:gridCol w="1152128"/>
                <a:gridCol w="1403648"/>
                <a:gridCol w="1524000"/>
              </a:tblGrid>
              <a:tr h="14973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статьи расходов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 </a:t>
                      </a:r>
                      <a:r>
                        <a:rPr lang="ru-RU" sz="1400" dirty="0" smtClean="0"/>
                        <a:t>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г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 </a:t>
                      </a:r>
                      <a:r>
                        <a:rPr lang="ru-RU" sz="1400" dirty="0" smtClean="0"/>
                        <a:t>г.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Уличное освещение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510,0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541,3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539,0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Прочие мероприятие по благоустройству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24,6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Уплата налогов, сборов и иных платежей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4,6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4048" y="148478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848872" cy="1143000"/>
          </a:xfrm>
        </p:spPr>
        <p:txBody>
          <a:bodyPr/>
          <a:lstStyle/>
          <a:p>
            <a:pPr algn="ctr"/>
            <a:r>
              <a:rPr lang="ru-RU" dirty="0" smtClean="0"/>
              <a:t>Расходы на  культуру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484784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Включают в себя  расходы на организацию и проведение культурно массовых мероприятий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692081"/>
              </p:ext>
            </p:extLst>
          </p:nvPr>
        </p:nvGraphicFramePr>
        <p:xfrm>
          <a:off x="718245" y="2636912"/>
          <a:ext cx="6096000" cy="103632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557611"/>
                <a:gridCol w="1080120"/>
                <a:gridCol w="1152128"/>
                <a:gridCol w="130614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статьи расходов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2019г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2020г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2021г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Обеспечение деятельности казенных учреждений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977,7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1062,2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1052,0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617" y="4221088"/>
            <a:ext cx="3280395" cy="245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18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27280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Расходы на социальное обеспечение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060848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Расходы направленные на  предоставление мер социальной поддержки отдельным категориям граждан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659071"/>
              </p:ext>
            </p:extLst>
          </p:nvPr>
        </p:nvGraphicFramePr>
        <p:xfrm>
          <a:off x="539552" y="3212976"/>
          <a:ext cx="6096000" cy="313944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3168352"/>
                <a:gridCol w="1008112"/>
                <a:gridCol w="936104"/>
                <a:gridCol w="983432"/>
              </a:tblGrid>
              <a:tr h="1390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статьи расходов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2019г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2020г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2021г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Пенсии за выслугу лет муниципальным служащим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65,8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65,8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65,8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Пенсии за выслугу лет лицам, замещавшим выборные муниципальные должности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47,7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47,4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47,4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Предоставление мер социальной поддержки отдельным категориям граждан, работающим в государственных и муниципальных организациях Пермского края и проживающим в сельской местности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48064" y="282141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          Тыс. 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9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316416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885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31520"/>
            <a:ext cx="4176464" cy="4425672"/>
          </a:xfrm>
        </p:spPr>
        <p:txBody>
          <a:bodyPr/>
          <a:lstStyle/>
          <a:p>
            <a:pPr marL="45720" indent="0">
              <a:buNone/>
            </a:pPr>
            <a:r>
              <a:rPr lang="ru-RU" b="1" u="sng" dirty="0" smtClean="0"/>
              <a:t>Бюджет для граждан </a:t>
            </a:r>
            <a:r>
              <a:rPr lang="ru-RU" dirty="0" smtClean="0"/>
              <a:t>- </a:t>
            </a:r>
            <a:r>
              <a:rPr lang="ru-RU" dirty="0"/>
              <a:t>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</a:t>
            </a:r>
            <a:r>
              <a:rPr lang="ru-RU" dirty="0" smtClean="0"/>
              <a:t>действия, во </a:t>
            </a:r>
            <a:r>
              <a:rPr lang="ru-RU" dirty="0"/>
              <a:t>время бюджетного года и показать их формы возможного взаимодействия </a:t>
            </a:r>
            <a:r>
              <a:rPr lang="ru-RU" dirty="0" smtClean="0"/>
              <a:t>по </a:t>
            </a:r>
            <a:r>
              <a:rPr lang="ru-RU" dirty="0"/>
              <a:t>вопросам расходования общественных финансов.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88843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71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8316416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0" y="1"/>
            <a:ext cx="91211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7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60840" cy="1944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Основа формирования Бюджет </a:t>
            </a:r>
            <a:r>
              <a:rPr lang="ru-RU" dirty="0" err="1" smtClean="0"/>
              <a:t>Ишимовского</a:t>
            </a:r>
            <a:r>
              <a:rPr lang="ru-RU" dirty="0" smtClean="0"/>
              <a:t> сельского поселения 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 rot="1473213">
            <a:off x="1246323" y="2235187"/>
            <a:ext cx="534893" cy="169128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245578">
            <a:off x="3066702" y="2246313"/>
            <a:ext cx="720080" cy="169128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955586" y="2283314"/>
            <a:ext cx="720080" cy="169128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20935759">
            <a:off x="6496757" y="2209857"/>
            <a:ext cx="496779" cy="236222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907744">
            <a:off x="7438803" y="1883992"/>
            <a:ext cx="558392" cy="143545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3974596"/>
            <a:ext cx="2376264" cy="150383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1917" y="4077072"/>
            <a:ext cx="2231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Составляется на 3 года – очередной финансовый год и плановый период (на </a:t>
            </a:r>
            <a:r>
              <a:rPr lang="ru-RU" sz="1400" dirty="0" smtClean="0"/>
              <a:t>2019 </a:t>
            </a:r>
            <a:r>
              <a:rPr lang="ru-RU" sz="1400" dirty="0" smtClean="0"/>
              <a:t>год и </a:t>
            </a:r>
            <a:r>
              <a:rPr lang="ru-RU" sz="1400" dirty="0" smtClean="0"/>
              <a:t>2020-2021 </a:t>
            </a:r>
            <a:r>
              <a:rPr lang="ru-RU" sz="1400" dirty="0" smtClean="0"/>
              <a:t>годы)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29008" y="4103925"/>
            <a:ext cx="1869318" cy="137450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418631" y="4274629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Сформирован без дефицита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73141" y="4005437"/>
            <a:ext cx="2196244" cy="158417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261977" y="4089964"/>
            <a:ext cx="25562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Сформирован с учетом  Прогноза социально-экономического развития </a:t>
            </a:r>
            <a:r>
              <a:rPr lang="ru-RU" sz="1400" dirty="0" err="1" smtClean="0"/>
              <a:t>Ишимовского</a:t>
            </a:r>
            <a:r>
              <a:rPr lang="ru-RU" sz="1400" dirty="0" smtClean="0"/>
              <a:t> сельского поселения </a:t>
            </a:r>
            <a:r>
              <a:rPr lang="ru-RU" sz="1400" dirty="0" smtClean="0"/>
              <a:t>на2019-2021 </a:t>
            </a:r>
            <a:r>
              <a:rPr lang="ru-RU" sz="1400" dirty="0" smtClean="0"/>
              <a:t>годы</a:t>
            </a:r>
          </a:p>
          <a:p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72200" y="5013176"/>
            <a:ext cx="2487885" cy="165618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507024" y="5167181"/>
            <a:ext cx="22182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Основные направления бюджетной и налоговой политики </a:t>
            </a:r>
            <a:r>
              <a:rPr lang="ru-RU" sz="1400" dirty="0" err="1" smtClean="0"/>
              <a:t>Ишимовского</a:t>
            </a:r>
            <a:r>
              <a:rPr lang="ru-RU" sz="1400" dirty="0" smtClean="0"/>
              <a:t> сельского поселения на </a:t>
            </a:r>
            <a:r>
              <a:rPr lang="ru-RU" sz="1400" dirty="0" smtClean="0"/>
              <a:t>2019-2021 </a:t>
            </a:r>
            <a:r>
              <a:rPr lang="ru-RU" sz="1400" dirty="0" smtClean="0"/>
              <a:t>годы </a:t>
            </a:r>
            <a:endParaRPr lang="ru-RU" sz="1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259105" y="3366182"/>
            <a:ext cx="1869318" cy="137450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259105" y="3530817"/>
            <a:ext cx="18693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Муниципальные программы </a:t>
            </a:r>
            <a:r>
              <a:rPr lang="ru-RU" sz="1400" dirty="0" err="1" smtClean="0"/>
              <a:t>Ишимовского</a:t>
            </a:r>
            <a:r>
              <a:rPr lang="ru-RU" sz="1400" dirty="0" smtClean="0"/>
              <a:t> сельского поселения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2005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089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Основные характеристики бюджета </a:t>
            </a:r>
            <a:r>
              <a:rPr lang="ru-RU" sz="3600" dirty="0" err="1" smtClean="0"/>
              <a:t>Ишимовского</a:t>
            </a:r>
            <a:r>
              <a:rPr lang="ru-RU" sz="3600" dirty="0" smtClean="0"/>
              <a:t> сельского поселения</a:t>
            </a:r>
            <a:endParaRPr lang="ru-RU" sz="3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03648" y="2492896"/>
            <a:ext cx="1512168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63688" y="27809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</a:t>
            </a:r>
            <a:r>
              <a:rPr lang="ru-RU" dirty="0" smtClean="0"/>
              <a:t>ОД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68216" y="2533546"/>
            <a:ext cx="1512168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2581940"/>
            <a:ext cx="1512168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0232" y="2581940"/>
            <a:ext cx="1512168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08040" y="2780928"/>
            <a:ext cx="123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4048" y="282932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22250" y="2721600"/>
            <a:ext cx="1188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Дефицит бюджета</a:t>
            </a:r>
            <a:endParaRPr lang="ru-RU" sz="1600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1403648" y="3573016"/>
            <a:ext cx="1512168" cy="864096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иугольник 13"/>
          <p:cNvSpPr/>
          <p:nvPr/>
        </p:nvSpPr>
        <p:spPr>
          <a:xfrm>
            <a:off x="1403648" y="4695031"/>
            <a:ext cx="1512168" cy="864096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>
            <a:off x="1403648" y="5712839"/>
            <a:ext cx="1464369" cy="824401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57167" y="5755832"/>
            <a:ext cx="1512168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57167" y="4725144"/>
            <a:ext cx="1512168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57167" y="3573016"/>
            <a:ext cx="1512168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22250" y="5755832"/>
            <a:ext cx="1512168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22250" y="4737042"/>
            <a:ext cx="1512168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21109" y="3677186"/>
            <a:ext cx="1512168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72991" y="5712841"/>
            <a:ext cx="1512168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113559" y="4737042"/>
            <a:ext cx="1512168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072991" y="3672597"/>
            <a:ext cx="1512168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583668" y="38440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2019 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673678" y="5044534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2020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673678" y="5943423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3161475" y="3844012"/>
            <a:ext cx="1075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5842,1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3140515" y="4942413"/>
            <a:ext cx="150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5892,3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3347864" y="5943423"/>
            <a:ext cx="109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5979,9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5075287" y="3820398"/>
            <a:ext cx="1075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5842,1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4855468" y="4972526"/>
            <a:ext cx="150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5892,3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5011291" y="5960223"/>
            <a:ext cx="109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5979,9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7092280" y="391997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0,0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7069571" y="497252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0,0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7073137" y="596022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0,0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63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696744" cy="1440160"/>
          </a:xfrm>
        </p:spPr>
        <p:txBody>
          <a:bodyPr/>
          <a:lstStyle/>
          <a:p>
            <a:pPr algn="ctr"/>
            <a:r>
              <a:rPr lang="ru-RU" sz="2800" dirty="0" smtClean="0"/>
              <a:t>Структура доходов бюджета </a:t>
            </a:r>
            <a:r>
              <a:rPr lang="ru-RU" sz="2800" dirty="0" err="1" smtClean="0"/>
              <a:t>Ишимовского</a:t>
            </a:r>
            <a:r>
              <a:rPr lang="ru-RU" sz="2800" dirty="0" smtClean="0"/>
              <a:t> сельского поселения на </a:t>
            </a:r>
            <a:r>
              <a:rPr lang="ru-RU" sz="2800" dirty="0" smtClean="0"/>
              <a:t>2019-2021 </a:t>
            </a:r>
            <a:r>
              <a:rPr lang="ru-RU" sz="2800" dirty="0" smtClean="0"/>
              <a:t>годы</a:t>
            </a:r>
            <a:endParaRPr lang="ru-RU" sz="2800" dirty="0"/>
          </a:p>
        </p:txBody>
      </p:sp>
      <p:sp>
        <p:nvSpPr>
          <p:cNvPr id="4" name="Стрелка вниз 3"/>
          <p:cNvSpPr/>
          <p:nvPr/>
        </p:nvSpPr>
        <p:spPr>
          <a:xfrm rot="1202805">
            <a:off x="1767242" y="1613387"/>
            <a:ext cx="899743" cy="144016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20491348">
            <a:off x="5911454" y="1626491"/>
            <a:ext cx="1017042" cy="139439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8920" y="2996952"/>
            <a:ext cx="2880320" cy="31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40671" y="2996952"/>
            <a:ext cx="2809181" cy="31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43794" y="3616333"/>
            <a:ext cx="223224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Налоговые и неналоговые доходы:</a:t>
            </a:r>
          </a:p>
          <a:p>
            <a:endParaRPr lang="ru-RU" sz="1600" dirty="0"/>
          </a:p>
          <a:p>
            <a:r>
              <a:rPr lang="ru-RU" sz="1400" dirty="0" smtClean="0"/>
              <a:t>2019г</a:t>
            </a:r>
            <a:r>
              <a:rPr lang="ru-RU" sz="1400" dirty="0" smtClean="0"/>
              <a:t>. – </a:t>
            </a:r>
            <a:r>
              <a:rPr lang="ru-RU" sz="1400" dirty="0" smtClean="0"/>
              <a:t>1465,1 </a:t>
            </a:r>
            <a:r>
              <a:rPr lang="ru-RU" sz="1400" dirty="0" smtClean="0"/>
              <a:t>тыс. руб.</a:t>
            </a:r>
          </a:p>
          <a:p>
            <a:endParaRPr lang="ru-RU" sz="1400" dirty="0" smtClean="0"/>
          </a:p>
          <a:p>
            <a:r>
              <a:rPr lang="ru-RU" sz="1400" dirty="0" smtClean="0"/>
              <a:t>2020г</a:t>
            </a:r>
            <a:r>
              <a:rPr lang="ru-RU" sz="1400" dirty="0" smtClean="0"/>
              <a:t>. </a:t>
            </a:r>
            <a:r>
              <a:rPr lang="ru-RU" sz="1400" dirty="0" smtClean="0"/>
              <a:t>– 1515,4 </a:t>
            </a:r>
            <a:r>
              <a:rPr lang="ru-RU" sz="1400" dirty="0" smtClean="0"/>
              <a:t>тыс. руб.</a:t>
            </a:r>
          </a:p>
          <a:p>
            <a:endParaRPr lang="ru-RU" sz="1400" dirty="0" smtClean="0"/>
          </a:p>
          <a:p>
            <a:r>
              <a:rPr lang="ru-RU" sz="1400" dirty="0" smtClean="0"/>
              <a:t>2021г</a:t>
            </a:r>
            <a:r>
              <a:rPr lang="ru-RU" sz="1400" dirty="0" smtClean="0"/>
              <a:t>. – </a:t>
            </a:r>
            <a:r>
              <a:rPr lang="ru-RU" sz="1400" dirty="0" smtClean="0"/>
              <a:t>1546,3 </a:t>
            </a:r>
            <a:r>
              <a:rPr lang="ru-RU" sz="1400" dirty="0" smtClean="0"/>
              <a:t>тыс. </a:t>
            </a:r>
            <a:r>
              <a:rPr lang="ru-RU" sz="1400" dirty="0" smtClean="0"/>
              <a:t>руб. 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29137" y="3501008"/>
            <a:ext cx="223224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Безвозмездные поступления:</a:t>
            </a:r>
          </a:p>
          <a:p>
            <a:endParaRPr lang="ru-RU" sz="1600" dirty="0"/>
          </a:p>
          <a:p>
            <a:r>
              <a:rPr lang="ru-RU" sz="1400" dirty="0" smtClean="0"/>
              <a:t>2019 </a:t>
            </a:r>
            <a:r>
              <a:rPr lang="ru-RU" sz="1400" dirty="0" smtClean="0"/>
              <a:t>г. – </a:t>
            </a:r>
            <a:r>
              <a:rPr lang="ru-RU" sz="1400" dirty="0" smtClean="0"/>
              <a:t>4377 тыс. руб</a:t>
            </a:r>
            <a:r>
              <a:rPr lang="ru-RU" sz="1400" dirty="0" smtClean="0"/>
              <a:t>.</a:t>
            </a:r>
          </a:p>
          <a:p>
            <a:endParaRPr lang="ru-RU" sz="1400" dirty="0"/>
          </a:p>
          <a:p>
            <a:r>
              <a:rPr lang="ru-RU" sz="1400" dirty="0" smtClean="0"/>
              <a:t>2020г</a:t>
            </a:r>
            <a:r>
              <a:rPr lang="ru-RU" sz="1400" dirty="0" smtClean="0"/>
              <a:t>. – </a:t>
            </a:r>
            <a:r>
              <a:rPr lang="ru-RU" sz="1400" dirty="0" smtClean="0"/>
              <a:t>4376,9 </a:t>
            </a:r>
            <a:r>
              <a:rPr lang="ru-RU" sz="1400" dirty="0" smtClean="0"/>
              <a:t>тыс</a:t>
            </a:r>
            <a:r>
              <a:rPr lang="ru-RU" sz="1400" dirty="0" smtClean="0"/>
              <a:t>. руб.</a:t>
            </a:r>
          </a:p>
          <a:p>
            <a:endParaRPr lang="ru-RU" sz="1400" dirty="0"/>
          </a:p>
          <a:p>
            <a:r>
              <a:rPr lang="ru-RU" sz="1400" dirty="0" smtClean="0"/>
              <a:t>2021 </a:t>
            </a:r>
            <a:r>
              <a:rPr lang="ru-RU" sz="1400" dirty="0" smtClean="0"/>
              <a:t>– </a:t>
            </a:r>
            <a:r>
              <a:rPr lang="ru-RU" sz="1400" dirty="0" smtClean="0"/>
              <a:t>4433,6 </a:t>
            </a:r>
            <a:r>
              <a:rPr lang="ru-RU" sz="1400" dirty="0" smtClean="0"/>
              <a:t>тыс. руб.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5708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920880" cy="1143000"/>
          </a:xfrm>
        </p:spPr>
        <p:txBody>
          <a:bodyPr/>
          <a:lstStyle/>
          <a:p>
            <a:pPr algn="ctr"/>
            <a:r>
              <a:rPr lang="ru-RU" sz="4000" dirty="0" smtClean="0"/>
              <a:t>Структура бюджета по отраслям</a:t>
            </a:r>
            <a:endParaRPr lang="ru-RU" sz="40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46102942"/>
              </p:ext>
            </p:extLst>
          </p:nvPr>
        </p:nvGraphicFramePr>
        <p:xfrm>
          <a:off x="971600" y="1700808"/>
          <a:ext cx="6936432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340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060848"/>
            <a:ext cx="91440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Расходы на общегосударственные вопросы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08762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На оплату расходов по всем общегосударственным вопросам</a:t>
            </a:r>
          </a:p>
          <a:p>
            <a:pPr algn="ctr"/>
            <a:r>
              <a:rPr lang="ru-RU" b="1" i="1" dirty="0" err="1" smtClean="0"/>
              <a:t>Ишимовского</a:t>
            </a:r>
            <a:r>
              <a:rPr lang="ru-RU" b="1" i="1" dirty="0" smtClean="0"/>
              <a:t> сельского поселения (тыс. руб.): 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942824"/>
              </p:ext>
            </p:extLst>
          </p:nvPr>
        </p:nvGraphicFramePr>
        <p:xfrm>
          <a:off x="287524" y="3501008"/>
          <a:ext cx="8496944" cy="2838192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4301612"/>
                <a:gridCol w="1505564"/>
                <a:gridCol w="1505564"/>
                <a:gridCol w="1184204"/>
              </a:tblGrid>
              <a:tr h="92811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 статьи расходов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2019г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2020г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2021г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Глава муниципального</a:t>
                      </a:r>
                      <a:r>
                        <a:rPr lang="ru-RU" sz="1200" baseline="0" dirty="0" smtClean="0"/>
                        <a:t> образования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422,7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440,2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440,2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Содержание</a:t>
                      </a:r>
                      <a:r>
                        <a:rPr lang="ru-RU" sz="1100" baseline="0" dirty="0" smtClean="0"/>
                        <a:t> Органов местного самоуправления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1807,9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1821,4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1821,4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Расходы по формированию  и исполнению, контролю за бюджетом поселения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37,5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Резервный фонд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Другие общегосударственные</a:t>
                      </a:r>
                      <a:r>
                        <a:rPr lang="ru-RU" sz="1100" baseline="0" dirty="0" smtClean="0"/>
                        <a:t> вопросы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47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246</TotalTime>
  <Words>545</Words>
  <Application>Microsoft Office PowerPoint</Application>
  <PresentationFormat>Экран (4:3)</PresentationFormat>
  <Paragraphs>163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Перспектива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Основа формирования Бюджет Ишимовского сельского поселения </vt:lpstr>
      <vt:lpstr>Основные характеристики бюджета Ишимовского сельского поселения</vt:lpstr>
      <vt:lpstr>Структура доходов бюджета Ишимовского сельского поселения на 2019-2021 годы</vt:lpstr>
      <vt:lpstr>Структура бюджета по отраслям</vt:lpstr>
      <vt:lpstr>Расходы на общегосударственные вопросы  </vt:lpstr>
      <vt:lpstr>Расходы на национальную оборону</vt:lpstr>
      <vt:lpstr>Расходы на обеспечение пожарной безопасности</vt:lpstr>
      <vt:lpstr>Расходы  на Дорожное хозяйство</vt:lpstr>
      <vt:lpstr>Жилищно-коммунальное хозяйство</vt:lpstr>
      <vt:lpstr>Расходы на  культуру</vt:lpstr>
      <vt:lpstr>Расходы на социальное обеспечение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Iod</cp:lastModifiedBy>
  <cp:revision>25</cp:revision>
  <dcterms:created xsi:type="dcterms:W3CDTF">2018-03-16T09:44:04Z</dcterms:created>
  <dcterms:modified xsi:type="dcterms:W3CDTF">2019-03-11T04:58:51Z</dcterms:modified>
</cp:coreProperties>
</file>