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других бюджетов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1358.3</c:v>
                </c:pt>
                <c:pt idx="1">
                  <c:v>31.1</c:v>
                </c:pt>
                <c:pt idx="2">
                  <c:v>4477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 тыс.руб.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Гос.пошлина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146.5</c:v>
                </c:pt>
                <c:pt idx="1">
                  <c:v>540.1</c:v>
                </c:pt>
                <c:pt idx="2">
                  <c:v>122</c:v>
                </c:pt>
                <c:pt idx="3">
                  <c:v>419.2</c:v>
                </c:pt>
                <c:pt idx="4">
                  <c:v>124.9</c:v>
                </c:pt>
                <c:pt idx="5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 тыс.руб.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3657.5</c:v>
                </c:pt>
                <c:pt idx="1">
                  <c:v>104.4</c:v>
                </c:pt>
                <c:pt idx="2">
                  <c:v>715.1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586496"/>
        <c:axId val="130588032"/>
        <c:axId val="0"/>
      </c:bar3DChart>
      <c:catAx>
        <c:axId val="13058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0588032"/>
        <c:crosses val="autoZero"/>
        <c:auto val="1"/>
        <c:lblAlgn val="ctr"/>
        <c:lblOffset val="100"/>
        <c:noMultiLvlLbl val="0"/>
      </c:catAx>
      <c:valAx>
        <c:axId val="13058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58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тыс.руб.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Благоустройство</c:v>
                </c:pt>
                <c:pt idx="4">
                  <c:v>Культура</c:v>
                </c:pt>
                <c:pt idx="5">
                  <c:v>Пенсионное обеспечение</c:v>
                </c:pt>
                <c:pt idx="6">
                  <c:v>Социальное обеспечение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2905.6</c:v>
                </c:pt>
                <c:pt idx="1">
                  <c:v>74.5</c:v>
                </c:pt>
                <c:pt idx="2">
                  <c:v>832.4</c:v>
                </c:pt>
                <c:pt idx="3">
                  <c:v>520.70000000000005</c:v>
                </c:pt>
                <c:pt idx="4">
                  <c:v>1537.6</c:v>
                </c:pt>
                <c:pt idx="5">
                  <c:v>65.099999999999994</c:v>
                </c:pt>
                <c:pt idx="6">
                  <c:v>343.4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146</c:v>
                </c:pt>
                <c:pt idx="1">
                  <c:v>493.8</c:v>
                </c:pt>
                <c:pt idx="2">
                  <c:v>82</c:v>
                </c:pt>
                <c:pt idx="3">
                  <c:v>618.1</c:v>
                </c:pt>
                <c:pt idx="4">
                  <c:v>4478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146.5</c:v>
                </c:pt>
                <c:pt idx="1">
                  <c:v>540.1</c:v>
                </c:pt>
                <c:pt idx="2">
                  <c:v>122</c:v>
                </c:pt>
                <c:pt idx="3">
                  <c:v>580.79999999999995</c:v>
                </c:pt>
                <c:pt idx="4">
                  <c:v>4477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706944"/>
        <c:axId val="138708480"/>
        <c:axId val="0"/>
      </c:bar3DChart>
      <c:catAx>
        <c:axId val="138706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8708480"/>
        <c:crosses val="autoZero"/>
        <c:auto val="1"/>
        <c:lblAlgn val="ctr"/>
        <c:lblOffset val="100"/>
        <c:noMultiLvlLbl val="0"/>
      </c:catAx>
      <c:valAx>
        <c:axId val="138708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8706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Благоустройство</c:v>
                </c:pt>
                <c:pt idx="4">
                  <c:v>Культура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2949.6</c:v>
                </c:pt>
                <c:pt idx="1">
                  <c:v>74.5</c:v>
                </c:pt>
                <c:pt idx="2">
                  <c:v>832.4</c:v>
                </c:pt>
                <c:pt idx="3">
                  <c:v>592.6</c:v>
                </c:pt>
                <c:pt idx="4">
                  <c:v>1537.6</c:v>
                </c:pt>
                <c:pt idx="5">
                  <c:v>421.5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Благоустройство</c:v>
                </c:pt>
                <c:pt idx="4">
                  <c:v>Культура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2905.6</c:v>
                </c:pt>
                <c:pt idx="1">
                  <c:v>74.5</c:v>
                </c:pt>
                <c:pt idx="2">
                  <c:v>832.4</c:v>
                </c:pt>
                <c:pt idx="3">
                  <c:v>520.70000000000005</c:v>
                </c:pt>
                <c:pt idx="4">
                  <c:v>1537.6</c:v>
                </c:pt>
                <c:pt idx="5">
                  <c:v>408.5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467584"/>
        <c:axId val="52469120"/>
        <c:axId val="103274240"/>
      </c:bar3DChart>
      <c:catAx>
        <c:axId val="5246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52469120"/>
        <c:crosses val="autoZero"/>
        <c:auto val="1"/>
        <c:lblAlgn val="ctr"/>
        <c:lblOffset val="100"/>
        <c:noMultiLvlLbl val="0"/>
      </c:catAx>
      <c:valAx>
        <c:axId val="5246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467584"/>
        <c:crosses val="autoZero"/>
        <c:crossBetween val="between"/>
      </c:valAx>
      <c:serAx>
        <c:axId val="10327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52469120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062664" cy="27363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Исполнение бюджета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	     за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2016 год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53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3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Исполнение доходов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Ишимовского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поселения за 2016 год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414784"/>
              </p:ext>
            </p:extLst>
          </p:nvPr>
        </p:nvGraphicFramePr>
        <p:xfrm>
          <a:off x="128837" y="1124744"/>
          <a:ext cx="9036495" cy="63630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50594"/>
                <a:gridCol w="2261967"/>
                <a:gridCol w="2261967"/>
                <a:gridCol w="2261967"/>
              </a:tblGrid>
              <a:tr h="28803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План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Налог на доходы  физических 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146000,00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</a:t>
                      </a:r>
                      <a:r>
                        <a:rPr lang="ru-RU" sz="1200" u="none" strike="noStrike" dirty="0" smtClean="0">
                          <a:effectLst/>
                        </a:rPr>
                        <a:t>146500,00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</a:rPr>
                        <a:t>102,5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9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493800,00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540100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109,4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82000,00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122000,00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</a:rPr>
                        <a:t>148,8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Транспортный налог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390000,00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419200,00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</a:t>
                      </a:r>
                      <a:r>
                        <a:rPr lang="ru-RU" sz="1200" u="none" strike="noStrike" dirty="0" smtClean="0">
                          <a:effectLst/>
                        </a:rPr>
                        <a:t>107,5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Земельный налог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193000,00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124900,00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</a:t>
                      </a:r>
                      <a:r>
                        <a:rPr lang="ru-RU" sz="1200" u="none" strike="noStrike" dirty="0" smtClean="0">
                          <a:effectLst/>
                        </a:rPr>
                        <a:t>64,7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4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Государственная пошлина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4000,00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5600,00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</a:t>
                      </a:r>
                      <a:r>
                        <a:rPr lang="ru-RU" sz="1200" u="none" strike="noStrike" dirty="0" smtClean="0">
                          <a:effectLst/>
                        </a:rPr>
                        <a:t>140,0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Доходы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от использования имущества, находящегося в государственной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6000,00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       </a:t>
                      </a:r>
                      <a:r>
                        <a:rPr lang="ru-RU" sz="1200" u="none" strike="noStrike" dirty="0" smtClean="0">
                          <a:effectLst/>
                        </a:rPr>
                        <a:t>6000,00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Штрафы,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санкций,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25100,00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25100,00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ИТОГО собственных средств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1354900,00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1389400,00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</a:t>
                      </a:r>
                      <a:r>
                        <a:rPr lang="ru-RU" sz="1200" u="none" strike="noStrike" dirty="0" smtClean="0">
                          <a:effectLst/>
                        </a:rPr>
                        <a:t>102,5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484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Безвозмездные </a:t>
                      </a:r>
                      <a:r>
                        <a:rPr lang="ru-RU" sz="1200" u="none" strike="noStrike" dirty="0" smtClean="0">
                          <a:effectLst/>
                        </a:rPr>
                        <a:t>поступления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13 508 400,0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13 507 700,0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99,99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Дотации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5 259 300,0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       5 259 300,0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Субвенции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402 800,0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          402 800,0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138 100,0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    137 400,0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      99,5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00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Итого доходов: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5832900,00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5866400,00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100,6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65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исполнения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834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63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налоговых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803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60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Структура поступлений из других бюджетов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5994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3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Исполнение расходов за 2016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22797"/>
              </p:ext>
            </p:extLst>
          </p:nvPr>
        </p:nvGraphicFramePr>
        <p:xfrm>
          <a:off x="323528" y="1196752"/>
          <a:ext cx="8496943" cy="5234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449"/>
                <a:gridCol w="3518936"/>
                <a:gridCol w="2059865"/>
                <a:gridCol w="1459071"/>
                <a:gridCol w="686622"/>
              </a:tblGrid>
              <a:tr h="694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по бюджету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481100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481100,00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46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2358800,00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2349600,00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Пожарная охрана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650700,00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87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46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46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465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592600,00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520700,00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3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1537600,00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1537600,00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457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343400,00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730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16 539 400,0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16 309 528,0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13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134341"/>
              </p:ext>
            </p:extLst>
          </p:nvPr>
        </p:nvGraphicFramePr>
        <p:xfrm>
          <a:off x="457200" y="126876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52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доходам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137043"/>
              </p:ext>
            </p:extLst>
          </p:nvPr>
        </p:nvGraphicFramePr>
        <p:xfrm>
          <a:off x="457200" y="765174"/>
          <a:ext cx="8229600" cy="590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06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расходам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19957"/>
              </p:ext>
            </p:extLst>
          </p:nvPr>
        </p:nvGraphicFramePr>
        <p:xfrm>
          <a:off x="457200" y="836613"/>
          <a:ext cx="8229600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34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334</Words>
  <Application>Microsoft Office PowerPoint</Application>
  <PresentationFormat>Экран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Исполнение бюджета        за 2016 год</vt:lpstr>
      <vt:lpstr>Исполнение доходов бюджета Ишимовского сельского поселения за 2016 год</vt:lpstr>
      <vt:lpstr>Структура исполнения доходов</vt:lpstr>
      <vt:lpstr>Структура налоговых доходов</vt:lpstr>
      <vt:lpstr>Структура поступлений из других бюджетов</vt:lpstr>
      <vt:lpstr>Исполнение расходов за 2016 год</vt:lpstr>
      <vt:lpstr>Структура расходов</vt:lpstr>
      <vt:lpstr>Сравнение между планом и фактом по доходам</vt:lpstr>
      <vt:lpstr>Сравнение между планом и фактом по расходам бюджета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2016 год</dc:title>
  <dc:creator>PRO</dc:creator>
  <cp:lastModifiedBy>Iod</cp:lastModifiedBy>
  <cp:revision>18</cp:revision>
  <dcterms:created xsi:type="dcterms:W3CDTF">2018-03-23T06:50:07Z</dcterms:created>
  <dcterms:modified xsi:type="dcterms:W3CDTF">2018-03-26T06:45:36Z</dcterms:modified>
</cp:coreProperties>
</file>