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3" r:id="rId6"/>
    <p:sldId id="264" r:id="rId7"/>
    <p:sldId id="265" r:id="rId8"/>
    <p:sldId id="266" r:id="rId9"/>
    <p:sldId id="261" r:id="rId10"/>
    <p:sldId id="269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4411B"/>
    <a:srgbClr val="4F5408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505E3EF-67EA-436B-97B2-0124C06EBD24}" styleName="Средний стиль 4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968" y="-6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image" Target="../media/image3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F1DE4AEB-57B8-41E1-86F9-2E6A7202CFC5}" type="datetimeFigureOut">
              <a:rPr lang="ru-RU"/>
              <a:pPr>
                <a:defRPr/>
              </a:pPr>
              <a:t>19.03.2019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D4A30D7D-D664-4457-A1B6-95B518816C0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8435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1A29FF7-9135-4834-A8A6-BE13151E7FB9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818B8F-7305-4C5B-B2AA-C85C8C86D2F1}" type="datetimeFigureOut">
              <a:rPr lang="ru-RU"/>
              <a:pPr>
                <a:defRPr/>
              </a:pPr>
              <a:t>19.03.2019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6C3724-CA69-4863-AFDA-9483360A67F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38663C-974E-401F-BB4E-F2A307B95C31}" type="datetimeFigureOut">
              <a:rPr lang="ru-RU"/>
              <a:pPr>
                <a:defRPr/>
              </a:pPr>
              <a:t>19.03.2019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82C579-84BF-4F4C-9A48-C8E6C523106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D8313C-3034-4D30-8A9D-BE09662221EC}" type="datetimeFigureOut">
              <a:rPr lang="ru-RU"/>
              <a:pPr>
                <a:defRPr/>
              </a:pPr>
              <a:t>19.03.2019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3032C5-FAEA-4CEF-87F9-3C2274C1DDD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F257D3-E405-4DC1-A8AD-0C7D23A566B4}" type="datetimeFigureOut">
              <a:rPr lang="ru-RU"/>
              <a:pPr>
                <a:defRPr/>
              </a:pPr>
              <a:t>19.03.2019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CB084D-7D73-4753-AE5D-7AE1F22E25C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2C22B4-CA04-49A4-A638-F324E1BA8C69}" type="datetimeFigureOut">
              <a:rPr lang="ru-RU"/>
              <a:pPr>
                <a:defRPr/>
              </a:pPr>
              <a:t>19.03.2019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C2CEBB-3B84-4079-8834-127079ADCD2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27FEE6-5D17-46E4-9770-974EF7ECCBC4}" type="datetimeFigureOut">
              <a:rPr lang="ru-RU"/>
              <a:pPr>
                <a:defRPr/>
              </a:pPr>
              <a:t>19.03.2019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662755-18BE-43ED-A4DB-A23FFCEB404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B5800A-048E-46B3-8974-71D073B81FED}" type="datetimeFigureOut">
              <a:rPr lang="ru-RU"/>
              <a:pPr>
                <a:defRPr/>
              </a:pPr>
              <a:t>19.03.2019</a:t>
            </a:fld>
            <a:endParaRPr lang="ru-RU" dirty="0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9CCA92-544D-4D4C-BE12-0469039564A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99A57C-864C-471D-BE87-55C19A2DF7F5}" type="datetimeFigureOut">
              <a:rPr lang="ru-RU"/>
              <a:pPr>
                <a:defRPr/>
              </a:pPr>
              <a:t>19.03.2019</a:t>
            </a:fld>
            <a:endParaRPr lang="ru-RU" dirty="0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2D9153-F30C-4904-91BC-167D2EE0A04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9C0785-E7E0-4FBC-8E2E-76E17C45A477}" type="datetimeFigureOut">
              <a:rPr lang="ru-RU"/>
              <a:pPr>
                <a:defRPr/>
              </a:pPr>
              <a:t>19.03.2019</a:t>
            </a:fld>
            <a:endParaRPr lang="ru-RU" dirty="0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410AB3-211A-4670-93C2-D22AFD05FFF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225BF1-B40F-4668-A88B-E900C55CCDBD}" type="datetimeFigureOut">
              <a:rPr lang="ru-RU"/>
              <a:pPr>
                <a:defRPr/>
              </a:pPr>
              <a:t>19.03.2019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3ACE62-6A73-49A9-B17D-D9BCAC137B6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D4835C-D45D-4F0D-AEC2-769D0A635FCE}" type="datetimeFigureOut">
              <a:rPr lang="ru-RU"/>
              <a:pPr>
                <a:defRPr/>
              </a:pPr>
              <a:t>19.03.2019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5AEFE1-FD7A-4763-B6E7-DFDCA350C68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8C340F5-DAB5-487F-AC55-E9A31B1FC2FF}" type="datetimeFigureOut">
              <a:rPr lang="ru-RU"/>
              <a:pPr>
                <a:defRPr/>
              </a:pPr>
              <a:t>19.03.2019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4B2ACA2-E713-416B-8C6F-50F32A074A0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oleObject" Target="../embeddings/oleObject1.bin"/><Relationship Id="rId4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3.bin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Picture 1" descr="C:\Users\Хеда\Desktop\Актуально\снова ленинское\Солнце-жжет-как-крапива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0825" y="5084763"/>
            <a:ext cx="8424863" cy="1584325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800" b="1" i="1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Отчет об исполнении  бюджета Петропавловского сельского поселения Октябрьского муниципального  района за 2017 год</a:t>
            </a: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</a:br>
            <a:endParaRPr lang="ru-RU" sz="28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4339" name="AutoShape 2" descr="https://lucidgypsy.files.wordpress.com/2013/12/sky2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0" name="Заголовок 9"/>
          <p:cNvSpPr>
            <a:spLocks noGrp="1"/>
          </p:cNvSpPr>
          <p:nvPr>
            <p:ph type="ctrTitle"/>
          </p:nvPr>
        </p:nvSpPr>
        <p:spPr>
          <a:xfrm>
            <a:off x="611560" y="836712"/>
            <a:ext cx="7772400" cy="1470025"/>
          </a:xfrm>
        </p:spPr>
        <p:txBody>
          <a:bodyPr rtlCol="0"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Бюджет для граждан</a:t>
            </a:r>
            <a:endParaRPr lang="ru-RU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Скругленный прямоугольник 12"/>
          <p:cNvSpPr/>
          <p:nvPr/>
        </p:nvSpPr>
        <p:spPr>
          <a:xfrm>
            <a:off x="285341" y="4080533"/>
            <a:ext cx="1779328" cy="1508772"/>
          </a:xfrm>
          <a:prstGeom prst="roundRect">
            <a:avLst/>
          </a:prstGeom>
          <a:gradFill flip="none" rotWithShape="1">
            <a:gsLst>
              <a:gs pos="0">
                <a:srgbClr val="FFC000"/>
              </a:gs>
              <a:gs pos="50000">
                <a:srgbClr val="A2E18B">
                  <a:shade val="67500"/>
                  <a:satMod val="115000"/>
                </a:srgbClr>
              </a:gs>
              <a:gs pos="100000">
                <a:srgbClr val="A2E18B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solidFill>
              <a:srgbClr val="037106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i="1" dirty="0">
                <a:solidFill>
                  <a:schemeClr val="accent6">
                    <a:lumMod val="75000"/>
                  </a:schemeClr>
                </a:solidFill>
              </a:rPr>
              <a:t>Депутаты представительного органа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i="1" dirty="0">
                <a:solidFill>
                  <a:schemeClr val="accent6">
                    <a:lumMod val="75000"/>
                  </a:schemeClr>
                </a:solidFill>
              </a:rPr>
              <a:t>(14,0 тыс. </a:t>
            </a:r>
            <a:r>
              <a:rPr lang="ru-RU" sz="1600" i="1" dirty="0" err="1">
                <a:solidFill>
                  <a:schemeClr val="accent6">
                    <a:lumMod val="75000"/>
                  </a:schemeClr>
                </a:solidFill>
              </a:rPr>
              <a:t>руб</a:t>
            </a:r>
            <a:r>
              <a:rPr lang="ru-RU" sz="1600" i="1" dirty="0">
                <a:solidFill>
                  <a:schemeClr val="accent6">
                    <a:lumMod val="75000"/>
                  </a:schemeClr>
                </a:solidFill>
              </a:rPr>
              <a:t>)</a:t>
            </a:r>
            <a:endParaRPr lang="ru-RU" sz="1600" i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4580" name="Заголовок 1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4" name="Содержимое 3"/>
          <p:cNvSpPr>
            <a:spLocks noGrp="1"/>
          </p:cNvSpPr>
          <p:nvPr>
            <p:ph idx="4294967295"/>
          </p:nvPr>
        </p:nvSpPr>
        <p:spPr>
          <a:xfrm>
            <a:off x="906437" y="28575"/>
            <a:ext cx="7500990" cy="1143000"/>
          </a:xfrm>
          <a:prstGeom prst="roundRect">
            <a:avLst/>
          </a:prstGeom>
          <a:gradFill>
            <a:gsLst>
              <a:gs pos="0">
                <a:schemeClr val="bg1"/>
              </a:gs>
              <a:gs pos="35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</a:gradFill>
          <a:ln w="19050">
            <a:solidFill>
              <a:schemeClr val="tx2">
                <a:lumMod val="50000"/>
              </a:schemeClr>
            </a:solidFill>
          </a:ln>
          <a:effectLst>
            <a:glow rad="228600">
              <a:schemeClr val="accent5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 algn="ctr"/>
            <a:r>
              <a:rPr lang="ru-RU" sz="240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Непрограммные направления расходов </a:t>
            </a: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2312971" y="3975104"/>
            <a:ext cx="1714513" cy="1714511"/>
          </a:xfrm>
          <a:prstGeom prst="roundRect">
            <a:avLst/>
          </a:prstGeom>
          <a:gradFill flip="none" rotWithShape="1">
            <a:gsLst>
              <a:gs pos="0">
                <a:srgbClr val="FFC000"/>
              </a:gs>
              <a:gs pos="50000">
                <a:srgbClr val="A2E18B">
                  <a:shade val="67500"/>
                  <a:satMod val="115000"/>
                </a:srgbClr>
              </a:gs>
              <a:gs pos="100000">
                <a:srgbClr val="A2E18B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solidFill>
              <a:srgbClr val="037106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i="1" dirty="0">
                <a:solidFill>
                  <a:schemeClr val="accent6">
                    <a:lumMod val="75000"/>
                  </a:schemeClr>
                </a:solidFill>
              </a:rPr>
              <a:t>Передача части полномочий (40,5 тыс. </a:t>
            </a:r>
            <a:r>
              <a:rPr lang="ru-RU" sz="1600" i="1" dirty="0" err="1">
                <a:solidFill>
                  <a:schemeClr val="accent6">
                    <a:lumMod val="75000"/>
                  </a:schemeClr>
                </a:solidFill>
              </a:rPr>
              <a:t>руб</a:t>
            </a:r>
            <a:r>
              <a:rPr lang="ru-RU" sz="1600" i="1" dirty="0">
                <a:solidFill>
                  <a:schemeClr val="accent6">
                    <a:lumMod val="75000"/>
                  </a:schemeClr>
                </a:solidFill>
              </a:rPr>
              <a:t>) </a:t>
            </a:r>
            <a:endParaRPr lang="ru-RU" sz="1600" i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 flipH="1">
            <a:off x="4143372" y="4000504"/>
            <a:ext cx="1747854" cy="1466864"/>
          </a:xfrm>
          <a:prstGeom prst="roundRect">
            <a:avLst/>
          </a:prstGeom>
          <a:gradFill flip="none" rotWithShape="1">
            <a:gsLst>
              <a:gs pos="0">
                <a:srgbClr val="FFC000"/>
              </a:gs>
              <a:gs pos="50000">
                <a:srgbClr val="A2E18B">
                  <a:shade val="67500"/>
                  <a:satMod val="115000"/>
                </a:srgbClr>
              </a:gs>
              <a:gs pos="100000">
                <a:srgbClr val="A2E18B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solidFill>
              <a:srgbClr val="037106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i="1" dirty="0">
                <a:solidFill>
                  <a:schemeClr val="accent6">
                    <a:lumMod val="75000"/>
                  </a:schemeClr>
                </a:solidFill>
              </a:rPr>
              <a:t>Расходы на проведение </a:t>
            </a:r>
            <a:r>
              <a:rPr lang="ru-RU" sz="1600" i="1" dirty="0">
                <a:solidFill>
                  <a:schemeClr val="accent6">
                    <a:lumMod val="75000"/>
                  </a:schemeClr>
                </a:solidFill>
              </a:rPr>
              <a:t>референдумов (12,1 тыс. </a:t>
            </a:r>
            <a:r>
              <a:rPr lang="ru-RU" sz="1600" i="1" dirty="0" err="1">
                <a:solidFill>
                  <a:schemeClr val="accent6">
                    <a:lumMod val="75000"/>
                  </a:schemeClr>
                </a:solidFill>
              </a:rPr>
              <a:t>руб</a:t>
            </a:r>
            <a:r>
              <a:rPr lang="ru-RU" sz="1600" i="1" dirty="0">
                <a:solidFill>
                  <a:schemeClr val="accent6">
                    <a:lumMod val="75000"/>
                  </a:schemeClr>
                </a:solidFill>
              </a:rPr>
              <a:t>)</a:t>
            </a:r>
            <a:endParaRPr lang="ru-RU" sz="1600" i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2" name="Стрелка вниз 31"/>
          <p:cNvSpPr/>
          <p:nvPr/>
        </p:nvSpPr>
        <p:spPr>
          <a:xfrm>
            <a:off x="3000375" y="1857375"/>
            <a:ext cx="484188" cy="17145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4" name="Стрелка вниз 33"/>
          <p:cNvSpPr/>
          <p:nvPr/>
        </p:nvSpPr>
        <p:spPr>
          <a:xfrm>
            <a:off x="1143000" y="1785938"/>
            <a:ext cx="484188" cy="192881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5" name="Стрелка вниз 34"/>
          <p:cNvSpPr/>
          <p:nvPr/>
        </p:nvSpPr>
        <p:spPr>
          <a:xfrm>
            <a:off x="5000625" y="2071688"/>
            <a:ext cx="500063" cy="164306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6" name="Скругленный прямоугольник 35"/>
          <p:cNvSpPr/>
          <p:nvPr/>
        </p:nvSpPr>
        <p:spPr>
          <a:xfrm flipH="1">
            <a:off x="6072198" y="3929066"/>
            <a:ext cx="1428760" cy="1500198"/>
          </a:xfrm>
          <a:prstGeom prst="roundRect">
            <a:avLst/>
          </a:prstGeom>
          <a:gradFill flip="none" rotWithShape="1">
            <a:gsLst>
              <a:gs pos="0">
                <a:srgbClr val="FFC000"/>
              </a:gs>
              <a:gs pos="50000">
                <a:srgbClr val="A2E18B">
                  <a:shade val="67500"/>
                  <a:satMod val="115000"/>
                </a:srgbClr>
              </a:gs>
              <a:gs pos="100000">
                <a:srgbClr val="A2E18B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solidFill>
              <a:srgbClr val="037106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i="1" dirty="0">
                <a:solidFill>
                  <a:schemeClr val="accent6">
                    <a:lumMod val="75000"/>
                  </a:schemeClr>
                </a:solidFill>
              </a:rPr>
              <a:t>Резервный фонд (2,0 тыс. </a:t>
            </a:r>
            <a:r>
              <a:rPr lang="ru-RU" sz="1600" i="1" dirty="0" err="1">
                <a:solidFill>
                  <a:schemeClr val="accent6">
                    <a:lumMod val="75000"/>
                  </a:schemeClr>
                </a:solidFill>
              </a:rPr>
              <a:t>руб</a:t>
            </a:r>
            <a:r>
              <a:rPr lang="ru-RU" sz="1600" i="1" dirty="0">
                <a:solidFill>
                  <a:schemeClr val="accent6">
                    <a:lumMod val="75000"/>
                  </a:schemeClr>
                </a:solidFill>
              </a:rPr>
              <a:t>)</a:t>
            </a:r>
            <a:endParaRPr lang="ru-RU" sz="1600" i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8" name="Стрелка вниз 37"/>
          <p:cNvSpPr/>
          <p:nvPr/>
        </p:nvSpPr>
        <p:spPr>
          <a:xfrm flipH="1">
            <a:off x="6500813" y="1928813"/>
            <a:ext cx="428625" cy="164306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Picture 1" descr="C:\Users\Хеда\Desktop\Актуально\снова ленинское\Солнце-жжет-как-крапива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Прямоугольник 1"/>
          <p:cNvSpPr/>
          <p:nvPr/>
        </p:nvSpPr>
        <p:spPr>
          <a:xfrm>
            <a:off x="755576" y="188640"/>
            <a:ext cx="7488832" cy="1754326"/>
          </a:xfrm>
          <a:prstGeom prst="rect">
            <a:avLst/>
          </a:prstGeom>
        </p:spPr>
        <p:txBody>
          <a:bodyPr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32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36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Уважаемые жители Петропавловского  сельского поселения!</a:t>
            </a:r>
            <a:endParaRPr lang="ru-RU" sz="36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50825" y="1844675"/>
            <a:ext cx="8713788" cy="4402138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accent3">
                    <a:lumMod val="50000"/>
                  </a:schemeClr>
                </a:solidFill>
                <a:latin typeface="+mn-lt"/>
                <a:cs typeface="+mn-cs"/>
              </a:rPr>
              <a:t>       </a:t>
            </a:r>
            <a:r>
              <a:rPr lang="ru-RU" sz="2800" b="1" dirty="0">
                <a:solidFill>
                  <a:srgbClr val="34411B"/>
                </a:solidFill>
                <a:latin typeface="+mn-lt"/>
                <a:cs typeface="+mn-cs"/>
              </a:rPr>
              <a:t>Представляем Вашему вниманию Отчет об исполнении  бюджета Петропавловского сельского поселения Октябрьского муниципального  района за 2017 год.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rgbClr val="34411B"/>
                </a:solidFill>
                <a:latin typeface="+mn-lt"/>
                <a:cs typeface="+mn-cs"/>
              </a:rPr>
              <a:t>        Бюджет для граждан нацелен на получение обратной связи от жителей поселения, которых волнуют проблемы муниципальных финансов. Надеемся, что представление бюджета в понятной для жителей форме повысит уровень общественного участия граждан в бюджетном процессе.</a:t>
            </a:r>
            <a:endParaRPr lang="ru-RU" sz="2800" b="1" dirty="0">
              <a:solidFill>
                <a:srgbClr val="34411B"/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Picture 1" descr="C:\Users\Хеда\Desktop\Актуально\снова ленинское\Солнце-жжет-как-крапива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6" name="TextBox 3"/>
          <p:cNvSpPr txBox="1">
            <a:spLocks noChangeArrowheads="1"/>
          </p:cNvSpPr>
          <p:nvPr/>
        </p:nvSpPr>
        <p:spPr bwMode="auto">
          <a:xfrm>
            <a:off x="250825" y="188913"/>
            <a:ext cx="8893175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>
                <a:solidFill>
                  <a:srgbClr val="FFC000"/>
                </a:solidFill>
                <a:latin typeface="Calibri" pitchFamily="34" charset="0"/>
              </a:rPr>
              <a:t>ОСНОВНЫЕ ПАРАМЕТРЫ ИСПОЛНЕНИЯ  БЮДЖЕТА ПЕТРОПАВЛОВСКОГО СЕЛЬСКОГО ПОСЕЛЕНИЯ ЗА 2017 ГОД (ТЫС.РУБ.)</a:t>
            </a:r>
          </a:p>
        </p:txBody>
      </p:sp>
      <p:graphicFrame>
        <p:nvGraphicFramePr>
          <p:cNvPr id="16417" name="Group 33"/>
          <p:cNvGraphicFramePr>
            <a:graphicFrameLocks noGrp="1"/>
          </p:cNvGraphicFramePr>
          <p:nvPr/>
        </p:nvGraphicFramePr>
        <p:xfrm>
          <a:off x="1116013" y="1844675"/>
          <a:ext cx="7632700" cy="2519363"/>
        </p:xfrm>
        <a:graphic>
          <a:graphicData uri="http://schemas.openxmlformats.org/drawingml/2006/table">
            <a:tbl>
              <a:tblPr/>
              <a:tblGrid>
                <a:gridCol w="2519362"/>
                <a:gridCol w="1630363"/>
                <a:gridCol w="1393825"/>
                <a:gridCol w="2089150"/>
              </a:tblGrid>
              <a:tr h="1152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A452A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Показатель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A452A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План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A452A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Факт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A452A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Исполнение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A452A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(%)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/>
                    </a:solidFill>
                  </a:tcPr>
                </a:tc>
              </a:tr>
              <a:tr h="320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F6228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Доход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7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77933C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6912,9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7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77933C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6876,5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7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77933C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99,5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7D1"/>
                    </a:solidFill>
                  </a:tcPr>
                </a:tc>
              </a:tr>
              <a:tr h="320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F6228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Расход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77933C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7046,0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77933C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6931,4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77933C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98,4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EA"/>
                    </a:solidFill>
                  </a:tcPr>
                </a:tc>
              </a:tr>
              <a:tr h="320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4F6228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7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77933C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7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77933C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7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77933C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7D1"/>
                    </a:solidFill>
                  </a:tcPr>
                </a:tc>
              </a:tr>
            </a:tbl>
          </a:graphicData>
        </a:graphic>
      </p:graphicFrame>
      <p:pic>
        <p:nvPicPr>
          <p:cNvPr id="7" name="Picture 4" descr="http://zuzino.mos.ru/upload/medialibrary/d03/byudzhet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99792" y="4509120"/>
            <a:ext cx="4194984" cy="206527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Picture 1" descr="C:\Users\Хеда\Desktop\Актуально\снова ленинское\Солнце-жжет-как-крапива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0" name="TextBox 3"/>
          <p:cNvSpPr txBox="1">
            <a:spLocks noChangeArrowheads="1"/>
          </p:cNvSpPr>
          <p:nvPr/>
        </p:nvSpPr>
        <p:spPr bwMode="auto">
          <a:xfrm>
            <a:off x="323850" y="333375"/>
            <a:ext cx="83439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>
                <a:solidFill>
                  <a:srgbClr val="FFC000"/>
                </a:solidFill>
                <a:latin typeface="Calibri" pitchFamily="34" charset="0"/>
              </a:rPr>
              <a:t>ИСПОЛНЕНИЕ БЮДЖЕТА ПЕТРОПАВЛОВСКОГО СЕЛЬСКОГО ПОСЕЛЕНИЯ ЗА 2017 ГОД ПО ДОХОДАМ (ТЫС.РУБ.)</a:t>
            </a:r>
          </a:p>
        </p:txBody>
      </p:sp>
      <p:graphicFrame>
        <p:nvGraphicFramePr>
          <p:cNvPr id="17411" name="Диаграмма 6"/>
          <p:cNvGraphicFramePr>
            <a:graphicFrameLocks/>
          </p:cNvGraphicFramePr>
          <p:nvPr/>
        </p:nvGraphicFramePr>
        <p:xfrm>
          <a:off x="417513" y="1865313"/>
          <a:ext cx="3844925" cy="2622550"/>
        </p:xfrm>
        <a:graphic>
          <a:graphicData uri="http://schemas.openxmlformats.org/presentationml/2006/ole">
            <p:oleObj spid="_x0000_s17411" r:id="rId5" imgW="3846909" imgH="2621507" progId="Excel.Chart.8">
              <p:embed/>
            </p:oleObj>
          </a:graphicData>
        </a:graphic>
      </p:graphicFrame>
      <p:graphicFrame>
        <p:nvGraphicFramePr>
          <p:cNvPr id="17412" name="Диаграмма 7"/>
          <p:cNvGraphicFramePr>
            <a:graphicFrameLocks/>
          </p:cNvGraphicFramePr>
          <p:nvPr/>
        </p:nvGraphicFramePr>
        <p:xfrm>
          <a:off x="3584575" y="1865313"/>
          <a:ext cx="5610225" cy="4062412"/>
        </p:xfrm>
        <a:graphic>
          <a:graphicData uri="http://schemas.openxmlformats.org/presentationml/2006/ole">
            <p:oleObj spid="_x0000_s17412" r:id="rId6" imgW="5608806" imgH="4060288" progId="Excel.Char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7" name="Picture 1" descr="C:\Users\Хеда\Desktop\Актуально\снова ленинское\Солнце-жжет-как-крапива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431770" y="691597"/>
          <a:ext cx="8640959" cy="5486400"/>
        </p:xfrm>
        <a:graphic>
          <a:graphicData uri="http://schemas.openxmlformats.org/drawingml/2006/table">
            <a:tbl>
              <a:tblPr>
                <a:tableStyleId>{69C7853C-536D-4A76-A0AE-DD22124D55A5}</a:tableStyleId>
              </a:tblPr>
              <a:tblGrid>
                <a:gridCol w="5782560"/>
                <a:gridCol w="698159"/>
                <a:gridCol w="1008112"/>
                <a:gridCol w="1152128"/>
              </a:tblGrid>
              <a:tr h="12443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5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План</a:t>
                      </a:r>
                      <a:endParaRPr lang="ru-RU" sz="15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Поступило</a:t>
                      </a:r>
                      <a:endParaRPr lang="ru-RU" sz="15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Отклонения</a:t>
                      </a:r>
                      <a:endParaRPr lang="ru-RU" sz="15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</a:tr>
              <a:tr h="14263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ВСЕГО</a:t>
                      </a:r>
                      <a:endParaRPr lang="ru-RU" sz="15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1302,5</a:t>
                      </a:r>
                      <a:endParaRPr lang="ru-RU" sz="1500" b="1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1266,3</a:t>
                      </a:r>
                      <a:endParaRPr lang="ru-RU" sz="1500" b="1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-36,2</a:t>
                      </a:r>
                      <a:endParaRPr lang="ru-RU" sz="1500" b="1" dirty="0" smtClean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</a:tr>
              <a:tr h="15627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Налог на доходы физических </a:t>
                      </a:r>
                      <a:r>
                        <a:rPr lang="ru-RU" sz="15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лиц</a:t>
                      </a:r>
                      <a:endParaRPr lang="ru-RU" sz="15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147,0</a:t>
                      </a:r>
                      <a:endParaRPr lang="ru-RU" sz="1500" b="0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150,3</a:t>
                      </a:r>
                      <a:endParaRPr lang="ru-RU" sz="1500" b="0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b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3,3</a:t>
                      </a:r>
                      <a:endParaRPr lang="ru-RU" sz="1500" b="0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</a:tr>
              <a:tr h="37059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Акцизы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Транспортный налог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Единый </a:t>
                      </a:r>
                      <a:r>
                        <a:rPr lang="ru-RU" sz="1500" b="1" dirty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сельскохозяйственный налог</a:t>
                      </a:r>
                      <a:endParaRPr lang="ru-RU" sz="15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298,7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353,6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2,1</a:t>
                      </a:r>
                      <a:endParaRPr lang="ru-RU" sz="1500" b="0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320,9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292,6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2,1</a:t>
                      </a:r>
                      <a:endParaRPr lang="ru-RU" sz="1500" b="0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b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22,2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b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-61,0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b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1500" b="0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</a:tr>
              <a:tr h="12403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Налог на имущество физических лиц</a:t>
                      </a:r>
                      <a:endParaRPr lang="ru-RU" sz="15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127,1</a:t>
                      </a:r>
                      <a:endParaRPr lang="ru-RU" sz="1500" b="0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132,2</a:t>
                      </a:r>
                      <a:endParaRPr lang="ru-RU" sz="1500" b="0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b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5,1</a:t>
                      </a:r>
                      <a:endParaRPr lang="ru-RU" sz="1500" b="0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</a:tr>
              <a:tr h="12667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Земельный налог</a:t>
                      </a:r>
                      <a:endParaRPr lang="ru-RU" sz="15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170,0</a:t>
                      </a:r>
                      <a:endParaRPr lang="ru-RU" sz="1500" b="0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162,9</a:t>
                      </a:r>
                      <a:endParaRPr lang="ru-RU" sz="1500" b="0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b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-7,1</a:t>
                      </a:r>
                      <a:endParaRPr lang="ru-RU" sz="1500" b="0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</a:tr>
              <a:tr h="12403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Государственная пошлина</a:t>
                      </a:r>
                      <a:endParaRPr lang="ru-RU" sz="15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5,6</a:t>
                      </a:r>
                      <a:endParaRPr lang="ru-RU" sz="1500" b="0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6,2</a:t>
                      </a:r>
                      <a:endParaRPr lang="ru-RU" sz="1500" b="0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b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0,6</a:t>
                      </a:r>
                      <a:endParaRPr lang="ru-RU" sz="1500" b="0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</a:tr>
              <a:tr h="49612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Доходы от сдачи в аренду имущества, находящегося в государственной и муниципальной собственности доходы от использования имущества, находящегося в государственной и муниципальной собственности  </a:t>
                      </a:r>
                      <a:endParaRPr lang="ru-RU" sz="15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11,0</a:t>
                      </a:r>
                      <a:endParaRPr lang="ru-RU" sz="1500" b="0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11,3</a:t>
                      </a:r>
                      <a:endParaRPr lang="ru-RU" sz="1500" b="0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b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0,3</a:t>
                      </a:r>
                      <a:endParaRPr lang="ru-RU" sz="1500" b="0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</a:tr>
              <a:tr h="49412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Доходы</a:t>
                      </a:r>
                      <a:r>
                        <a:rPr lang="ru-RU" sz="1500" b="1" baseline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, получаемые в виде арендной платы за земли после разграничения государственной собственности на землю, а также средства от продажи права на заключение договоров аренды указанных земельных участков </a:t>
                      </a:r>
                      <a:endParaRPr lang="ru-RU" sz="15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22,2</a:t>
                      </a:r>
                      <a:endParaRPr lang="ru-RU" sz="1500" b="0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22,5</a:t>
                      </a:r>
                      <a:endParaRPr lang="ru-RU" sz="1500" b="0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b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1500" b="0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</a:tr>
              <a:tr h="86471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Доходы</a:t>
                      </a:r>
                      <a:r>
                        <a:rPr lang="ru-RU" sz="1500" b="1" baseline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от оказание платных услуги компенсации затрат г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b="1" baseline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государства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b="1" baseline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Доходы от продажи материальных и нематериальных активов</a:t>
                      </a:r>
                      <a:endParaRPr lang="ru-RU" sz="15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103,5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500" b="0" dirty="0" smtClean="0">
                        <a:solidFill>
                          <a:schemeClr val="accent3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61,4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500" b="0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103,9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500" b="0" dirty="0" smtClean="0">
                        <a:solidFill>
                          <a:schemeClr val="accent3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61,4</a:t>
                      </a:r>
                      <a:endParaRPr lang="ru-RU" sz="1500" b="0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b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0,4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500" b="0" dirty="0" smtClean="0">
                        <a:solidFill>
                          <a:schemeClr val="accent3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b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500" b="0" dirty="0" smtClean="0">
                        <a:solidFill>
                          <a:schemeClr val="accent3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500" b="0" dirty="0" smtClean="0">
                        <a:solidFill>
                          <a:schemeClr val="accent3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500" b="0" dirty="0" smtClean="0">
                        <a:solidFill>
                          <a:schemeClr val="accent3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500" b="0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</a:tr>
            </a:tbl>
          </a:graphicData>
        </a:graphic>
      </p:graphicFrame>
      <p:sp>
        <p:nvSpPr>
          <p:cNvPr id="19459" name="TextBox 4"/>
          <p:cNvSpPr txBox="1">
            <a:spLocks noChangeArrowheads="1"/>
          </p:cNvSpPr>
          <p:nvPr/>
        </p:nvSpPr>
        <p:spPr bwMode="auto">
          <a:xfrm>
            <a:off x="0" y="0"/>
            <a:ext cx="91440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 b="1">
                <a:solidFill>
                  <a:srgbClr val="FFC000"/>
                </a:solidFill>
                <a:latin typeface="Calibri" pitchFamily="34" charset="0"/>
              </a:rPr>
              <a:t>СТРУКТУРА И ОБЪЕМ НАЛОГОВЫХ И НЕНАЛОГОВЫХ ДОХОДОВ БЮДЖЕТА ПЕТРОПАВЛОВСКОГО СЕЛЬСКОГО ПОСЕЛЕНИЯ ЗА 2017 ГОД (ТЫС.РУБ.)</a:t>
            </a:r>
          </a:p>
          <a:p>
            <a:pPr algn="ctr"/>
            <a:endParaRPr lang="ru-RU" sz="1600" b="1">
              <a:solidFill>
                <a:srgbClr val="FFC000"/>
              </a:solidFill>
              <a:latin typeface="Calibri" pitchFamily="34" charset="0"/>
            </a:endParaRPr>
          </a:p>
          <a:p>
            <a:pPr algn="ctr"/>
            <a:endParaRPr lang="ru-RU" sz="1600" b="1">
              <a:solidFill>
                <a:srgbClr val="FFC000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1" name="Picture 1" descr="C:\Users\Хеда\Desktop\Актуально\снова ленинское\Солнце-жжет-как-крапива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2" name="Прямоугольник 2"/>
          <p:cNvSpPr>
            <a:spLocks noChangeArrowheads="1"/>
          </p:cNvSpPr>
          <p:nvPr/>
        </p:nvSpPr>
        <p:spPr bwMode="auto">
          <a:xfrm>
            <a:off x="-396875" y="0"/>
            <a:ext cx="10009188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>
                <a:solidFill>
                  <a:srgbClr val="FFC000"/>
                </a:solidFill>
                <a:latin typeface="Calibri" pitchFamily="34" charset="0"/>
              </a:rPr>
              <a:t>СТРУКТУРА И ОБЪЕМ БЕЗВОЗМЕЗДНЫХ ПОСТУПЛЕНИЙ (ТЫС.РУБ.)  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95288" y="1125538"/>
          <a:ext cx="8353425" cy="54864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752528"/>
                <a:gridCol w="1008112"/>
                <a:gridCol w="1008112"/>
                <a:gridCol w="1584176"/>
              </a:tblGrid>
              <a:tr h="772582">
                <a:tc>
                  <a:txBody>
                    <a:bodyPr/>
                    <a:lstStyle/>
                    <a:p>
                      <a:pPr algn="l"/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accent2">
                              <a:lumMod val="20000"/>
                              <a:lumOff val="80000"/>
                            </a:schemeClr>
                          </a:solidFill>
                          <a:latin typeface="+mj-lt"/>
                        </a:rPr>
                        <a:t>План</a:t>
                      </a:r>
                      <a:endParaRPr lang="ru-RU" sz="2000" b="1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accent2">
                              <a:lumMod val="20000"/>
                              <a:lumOff val="80000"/>
                            </a:schemeClr>
                          </a:solidFill>
                          <a:latin typeface="+mj-lt"/>
                        </a:rPr>
                        <a:t>Факт</a:t>
                      </a:r>
                      <a:endParaRPr lang="ru-RU" sz="2000" b="1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accent2">
                              <a:lumMod val="20000"/>
                              <a:lumOff val="80000"/>
                            </a:schemeClr>
                          </a:solidFill>
                          <a:latin typeface="+mj-lt"/>
                        </a:rPr>
                        <a:t>Исполнение(%)</a:t>
                      </a:r>
                      <a:endParaRPr lang="ru-RU" sz="2000" b="1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  <a:latin typeface="+mj-lt"/>
                      </a:endParaRPr>
                    </a:p>
                  </a:txBody>
                  <a:tcPr/>
                </a:tc>
              </a:tr>
              <a:tr h="489187">
                <a:tc>
                  <a:txBody>
                    <a:bodyPr/>
                    <a:lstStyle/>
                    <a:p>
                      <a:pPr algn="l"/>
                      <a:r>
                        <a:rPr lang="ru-RU" sz="1800" b="1" dirty="0" smtClean="0">
                          <a:solidFill>
                            <a:srgbClr val="C00000"/>
                          </a:solidFill>
                        </a:rPr>
                        <a:t>ВСЕГО</a:t>
                      </a:r>
                      <a:endParaRPr lang="ru-RU" sz="18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5610,4</a:t>
                      </a:r>
                      <a:endParaRPr lang="ru-RU" sz="18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5610,1</a:t>
                      </a:r>
                      <a:endParaRPr lang="ru-RU" sz="18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100</a:t>
                      </a:r>
                      <a:endParaRPr lang="ru-RU" sz="18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705401">
                <a:tc>
                  <a:txBody>
                    <a:bodyPr/>
                    <a:lstStyle/>
                    <a:p>
                      <a:pPr algn="l"/>
                      <a:r>
                        <a:rPr lang="ru-RU" sz="1800" b="1" kern="12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Дотации на выравнивание уровня бюджетной обеспеченности</a:t>
                      </a:r>
                      <a:endParaRPr lang="ru-RU" sz="18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4617,2</a:t>
                      </a:r>
                      <a:endParaRPr lang="ru-RU" sz="18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4617,2</a:t>
                      </a:r>
                      <a:endParaRPr lang="ru-RU" sz="18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100</a:t>
                      </a:r>
                      <a:endParaRPr lang="ru-RU" sz="18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1051466">
                <a:tc>
                  <a:txBody>
                    <a:bodyPr/>
                    <a:lstStyle/>
                    <a:p>
                      <a:pPr algn="l"/>
                      <a:r>
                        <a:rPr lang="ru-RU" sz="1800" b="1" kern="12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Субвенции бюджетам субъектов </a:t>
                      </a:r>
                      <a:r>
                        <a:rPr lang="ru-RU" sz="1800" b="1" kern="1200" baseline="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Российской Федерации и муниципальных образований</a:t>
                      </a:r>
                      <a:endParaRPr lang="ru-RU" sz="18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122,0 </a:t>
                      </a:r>
                      <a:endParaRPr lang="ru-RU" sz="18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122,0,</a:t>
                      </a:r>
                      <a:endParaRPr lang="ru-RU" sz="18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100</a:t>
                      </a:r>
                      <a:endParaRPr lang="ru-RU" sz="18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705401">
                <a:tc>
                  <a:txBody>
                    <a:bodyPr/>
                    <a:lstStyle/>
                    <a:p>
                      <a:pPr algn="l"/>
                      <a:r>
                        <a:rPr lang="ru-RU" sz="1800" b="1" kern="12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Субсидии бюджетам субъектов </a:t>
                      </a:r>
                      <a:r>
                        <a:rPr lang="ru-RU" sz="1800" b="1" kern="1200" baseline="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Российской Федерации и муниципальных образований</a:t>
                      </a:r>
                      <a:endParaRPr lang="ru-RU" sz="18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407,2</a:t>
                      </a:r>
                      <a:endParaRPr lang="ru-RU" sz="18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407,2</a:t>
                      </a:r>
                      <a:endParaRPr lang="ru-RU" sz="18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100</a:t>
                      </a:r>
                      <a:endParaRPr lang="ru-RU" sz="18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573955">
                <a:tc>
                  <a:txBody>
                    <a:bodyPr/>
                    <a:lstStyle/>
                    <a:p>
                      <a:pPr algn="l"/>
                      <a:r>
                        <a:rPr lang="ru-RU" sz="1800" b="1" kern="12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Иные  межбюджетные трансферты</a:t>
                      </a:r>
                      <a:endParaRPr lang="ru-RU" sz="18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464,0 </a:t>
                      </a:r>
                      <a:endParaRPr lang="ru-RU" sz="18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464,0</a:t>
                      </a:r>
                      <a:endParaRPr lang="ru-RU" sz="18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100</a:t>
                      </a:r>
                      <a:endParaRPr lang="ru-RU" sz="18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573955">
                <a:tc>
                  <a:txBody>
                    <a:bodyPr/>
                    <a:lstStyle/>
                    <a:p>
                      <a:pPr algn="l"/>
                      <a:r>
                        <a:rPr lang="ru-RU" sz="18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Возврат остатков субсидий, субвенций и иных межбюджетных трансфертов, имеющих целевое назначение, прошлых лет из бюджетов сельских  поселений</a:t>
                      </a:r>
                      <a:endParaRPr lang="ru-RU" sz="18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0,0</a:t>
                      </a:r>
                      <a:endParaRPr lang="ru-RU" sz="18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-0,3</a:t>
                      </a:r>
                      <a:endParaRPr lang="ru-RU" sz="18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5" name="Picture 1" descr="C:\Users\Хеда\Desktop\Актуально\снова ленинское\Солнце-жжет-как-крапива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6" name="Прямоугольник 2"/>
          <p:cNvSpPr>
            <a:spLocks noChangeArrowheads="1"/>
          </p:cNvSpPr>
          <p:nvPr/>
        </p:nvSpPr>
        <p:spPr bwMode="auto">
          <a:xfrm>
            <a:off x="611188" y="188913"/>
            <a:ext cx="80645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>
                <a:solidFill>
                  <a:srgbClr val="FFC000"/>
                </a:solidFill>
                <a:latin typeface="Calibri" pitchFamily="34" charset="0"/>
              </a:rPr>
              <a:t>ИСПОЛНЕНИЕ БЮДЖЕТА ПЕТРОПАВЛОВСКОГО СЕЛЬСКОГО ПОСЕЛЕНИЯ ЗА 2017 ГОД ПО РАСХОДАМ (ТЫС.РУБ.)</a:t>
            </a:r>
          </a:p>
        </p:txBody>
      </p:sp>
      <p:graphicFrame>
        <p:nvGraphicFramePr>
          <p:cNvPr id="21507" name="Диаграмма 3"/>
          <p:cNvGraphicFramePr>
            <a:graphicFrameLocks/>
          </p:cNvGraphicFramePr>
          <p:nvPr/>
        </p:nvGraphicFramePr>
        <p:xfrm>
          <a:off x="1352550" y="1433513"/>
          <a:ext cx="6197600" cy="4165600"/>
        </p:xfrm>
        <a:graphic>
          <a:graphicData uri="http://schemas.openxmlformats.org/presentationml/2006/ole">
            <p:oleObj spid="_x0000_s21507" r:id="rId4" imgW="6200169" imgH="4170025" progId="Excel.Char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29" name="Picture 1" descr="C:\Users\Хеда\Desktop\Актуально\снова ленинское\Солнце-жжет-как-крапива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468313" y="1341438"/>
          <a:ext cx="8351837" cy="40005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560"/>
                <a:gridCol w="1008112"/>
                <a:gridCol w="864096"/>
                <a:gridCol w="1440159"/>
              </a:tblGrid>
              <a:tr h="612743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План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Факт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Исполнение(%)</a:t>
                      </a:r>
                      <a:endParaRPr lang="ru-RU" dirty="0"/>
                    </a:p>
                  </a:txBody>
                  <a:tcPr/>
                </a:tc>
              </a:tr>
              <a:tr h="350139"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ВСЕГО</a:t>
                      </a:r>
                      <a:endParaRPr lang="ru-RU" sz="180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7046,0 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6931,4 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98,4</a:t>
                      </a:r>
                      <a:endParaRPr lang="ru-RU" b="1" dirty="0"/>
                    </a:p>
                  </a:txBody>
                  <a:tcPr/>
                </a:tc>
              </a:tr>
              <a:tr h="290304"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Общегосударственные вопросы</a:t>
                      </a:r>
                      <a:r>
                        <a:rPr lang="ru-RU" sz="180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ru-RU" sz="18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0" dirty="0" smtClean="0"/>
                        <a:t>3524,1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3505,6 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0" dirty="0" smtClean="0"/>
                        <a:t>99,5</a:t>
                      </a:r>
                      <a:endParaRPr lang="ru-RU" b="0" dirty="0"/>
                    </a:p>
                  </a:txBody>
                  <a:tcPr/>
                </a:tc>
              </a:tr>
              <a:tr h="432048"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Национальная оборона</a:t>
                      </a:r>
                      <a:endParaRPr lang="ru-RU" sz="1800" b="0" kern="1200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0" dirty="0" smtClean="0"/>
                        <a:t>72,7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0" dirty="0" smtClean="0"/>
                        <a:t>72,7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0" dirty="0" smtClean="0"/>
                        <a:t>100</a:t>
                      </a:r>
                    </a:p>
                  </a:txBody>
                  <a:tcPr/>
                </a:tc>
              </a:tr>
              <a:tr h="50405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Дорожное хозяйство</a:t>
                      </a:r>
                      <a:endParaRPr lang="ru-RU" sz="1800" kern="1200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0" dirty="0" smtClean="0"/>
                        <a:t>651,3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0" dirty="0" smtClean="0"/>
                        <a:t>606,4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0" dirty="0" smtClean="0"/>
                        <a:t>93,1</a:t>
                      </a:r>
                      <a:endParaRPr lang="ru-RU" b="0" dirty="0"/>
                    </a:p>
                  </a:txBody>
                  <a:tcPr/>
                </a:tc>
              </a:tr>
              <a:tr h="596592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Коммунальное хозяйство</a:t>
                      </a:r>
                      <a:endParaRPr lang="ru-RU" sz="18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0" dirty="0" smtClean="0"/>
                        <a:t>250,9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0" dirty="0" smtClean="0"/>
                        <a:t>249,8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0" dirty="0" smtClean="0"/>
                        <a:t>99,6</a:t>
                      </a:r>
                      <a:endParaRPr lang="ru-RU" b="0" dirty="0"/>
                    </a:p>
                  </a:txBody>
                  <a:tcPr/>
                </a:tc>
              </a:tr>
              <a:tr h="350139"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Благоустройство</a:t>
                      </a:r>
                      <a:endParaRPr lang="ru-RU" sz="18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0" dirty="0" smtClean="0"/>
                        <a:t>352,1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0" dirty="0" smtClean="0"/>
                        <a:t>302,0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0" dirty="0" smtClean="0"/>
                        <a:t>85,8</a:t>
                      </a:r>
                      <a:endParaRPr lang="ru-RU" b="0" dirty="0"/>
                    </a:p>
                  </a:txBody>
                  <a:tcPr/>
                </a:tc>
              </a:tr>
              <a:tr h="350139"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Культура</a:t>
                      </a:r>
                      <a:endParaRPr lang="ru-RU" sz="18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0" dirty="0" smtClean="0"/>
                        <a:t>2146,0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0" dirty="0" smtClean="0"/>
                        <a:t>2146,0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0" dirty="0" smtClean="0"/>
                        <a:t>100</a:t>
                      </a:r>
                      <a:endParaRPr lang="ru-RU" b="0" dirty="0"/>
                    </a:p>
                  </a:txBody>
                  <a:tcPr/>
                </a:tc>
              </a:tr>
              <a:tr h="350139"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Социальная политика</a:t>
                      </a:r>
                      <a:endParaRPr lang="ru-RU" sz="18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0" dirty="0" smtClean="0"/>
                        <a:t>48,9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0" dirty="0" smtClean="0"/>
                        <a:t>48,9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0" dirty="0" smtClean="0"/>
                        <a:t>100</a:t>
                      </a:r>
                      <a:endParaRPr lang="ru-RU" b="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2582" name="Прямоугольник 3"/>
          <p:cNvSpPr>
            <a:spLocks noChangeArrowheads="1"/>
          </p:cNvSpPr>
          <p:nvPr/>
        </p:nvSpPr>
        <p:spPr bwMode="auto">
          <a:xfrm>
            <a:off x="395288" y="188913"/>
            <a:ext cx="8353425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>
                <a:solidFill>
                  <a:srgbClr val="FFC000"/>
                </a:solidFill>
                <a:latin typeface="Calibri" pitchFamily="34" charset="0"/>
              </a:rPr>
              <a:t>СТРУКТУРА И ОБЪЕМ РАСХОДОВ БЮДЖЕТА ПЕТРОПАВЛОВСКОГО ПОСЕЛЕНИЯ ЗА 2017 (ТЫС.РУБ.)</a:t>
            </a:r>
            <a:endParaRPr lang="ru-RU" sz="2400">
              <a:solidFill>
                <a:srgbClr val="FFC000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3" name="Picture 1" descr="C:\Users\Хеда\Desktop\Актуально\снова ленинское\Солнце-жжет-как-крапива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4" name="Прямоугольник 2"/>
          <p:cNvSpPr>
            <a:spLocks noChangeArrowheads="1"/>
          </p:cNvSpPr>
          <p:nvPr/>
        </p:nvSpPr>
        <p:spPr bwMode="auto">
          <a:xfrm>
            <a:off x="98425" y="0"/>
            <a:ext cx="9045575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>
                <a:solidFill>
                  <a:srgbClr val="FFC000"/>
                </a:solidFill>
                <a:latin typeface="Calibri" pitchFamily="34" charset="0"/>
              </a:rPr>
              <a:t>РАСХОДЫ БЮДЖЕТА ПОСЕЛЕНИЯ В РАМКАХ МУНИЦИПАЛЬНЫХ  ЦЕЛЕВЫХ ПРОГРАММ ЗА 2017 ГОД (ТЫС.РУБ.)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79388" y="1412875"/>
          <a:ext cx="8640762" cy="6821488"/>
        </p:xfrm>
        <a:graphic>
          <a:graphicData uri="http://schemas.openxmlformats.org/drawingml/2006/table">
            <a:tbl>
              <a:tblPr/>
              <a:tblGrid>
                <a:gridCol w="4589462"/>
                <a:gridCol w="1290638"/>
                <a:gridCol w="1435100"/>
                <a:gridCol w="1325562"/>
              </a:tblGrid>
              <a:tr h="7572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84807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программ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84807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Годовые назначения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84807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Кассовое исполнение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84807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Исполнение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984807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84807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(%)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9646"/>
                    </a:solidFill>
                  </a:tcPr>
                </a:tc>
              </a:tr>
              <a:tr h="331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E46C0A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 ПО ПРОГРАММАМ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DD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32523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6977,5</a:t>
                      </a: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DD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32523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6864,8</a:t>
                      </a: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DD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3252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98,4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DDCF"/>
                    </a:solidFill>
                  </a:tcPr>
                </a:tc>
              </a:tr>
              <a:tr h="847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Муниципальная программа «Совершенствование муниципального управления в Петропавловском сельском поселении Октябрьского муниципального района Пермского края»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E46C0A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32523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3514,4</a:t>
                      </a: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32523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3499,0</a:t>
                      </a: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3252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99,6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</a:tr>
              <a:tr h="411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Муниципальная программа «Социальная поддержка граждан Петропавловского сельского поселения Октябрьского муниципального района Пермского края"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32523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48,9</a:t>
                      </a: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32523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48,9</a:t>
                      </a: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3252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</a:tr>
              <a:tr h="571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Муниципальная программа «Комплексное развитие систем жизнеобеспечения в Петропавловском сельском поселении Октябрьского муниципального района Пермского края»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E46C0A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32523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1254,4</a:t>
                      </a: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32523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1158,2</a:t>
                      </a: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3252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92,3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12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Муниципальная программа «Развитие сферы культуры в Петропавловском сельском поселении Октябрьского муниципального района Пермского края» 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E46C0A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8480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32523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2143,0</a:t>
                      </a: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8480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32523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2143,0</a:t>
                      </a: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8480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3252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84807"/>
                    </a:solidFill>
                  </a:tcPr>
                </a:tc>
              </a:tr>
              <a:tr h="661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Муниципальная программа «Управление земельными ресурсами и имуществом Петропавловского сельского  поселения Октябрьского муниципального района Пермского края»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E46C0A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32523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16,8</a:t>
                      </a: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32523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15,7</a:t>
                      </a: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3252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93,4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2749</TotalTime>
  <Words>380</Words>
  <Application>Microsoft Office PowerPoint</Application>
  <PresentationFormat>On-screen Show (4:3)</PresentationFormat>
  <Paragraphs>120</Paragraphs>
  <Slides>10</Slides>
  <Notes>1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3</vt:i4>
      </vt:variant>
      <vt:variant>
        <vt:lpstr>Шаблон оформления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5" baseType="lpstr">
      <vt:lpstr>Calibri</vt:lpstr>
      <vt:lpstr>Arial</vt:lpstr>
      <vt:lpstr>Times New Roman</vt:lpstr>
      <vt:lpstr>Тема Office</vt:lpstr>
      <vt:lpstr>Диаграмма Microsoft Excel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Бюджет для граждан</dc:title>
  <dc:creator>Семейка Соитовых!</dc:creator>
  <cp:lastModifiedBy>пкс</cp:lastModifiedBy>
  <cp:revision>18</cp:revision>
  <dcterms:created xsi:type="dcterms:W3CDTF">2018-03-07T10:41:26Z</dcterms:created>
  <dcterms:modified xsi:type="dcterms:W3CDTF">2019-03-19T03:13:50Z</dcterms:modified>
</cp:coreProperties>
</file>