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rawings/legacyDiagramText8.bin" ContentType="application/vnd.ms-office.legacyDiagramTex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rawings/legacyDiagramText6.bin" ContentType="application/vnd.ms-office.legacyDiagramText"/>
  <Override PartName="/ppt/drawings/legacyDiagramText7.bin" ContentType="application/vnd.ms-office.legacyDiagramText"/>
  <Override PartName="/ppt/drawings/legacyDiagramText4.bin" ContentType="application/vnd.ms-office.legacyDiagramText"/>
  <Override PartName="/ppt/drawings/legacyDiagramText5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3"/>
  </p:notesMasterIdLst>
  <p:sldIdLst>
    <p:sldId id="256" r:id="rId2"/>
    <p:sldId id="270" r:id="rId3"/>
    <p:sldId id="271" r:id="rId4"/>
    <p:sldId id="258" r:id="rId5"/>
    <p:sldId id="259" r:id="rId6"/>
    <p:sldId id="278" r:id="rId7"/>
    <p:sldId id="279" r:id="rId8"/>
    <p:sldId id="273" r:id="rId9"/>
    <p:sldId id="269" r:id="rId10"/>
    <p:sldId id="272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CCCCFF"/>
    <a:srgbClr val="006699"/>
    <a:srgbClr val="FFCCFF"/>
    <a:srgbClr val="FF9900"/>
    <a:srgbClr val="99CCFF"/>
    <a:srgbClr val="FFFF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4" autoAdjust="0"/>
    <p:restoredTop sz="91280" autoAdjust="0"/>
  </p:normalViewPr>
  <p:slideViewPr>
    <p:cSldViewPr>
      <p:cViewPr varScale="1">
        <p:scale>
          <a:sx n="98" d="100"/>
          <a:sy n="98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FC38791-130A-45A2-B0D0-F2B05DA1E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560A02-51D3-4C85-A03F-1909F1AC9057}" type="slidenum">
              <a:rPr lang="ru-RU" altLang="ru-RU" smtClean="0">
                <a:latin typeface="Arial" charset="0"/>
                <a:cs typeface="Arial" charset="0"/>
              </a:rPr>
              <a:pPr/>
              <a:t>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charset="0"/>
            </a:endParaRPr>
          </a:p>
          <a:p>
            <a:endParaRPr lang="ru-RU" altLang="ru-RU" smtClean="0">
              <a:latin typeface="Arial" charset="0"/>
            </a:endParaRPr>
          </a:p>
          <a:p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>
              <a:latin typeface="Arial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C7DD3F-9309-47A9-B68F-5CBFA88349FA}" type="slidenum">
              <a:rPr lang="ru-RU" altLang="ru-RU" smtClean="0">
                <a:latin typeface="Arial" charset="0"/>
                <a:cs typeface="Arial" charset="0"/>
              </a:rPr>
              <a:pPr/>
              <a:t>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8E24-9120-4C20-B665-FDCDA2E34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A6DA-10DB-4478-B48D-9B1AD8E81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9789-CDD8-4DDE-8440-D166CB49C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6981-3F04-41F4-AF82-088076343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E99F9-D1BE-4FC9-A469-A999C8AD63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861B-61A2-4F35-B2A8-C7CF06F04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01C4-6377-4F2F-A037-AEC54B5F2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C49D-207E-45E6-99BA-DA8CD6B70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F1A02-46A0-43EF-BCBF-7D13F243D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5EC4-E879-4B26-8762-A5E8A66C03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180D-9FC9-4F22-9D49-5FB26C16A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4FC6-B189-4AF8-83B3-BFEE5BA3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66CD-D0C7-4EFE-9B4F-54B02DF2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A3B8D-D6BC-4F66-A1A5-928AE6B98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AEB6B58E-59CF-4331-AB07-355030227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/>
          </a:extLst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grpSp>
        <p:nvGrpSpPr>
          <p:cNvPr id="297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297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97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29737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</p:grpSp>
      </p:grpSp>
      <p:grpSp>
        <p:nvGrpSpPr>
          <p:cNvPr id="2970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2970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970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29712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ru-RU">
                    <a:cs typeface="+mn-cs"/>
                  </a:endParaRPr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0" hangingPunct="0">
                <a:defRPr/>
              </a:pPr>
              <a:endParaRPr lang="ru-RU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924175"/>
            <a:ext cx="7918450" cy="3384550"/>
          </a:xfrm>
          <a:solidFill>
            <a:srgbClr val="FF9900"/>
          </a:solidFill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ИСПОЛНЕНИЕ БЮДЖЕТА ПЕТРОПАВЛОВСКОГО СЕЛЬСКОГО ПОСЕЛЕНИЯ  ОКТЯБРЬСКОГО МУНИЦИПАЛЬНОГО РАЙОНА </a:t>
            </a:r>
            <a:br>
              <a:rPr lang="ru-RU" sz="36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3600" b="1" i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 2018 ГОД</a:t>
            </a:r>
          </a:p>
        </p:txBody>
      </p:sp>
      <p:sp>
        <p:nvSpPr>
          <p:cNvPr id="16387" name="AutoShape 14"/>
          <p:cNvSpPr>
            <a:spLocks noChangeArrowheads="1"/>
          </p:cNvSpPr>
          <p:nvPr/>
        </p:nvSpPr>
        <p:spPr bwMode="auto">
          <a:xfrm>
            <a:off x="1258888" y="188913"/>
            <a:ext cx="7129462" cy="431800"/>
          </a:xfrm>
          <a:prstGeom prst="flowChart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 b="1">
                <a:solidFill>
                  <a:srgbClr val="663300"/>
                </a:solidFill>
                <a:latin typeface="Arial" charset="0"/>
              </a:rPr>
              <a:t>АДМИНИСТРАЦИЯ ПЕТРОПАВЛОВСКОГО СЕЛЬСКОГО ПОСЕЛЕНИЯ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044575"/>
          </a:xfrm>
        </p:spPr>
        <p:txBody>
          <a:bodyPr/>
          <a:lstStyle/>
          <a:p>
            <a:r>
              <a:rPr lang="ru-RU" sz="2400" smtClean="0"/>
              <a:t>Непрограммные направления расходов бюджета в 2018 году, тыс. руб</a:t>
            </a:r>
          </a:p>
        </p:txBody>
      </p:sp>
      <p:graphicFrame>
        <p:nvGraphicFramePr>
          <p:cNvPr id="1027" name="Object 3"/>
          <p:cNvGraphicFramePr>
            <a:graphicFrameLocks/>
          </p:cNvGraphicFramePr>
          <p:nvPr/>
        </p:nvGraphicFramePr>
        <p:xfrm>
          <a:off x="468313" y="1052513"/>
          <a:ext cx="9002712" cy="6186487"/>
        </p:xfrm>
        <a:graphic>
          <a:graphicData uri="http://schemas.openxmlformats.org/presentationml/2006/ole">
            <p:oleObj spid="_x0000_s1027" name="Диаграмма" r:id="rId3" imgW="8867843" imgH="610561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altLang="ru-RU" sz="4000" smtClean="0">
                <a:solidFill>
                  <a:srgbClr val="002060"/>
                </a:solidFill>
              </a:rPr>
              <a:t>СПАСИБО  ЗА 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6584950" cy="15113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Основные   параметры   бюджета</a:t>
            </a:r>
            <a:br>
              <a:rPr lang="ru-RU" alt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alt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Петропавловского сельского   поселения  Октябрьского муниципального района </a:t>
            </a:r>
            <a:br>
              <a:rPr lang="ru-RU" alt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ru-RU" altLang="ru-RU" sz="20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за  2018 год</a:t>
            </a:r>
            <a:r>
              <a:rPr lang="ru-RU" altLang="ru-RU" sz="16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4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(тыс.рублей</a:t>
            </a:r>
            <a:r>
              <a:rPr lang="ru-RU" altLang="ru-RU" sz="1400" b="1" smtClean="0">
                <a:solidFill>
                  <a:srgbClr val="002060"/>
                </a:solidFill>
                <a:latin typeface="Arial" charset="0"/>
              </a:rPr>
              <a:t>)</a:t>
            </a:r>
            <a:endParaRPr lang="ru-RU" altLang="ru-RU" sz="2000" b="1" smtClean="0">
              <a:solidFill>
                <a:srgbClr val="0000FF"/>
              </a:solidFill>
            </a:endParaRPr>
          </a:p>
        </p:txBody>
      </p:sp>
      <p:sp>
        <p:nvSpPr>
          <p:cNvPr id="10" name="AutoShape 4"/>
          <p:cNvSpPr>
            <a:spLocks noGrp="1" noChangeArrowheads="1"/>
          </p:cNvSpPr>
          <p:nvPr>
            <p:ph idx="1"/>
          </p:nvPr>
        </p:nvSpPr>
        <p:spPr>
          <a:xfrm>
            <a:off x="611188" y="1954213"/>
            <a:ext cx="3382962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</a:ln>
        </p:spPr>
        <p:txBody>
          <a:bodyPr>
            <a:normAutofit/>
          </a:bodyPr>
          <a:lstStyle/>
          <a:p>
            <a:pPr marL="273050" indent="-273050" algn="ctr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ru-RU" b="1" smtClean="0">
                <a:latin typeface="Garamond" pitchFamily="18" charset="0"/>
              </a:rPr>
              <a:t>Доходы</a:t>
            </a:r>
          </a:p>
          <a:p>
            <a:pPr marL="273050" indent="-273050" algn="ctr" eaLnBrk="1" hangingPunct="1">
              <a:buClr>
                <a:srgbClr val="FFFFFF"/>
              </a:buClr>
              <a:buFont typeface="Wingdings" pitchFamily="2" charset="2"/>
              <a:buNone/>
            </a:pPr>
            <a:r>
              <a:rPr lang="ru-RU" sz="4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9245,8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219700" y="1916113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80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Расходы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8912,6</a:t>
            </a: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 rot="10800000">
            <a:off x="3779838" y="3429000"/>
            <a:ext cx="1511300" cy="12239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333300">
              <a:alpha val="54901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2987675" y="4797425"/>
            <a:ext cx="3382963" cy="1666875"/>
          </a:xfrm>
          <a:prstGeom prst="roundRect">
            <a:avLst>
              <a:gd name="adj" fmla="val 16667"/>
            </a:avLst>
          </a:prstGeom>
          <a:solidFill>
            <a:srgbClr val="FFCC00">
              <a:alpha val="50999"/>
            </a:srgbClr>
          </a:solidFill>
          <a:ln w="3810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Профицит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4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333,2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6"/>
          <p:cNvSpPr>
            <a:spLocks noChangeArrowheads="1"/>
          </p:cNvSpPr>
          <p:nvPr/>
        </p:nvSpPr>
        <p:spPr bwMode="auto">
          <a:xfrm>
            <a:off x="395288" y="549275"/>
            <a:ext cx="2590800" cy="1152525"/>
          </a:xfrm>
          <a:prstGeom prst="flowChartAlternateProcess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Программно-целевой</a:t>
            </a:r>
          </a:p>
          <a:p>
            <a:pPr algn="ctr"/>
            <a:r>
              <a:rPr lang="ru-RU" altLang="ru-RU">
                <a:latin typeface="Arial" charset="0"/>
              </a:rPr>
              <a:t>метод бюджетного</a:t>
            </a:r>
          </a:p>
          <a:p>
            <a:pPr algn="ctr"/>
            <a:r>
              <a:rPr lang="ru-RU" altLang="ru-RU">
                <a:latin typeface="Arial" charset="0"/>
              </a:rPr>
              <a:t>планирования</a:t>
            </a:r>
          </a:p>
        </p:txBody>
      </p:sp>
      <p:sp>
        <p:nvSpPr>
          <p:cNvPr id="19458" name="AutoShape 7"/>
          <p:cNvSpPr>
            <a:spLocks noChangeArrowheads="1"/>
          </p:cNvSpPr>
          <p:nvPr/>
        </p:nvSpPr>
        <p:spPr bwMode="auto">
          <a:xfrm>
            <a:off x="3203575" y="549275"/>
            <a:ext cx="5472113" cy="1150938"/>
          </a:xfrm>
          <a:prstGeom prst="flowChartAlternateProcess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latin typeface="Arial" charset="0"/>
              </a:rPr>
              <a:t>На реализацию 5муниципальных программ</a:t>
            </a:r>
          </a:p>
          <a:p>
            <a:r>
              <a:rPr lang="ru-RU" altLang="ru-RU">
                <a:latin typeface="Arial" charset="0"/>
              </a:rPr>
              <a:t>направлено 5964,1 тыс. рублей или 67% </a:t>
            </a:r>
          </a:p>
          <a:p>
            <a:r>
              <a:rPr lang="ru-RU" altLang="ru-RU">
                <a:latin typeface="Arial" charset="0"/>
              </a:rPr>
              <a:t>всех расходов бюджета</a:t>
            </a:r>
          </a:p>
          <a:p>
            <a:r>
              <a:rPr lang="ru-RU" altLang="ru-RU">
                <a:latin typeface="Arial" charset="0"/>
              </a:rPr>
              <a:t>Петропавловского сельского поселения. </a:t>
            </a:r>
          </a:p>
        </p:txBody>
      </p:sp>
      <p:sp>
        <p:nvSpPr>
          <p:cNvPr id="19459" name="AutoShape 8"/>
          <p:cNvSpPr>
            <a:spLocks noChangeArrowheads="1"/>
          </p:cNvSpPr>
          <p:nvPr/>
        </p:nvSpPr>
        <p:spPr bwMode="auto">
          <a:xfrm>
            <a:off x="395288" y="1916113"/>
            <a:ext cx="2592387" cy="2520950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Предоставление </a:t>
            </a:r>
          </a:p>
          <a:p>
            <a:pPr algn="ctr"/>
            <a:r>
              <a:rPr lang="ru-RU" altLang="ru-RU">
                <a:latin typeface="Arial" charset="0"/>
              </a:rPr>
              <a:t>качественных</a:t>
            </a:r>
          </a:p>
          <a:p>
            <a:pPr algn="ctr"/>
            <a:r>
              <a:rPr lang="ru-RU" altLang="ru-RU">
                <a:latin typeface="Arial" charset="0"/>
              </a:rPr>
              <a:t>бюджетных услуг</a:t>
            </a:r>
          </a:p>
        </p:txBody>
      </p:sp>
      <p:sp>
        <p:nvSpPr>
          <p:cNvPr id="19460" name="AutoShape 9"/>
          <p:cNvSpPr>
            <a:spLocks noChangeArrowheads="1"/>
          </p:cNvSpPr>
          <p:nvPr/>
        </p:nvSpPr>
        <p:spPr bwMode="auto">
          <a:xfrm>
            <a:off x="3059113" y="1916113"/>
            <a:ext cx="5834062" cy="2520950"/>
          </a:xfrm>
          <a:prstGeom prst="flowChartAlternateProcess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Из бюджета Петропавловского сельского поселения</a:t>
            </a:r>
          </a:p>
          <a:p>
            <a:pPr algn="ctr"/>
            <a:r>
              <a:rPr lang="ru-RU" altLang="ru-RU">
                <a:latin typeface="Arial" charset="0"/>
              </a:rPr>
              <a:t>выдано субсидий бюджетным учреждениям на</a:t>
            </a:r>
          </a:p>
          <a:p>
            <a:pPr algn="ctr"/>
            <a:r>
              <a:rPr lang="ru-RU" altLang="ru-RU">
                <a:latin typeface="Arial" charset="0"/>
              </a:rPr>
              <a:t>сумму 1302,2 тыс. рублей ( 15% от всех</a:t>
            </a:r>
          </a:p>
          <a:p>
            <a:pPr algn="ctr"/>
            <a:r>
              <a:rPr lang="ru-RU" altLang="ru-RU">
                <a:latin typeface="Arial" charset="0"/>
              </a:rPr>
              <a:t>расходов бюджета поселения).</a:t>
            </a:r>
          </a:p>
          <a:p>
            <a:pPr algn="ctr"/>
            <a:r>
              <a:rPr lang="ru-RU" altLang="ru-RU">
                <a:latin typeface="Arial" charset="0"/>
              </a:rPr>
              <a:t>Фактическое исполнение объма бюджетных</a:t>
            </a:r>
          </a:p>
          <a:p>
            <a:pPr algn="ctr"/>
            <a:r>
              <a:rPr lang="ru-RU" altLang="ru-RU">
                <a:latin typeface="Arial" charset="0"/>
              </a:rPr>
              <a:t>средств, выделенных в виде субсидий составило</a:t>
            </a:r>
          </a:p>
          <a:p>
            <a:pPr algn="ctr"/>
            <a:r>
              <a:rPr lang="ru-RU" altLang="ru-RU">
                <a:latin typeface="Arial" charset="0"/>
              </a:rPr>
              <a:t>100,0%.</a:t>
            </a:r>
          </a:p>
          <a:p>
            <a:pPr algn="ctr"/>
            <a:endParaRPr lang="ru-RU" altLang="ru-RU">
              <a:latin typeface="Arial" charset="0"/>
            </a:endParaRPr>
          </a:p>
        </p:txBody>
      </p:sp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900113" y="5157788"/>
            <a:ext cx="6985000" cy="1236662"/>
          </a:xfrm>
          <a:prstGeom prst="curvedUpArrow">
            <a:avLst>
              <a:gd name="adj1" fmla="val 112965"/>
              <a:gd name="adj2" fmla="val 225931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/>
              </a:rPr>
              <a:t>ДИНАМИКА ДОХОДОВ БЮДЖЕТА ПЕТРОПАВЛОВСКОГО СЕЛЬСКОГО ПОСЕЛЕНИЯ ОКТЯБРЬСКОГО МУНИЦИПАЛЬНОГО  РАЙОНА В 2018Г.</a:t>
            </a:r>
            <a:endParaRPr lang="ru-RU" sz="3200" b="1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lbertus Extra Bold"/>
            </a:endParaRPr>
          </a:p>
        </p:txBody>
      </p:sp>
      <p:graphicFrame>
        <p:nvGraphicFramePr>
          <p:cNvPr id="2048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12775" y="1700213"/>
          <a:ext cx="7454900" cy="4851400"/>
        </p:xfrm>
        <a:graphic>
          <a:graphicData uri="http://schemas.openxmlformats.org/presentationml/2006/ole">
            <p:oleObj spid="_x0000_s20482" name="Диаграмма" r:id="rId4" imgW="7420043" imgH="482917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6008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smtClean="0">
                <a:solidFill>
                  <a:srgbClr val="0033CC"/>
                </a:solidFill>
                <a:latin typeface="Albertus Extra Bold"/>
              </a:rPr>
              <a:t>Объем налоговых и неналоговых доходов бюджета Петропавловского  сельского поселения в 2018 году составил 1462,8</a:t>
            </a:r>
            <a:r>
              <a:rPr lang="ru-RU" altLang="ru-RU" sz="1800" b="1" smtClean="0">
                <a:solidFill>
                  <a:srgbClr val="006699"/>
                </a:solidFill>
                <a:latin typeface="Albertus Extra Bold"/>
              </a:rPr>
              <a:t> </a:t>
            </a:r>
            <a:r>
              <a:rPr lang="ru-RU" altLang="ru-RU" sz="1800" b="1" smtClean="0">
                <a:solidFill>
                  <a:srgbClr val="0033CC"/>
                </a:solidFill>
                <a:latin typeface="Albertus Extra Bold"/>
              </a:rPr>
              <a:t>тыс. рублей</a:t>
            </a:r>
          </a:p>
          <a:p>
            <a:pPr eaLnBrk="1" hangingPunct="1">
              <a:buFontTx/>
              <a:buNone/>
            </a:pPr>
            <a:endParaRPr lang="ru-RU" altLang="ru-RU" sz="1800" b="1" smtClean="0">
              <a:solidFill>
                <a:srgbClr val="0033CC"/>
              </a:solidFill>
              <a:latin typeface="Albertus Extra Bold"/>
            </a:endParaRPr>
          </a:p>
        </p:txBody>
      </p:sp>
      <p:sp>
        <p:nvSpPr>
          <p:cNvPr id="22530" name="AutoShape 4"/>
          <p:cNvSpPr>
            <a:spLocks noChangeArrowheads="1"/>
          </p:cNvSpPr>
          <p:nvPr/>
        </p:nvSpPr>
        <p:spPr bwMode="auto">
          <a:xfrm>
            <a:off x="3995738" y="908050"/>
            <a:ext cx="4824412" cy="433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Налог на доходы физических лиц – 155,6</a:t>
            </a:r>
          </a:p>
        </p:txBody>
      </p:sp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3995738" y="1557338"/>
            <a:ext cx="4752975" cy="4318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Акцизы –350,2</a:t>
            </a:r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3995738" y="2205038"/>
            <a:ext cx="4752975" cy="401637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Государственная пошлина – 5,5</a:t>
            </a:r>
          </a:p>
        </p:txBody>
      </p:sp>
      <p:sp>
        <p:nvSpPr>
          <p:cNvPr id="22533" name="AutoShape 7"/>
          <p:cNvSpPr>
            <a:spLocks noChangeArrowheads="1"/>
          </p:cNvSpPr>
          <p:nvPr/>
        </p:nvSpPr>
        <p:spPr bwMode="auto">
          <a:xfrm>
            <a:off x="3995738" y="2852738"/>
            <a:ext cx="4752975" cy="431800"/>
          </a:xfrm>
          <a:prstGeom prst="flowChartAlternateProcess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Налоги на имущество – 660,6</a:t>
            </a:r>
          </a:p>
        </p:txBody>
      </p:sp>
      <p:sp>
        <p:nvSpPr>
          <p:cNvPr id="22534" name="AutoShape 8"/>
          <p:cNvSpPr>
            <a:spLocks noChangeArrowheads="1"/>
          </p:cNvSpPr>
          <p:nvPr/>
        </p:nvSpPr>
        <p:spPr bwMode="auto">
          <a:xfrm>
            <a:off x="3995738" y="3500438"/>
            <a:ext cx="4681537" cy="433387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>
                <a:latin typeface="Arial" charset="0"/>
              </a:rPr>
              <a:t>Неналоговые доходы – 290,9</a:t>
            </a:r>
          </a:p>
        </p:txBody>
      </p:sp>
      <p:sp>
        <p:nvSpPr>
          <p:cNvPr id="22535" name="AutoShape 9"/>
          <p:cNvSpPr>
            <a:spLocks noChangeArrowheads="1"/>
          </p:cNvSpPr>
          <p:nvPr/>
        </p:nvSpPr>
        <p:spPr bwMode="auto">
          <a:xfrm rot="-2455135">
            <a:off x="935038" y="1050925"/>
            <a:ext cx="1943100" cy="5472113"/>
          </a:xfrm>
          <a:prstGeom prst="curvedRightArrow">
            <a:avLst>
              <a:gd name="adj1" fmla="val 56324"/>
              <a:gd name="adj2" fmla="val 112647"/>
              <a:gd name="adj3" fmla="val 33333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22536" name="Picture 13" descr="2_pr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4005263"/>
            <a:ext cx="42862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0"/>
            <a:ext cx="6297612" cy="1773238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400" b="1" smtClean="0">
                <a:solidFill>
                  <a:srgbClr val="0033CC"/>
                </a:solidFill>
              </a:rPr>
              <a:t/>
            </a:r>
            <a:br>
              <a:rPr lang="ru-RU" altLang="ru-RU" sz="2400" b="1" smtClean="0">
                <a:solidFill>
                  <a:srgbClr val="0033CC"/>
                </a:solidFill>
              </a:rPr>
            </a:br>
            <a:r>
              <a:rPr lang="ru-RU" altLang="ru-RU" sz="2000" b="1" i="1" smtClean="0">
                <a:solidFill>
                  <a:srgbClr val="0033CC"/>
                </a:solidFill>
              </a:rPr>
              <a:t>Структура налоговых и неналоговых доходов бюджета Петропавловского сельского поселения Октябрьского муниципального района </a:t>
            </a:r>
            <a:endParaRPr lang="ru-RU" altLang="ru-RU" sz="2000" smtClean="0"/>
          </a:p>
        </p:txBody>
      </p:sp>
      <p:graphicFrame>
        <p:nvGraphicFramePr>
          <p:cNvPr id="48131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" y="2767013"/>
          <a:ext cx="3776663" cy="1781175"/>
        </p:xfrm>
        <a:graphic>
          <a:graphicData uri="http://schemas.openxmlformats.org/presentationml/2006/ole">
            <p:oleObj spid="_x0000_s48131" r:id="rId3" imgW="3773751" imgH="1780186" progId="Excel.Chart.8">
              <p:embed/>
            </p:oleObj>
          </a:graphicData>
        </a:graphic>
      </p:graphicFrame>
      <p:graphicFrame>
        <p:nvGraphicFramePr>
          <p:cNvPr id="48132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27088" y="1412875"/>
          <a:ext cx="8078787" cy="5045075"/>
        </p:xfrm>
        <a:graphic>
          <a:graphicData uri="http://schemas.openxmlformats.org/presentationml/2006/ole">
            <p:oleObj spid="_x0000_s48132" name="Диаграмма" r:id="rId4" imgW="8039100" imgH="50197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5" name="Rectangle 2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870700" cy="612775"/>
          </a:xfrm>
        </p:spPr>
        <p:txBody>
          <a:bodyPr/>
          <a:lstStyle/>
          <a:p>
            <a:r>
              <a:rPr lang="ru-RU" sz="2000" smtClean="0">
                <a:solidFill>
                  <a:schemeClr val="bg2"/>
                </a:solidFill>
              </a:rPr>
              <a:t>Безвозмездные</a:t>
            </a:r>
            <a:r>
              <a:rPr lang="ru-RU" sz="2000" smtClean="0"/>
              <a:t> </a:t>
            </a:r>
            <a:r>
              <a:rPr lang="ru-RU" sz="2000" smtClean="0">
                <a:solidFill>
                  <a:schemeClr val="bg2"/>
                </a:solidFill>
              </a:rPr>
              <a:t>поступления , тыс. руб.</a:t>
            </a:r>
          </a:p>
        </p:txBody>
      </p:sp>
      <p:graphicFrame>
        <p:nvGraphicFramePr>
          <p:cNvPr id="57368" name="Diagram 24"/>
          <p:cNvGraphicFramePr>
            <a:graphicFrameLocks/>
          </p:cNvGraphicFramePr>
          <p:nvPr>
            <p:ph type="dgm" idx="1"/>
          </p:nvPr>
        </p:nvGraphicFramePr>
        <p:xfrm>
          <a:off x="395288" y="1125538"/>
          <a:ext cx="8569325" cy="4879975"/>
        </p:xfrm>
        <a:graphic>
          <a:graphicData uri="http://schemas.openxmlformats.org/drawingml/2006/compatibility">
            <com:legacyDrawing xmlns:com="http://schemas.openxmlformats.org/drawingml/2006/compatibility" spid="_x0000_s5736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11188" y="260350"/>
            <a:ext cx="8075612" cy="839788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0" hangingPunct="0"/>
            <a:r>
              <a:rPr lang="ru-RU" sz="2000" b="1">
                <a:solidFill>
                  <a:srgbClr val="002060"/>
                </a:solidFill>
                <a:latin typeface="Georgia" pitchFamily="18" charset="0"/>
              </a:rPr>
              <a:t>Реализация муниципальных программ </a:t>
            </a:r>
          </a:p>
          <a:p>
            <a:pPr algn="ctr" eaLnBrk="0" hangingPunct="0"/>
            <a:r>
              <a:rPr lang="ru-RU" sz="2000" b="1">
                <a:solidFill>
                  <a:srgbClr val="002060"/>
                </a:solidFill>
                <a:latin typeface="Georgia" pitchFamily="18" charset="0"/>
              </a:rPr>
              <a:t> в </a:t>
            </a:r>
            <a:r>
              <a:rPr lang="ru-RU" sz="2000" b="1">
                <a:solidFill>
                  <a:srgbClr val="002060"/>
                </a:solidFill>
                <a:latin typeface="Garamond" pitchFamily="18" charset="0"/>
              </a:rPr>
              <a:t>2018 году</a:t>
            </a:r>
            <a:r>
              <a:rPr lang="ru-RU" sz="2000" b="1">
                <a:solidFill>
                  <a:srgbClr val="002060"/>
                </a:solidFill>
                <a:latin typeface="Georgia" pitchFamily="18" charset="0"/>
              </a:rPr>
              <a:t> (тыс.рублей)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341438"/>
            <a:ext cx="8229600" cy="24479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/>
          <a:lstStyle/>
          <a:p>
            <a:pPr algn="ctr" eaLnBrk="0" hangingPunct="0"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  <a:ea typeface="+mj-ea"/>
              </a:rPr>
              <a:t>Перечень МП: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1773238"/>
            <a:ext cx="4464050" cy="19081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/>
              <a:t>МП  </a:t>
            </a:r>
            <a:r>
              <a:rPr lang="ru-RU" sz="2800" dirty="0"/>
              <a:t>1</a:t>
            </a:r>
            <a:r>
              <a:rPr lang="ru-RU" dirty="0"/>
              <a:t> .«Совершенствование муниципального управления в Петропавловском сельском поселении Октябрьского муниципального района Пермского края»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18100" y="1754188"/>
            <a:ext cx="3775075" cy="19081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/>
              <a:t>МП </a:t>
            </a:r>
            <a:r>
              <a:rPr lang="ru-RU" sz="2800" dirty="0"/>
              <a:t>2</a:t>
            </a:r>
            <a:r>
              <a:rPr lang="ru-RU" dirty="0"/>
              <a:t>."</a:t>
            </a:r>
            <a:r>
              <a:rPr lang="ru-RU" b="1" dirty="0"/>
              <a:t>«Социальная поддержка граждан Петропавловского сельского </a:t>
            </a:r>
            <a:r>
              <a:rPr lang="ru-RU" sz="1600" b="1" dirty="0"/>
              <a:t>поселения</a:t>
            </a:r>
            <a:r>
              <a:rPr lang="ru-RU" b="1" dirty="0"/>
              <a:t> Октябрьского муниципального района Пермского края»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3644900"/>
            <a:ext cx="4319587" cy="1908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/>
              <a:t>МП </a:t>
            </a:r>
            <a:r>
              <a:rPr lang="ru-RU" sz="2800" dirty="0"/>
              <a:t>3</a:t>
            </a:r>
            <a:r>
              <a:rPr lang="ru-RU" dirty="0"/>
              <a:t>.«Комплексное развитие систем жизнеобеспечения  в Петропавловском сельском поселении Октябрьского муниципального  района Пермского края»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3644900"/>
            <a:ext cx="3816350" cy="15700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/>
              <a:t>МП </a:t>
            </a:r>
            <a:r>
              <a:rPr lang="ru-RU" sz="2400" dirty="0"/>
              <a:t>4</a:t>
            </a:r>
            <a:r>
              <a:rPr lang="ru-RU" dirty="0"/>
              <a:t>.«Развитие  сферы культуры в Петропавловском сельском поселении Октябрьского муниципального  района Пермского края»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1188" y="5589588"/>
            <a:ext cx="7129462" cy="1016000"/>
          </a:xfrm>
          <a:prstGeom prst="rect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ru-RU" dirty="0"/>
              <a:t>МП </a:t>
            </a:r>
            <a:r>
              <a:rPr lang="ru-RU" sz="2400" dirty="0"/>
              <a:t>5</a:t>
            </a:r>
            <a:r>
              <a:rPr lang="ru-RU" dirty="0"/>
              <a:t>. «</a:t>
            </a:r>
            <a:r>
              <a:rPr lang="en-US" b="1" dirty="0" err="1"/>
              <a:t>Управление</a:t>
            </a:r>
            <a:r>
              <a:rPr lang="en-US" b="1" dirty="0"/>
              <a:t> </a:t>
            </a:r>
            <a:r>
              <a:rPr lang="en-US" b="1" dirty="0" err="1"/>
              <a:t>земельными</a:t>
            </a:r>
            <a:r>
              <a:rPr lang="en-US" b="1" dirty="0"/>
              <a:t> </a:t>
            </a:r>
            <a:r>
              <a:rPr lang="en-US" b="1" dirty="0" err="1"/>
              <a:t>ресурсами</a:t>
            </a:r>
            <a:r>
              <a:rPr lang="en-US" b="1" dirty="0"/>
              <a:t> и </a:t>
            </a:r>
            <a:r>
              <a:rPr lang="en-US" b="1" dirty="0" err="1"/>
              <a:t>имуществом</a:t>
            </a:r>
            <a:r>
              <a:rPr lang="en-US" b="1" dirty="0"/>
              <a:t> </a:t>
            </a:r>
            <a:r>
              <a:rPr lang="en-US" b="1" dirty="0" err="1"/>
              <a:t>Петропавловского</a:t>
            </a:r>
            <a:r>
              <a:rPr lang="en-US" b="1" dirty="0"/>
              <a:t> </a:t>
            </a:r>
            <a:r>
              <a:rPr lang="en-US" b="1" dirty="0" err="1"/>
              <a:t>сельского</a:t>
            </a:r>
            <a:r>
              <a:rPr lang="en-US" b="1" dirty="0"/>
              <a:t>  </a:t>
            </a:r>
            <a:r>
              <a:rPr lang="en-US" b="1" dirty="0" err="1"/>
              <a:t>поселения</a:t>
            </a:r>
            <a:r>
              <a:rPr lang="en-US" b="1" dirty="0"/>
              <a:t> </a:t>
            </a:r>
            <a:r>
              <a:rPr lang="en-US" b="1" dirty="0" err="1"/>
              <a:t>Октябрьского</a:t>
            </a:r>
            <a:r>
              <a:rPr lang="en-US" b="1" dirty="0"/>
              <a:t> </a:t>
            </a:r>
            <a:r>
              <a:rPr lang="en-US" b="1" dirty="0" err="1"/>
              <a:t>муниципального</a:t>
            </a:r>
            <a:r>
              <a:rPr lang="en-US" b="1" dirty="0"/>
              <a:t> </a:t>
            </a:r>
            <a:r>
              <a:rPr lang="en-US" b="1" dirty="0" err="1"/>
              <a:t>района</a:t>
            </a:r>
            <a:r>
              <a:rPr lang="en-US" b="1" dirty="0"/>
              <a:t> </a:t>
            </a:r>
            <a:r>
              <a:rPr lang="en-US" b="1" dirty="0" err="1"/>
              <a:t>Пермского</a:t>
            </a:r>
            <a:r>
              <a:rPr lang="en-US" b="1" dirty="0"/>
              <a:t> </a:t>
            </a:r>
            <a:r>
              <a:rPr lang="en-US" b="1" dirty="0" err="1"/>
              <a:t>края</a:t>
            </a:r>
            <a:r>
              <a:rPr lang="en-US" b="1" dirty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52400"/>
            <a:ext cx="6681787" cy="755650"/>
          </a:xfrm>
        </p:spPr>
        <p:txBody>
          <a:bodyPr/>
          <a:lstStyle/>
          <a:p>
            <a:pPr eaLnBrk="1" hangingPunct="1"/>
            <a:r>
              <a:rPr lang="ru-RU" altLang="ru-RU" sz="2000" smtClean="0">
                <a:solidFill>
                  <a:srgbClr val="CC0066"/>
                </a:solidFill>
              </a:rPr>
              <a:t>Структура </a:t>
            </a:r>
            <a:r>
              <a:rPr lang="ru-RU" altLang="ru-RU" sz="2000" smtClean="0">
                <a:solidFill>
                  <a:schemeClr val="tx2"/>
                </a:solidFill>
              </a:rPr>
              <a:t>муниципальных</a:t>
            </a:r>
            <a:r>
              <a:rPr lang="ru-RU" altLang="ru-RU" sz="2000" smtClean="0">
                <a:solidFill>
                  <a:srgbClr val="CC0066"/>
                </a:solidFill>
              </a:rPr>
              <a:t> программ  в 2018 году </a:t>
            </a:r>
          </a:p>
        </p:txBody>
      </p:sp>
      <p:graphicFrame>
        <p:nvGraphicFramePr>
          <p:cNvPr id="27650" name="Диаграмма 1"/>
          <p:cNvGraphicFramePr>
            <a:graphicFrameLocks noGrp="1"/>
          </p:cNvGraphicFramePr>
          <p:nvPr>
            <p:ph type="tbl" idx="1"/>
          </p:nvPr>
        </p:nvGraphicFramePr>
        <p:xfrm>
          <a:off x="1690688" y="1344613"/>
          <a:ext cx="6472237" cy="4270375"/>
        </p:xfrm>
        <a:graphic>
          <a:graphicData uri="http://schemas.openxmlformats.org/presentationml/2006/ole">
            <p:oleObj spid="_x0000_s27650" name="Диаграмма" r:id="rId3" imgW="6438900" imgH="42482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873</TotalTime>
  <Words>282</Words>
  <Application>Microsoft Office PowerPoint</Application>
  <PresentationFormat>On-screen Show (4:3)</PresentationFormat>
  <Paragraphs>57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Comic Sans MS</vt:lpstr>
      <vt:lpstr>Arial</vt:lpstr>
      <vt:lpstr>Times New Roman</vt:lpstr>
      <vt:lpstr>Garamond</vt:lpstr>
      <vt:lpstr>Wingdings</vt:lpstr>
      <vt:lpstr>Albertus Extra Bold</vt:lpstr>
      <vt:lpstr>Georgia</vt:lpstr>
      <vt:lpstr>Wingdings 2</vt:lpstr>
      <vt:lpstr>Пастель</vt:lpstr>
      <vt:lpstr>Пастель</vt:lpstr>
      <vt:lpstr>Диаграмма Microsoft Office Excel</vt:lpstr>
      <vt:lpstr>Диаграмма Microsoft Excel</vt:lpstr>
      <vt:lpstr>ИСПОЛНЕНИЕ БЮДЖЕТА ПЕТРОПАВЛОВСКОГО СЕЛЬСКОГО ПОСЕЛЕНИЯ  ОКТЯБРЬСКОГО МУНИЦИПАЛЬНОГО РАЙОНА  ЗА 2018 ГОД</vt:lpstr>
      <vt:lpstr>Основные   параметры   бюджета Петропавловского сельского   поселения  Октябрьского муниципального района  за  2018 год (тыс.рублей)</vt:lpstr>
      <vt:lpstr>Слайд 3</vt:lpstr>
      <vt:lpstr>ДИНАМИКА ДОХОДОВ БЮДЖЕТА ПЕТРОПАВЛОВСКОГО СЕЛЬСКОГО ПОСЕЛЕНИЯ ОКТЯБРЬСКОГО МУНИЦИПАЛЬНОГО  РАЙОНА В 2018Г.</vt:lpstr>
      <vt:lpstr>Слайд 5</vt:lpstr>
      <vt:lpstr>                  Структура налоговых и неналоговых доходов бюджета Петропавловского сельского поселения Октябрьского муниципального района </vt:lpstr>
      <vt:lpstr>Безвозмездные поступления , тыс. руб.</vt:lpstr>
      <vt:lpstr>Слайд 8</vt:lpstr>
      <vt:lpstr>Структура муниципальных программ  в 2018 году </vt:lpstr>
      <vt:lpstr>Непрограммные направления расходов бюджета в 2018 году, тыс. руб</vt:lpstr>
      <vt:lpstr>Слайд 11</vt:lpstr>
    </vt:vector>
  </TitlesOfParts>
  <Company>-=:=-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БОКОВСКОГО СЕЛЬСКОГО ПОСЕЛЕНИЯ  НА 2014-2016 ГОДЫ</dc:title>
  <dc:creator>Боковское С/П</dc:creator>
  <cp:lastModifiedBy>пкс</cp:lastModifiedBy>
  <cp:revision>101</cp:revision>
  <dcterms:created xsi:type="dcterms:W3CDTF">2014-05-12T08:21:05Z</dcterms:created>
  <dcterms:modified xsi:type="dcterms:W3CDTF">2019-03-12T07:18:49Z</dcterms:modified>
</cp:coreProperties>
</file>