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3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82" d="100"/>
          <a:sy n="82" d="100"/>
        </p:scale>
        <p:origin x="-4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r">
              <a:defRPr/>
            </a:pPr>
            <a:r>
              <a:rPr lang="ru-RU" sz="1800" dirty="0"/>
              <a:t>Тыс. руб.</a:t>
            </a:r>
          </a:p>
        </c:rich>
      </c:tx>
      <c:layout>
        <c:manualLayout>
          <c:xMode val="edge"/>
          <c:yMode val="edge"/>
          <c:x val="0.76904691601050135"/>
          <c:y val="2.500000000000005E-2"/>
        </c:manualLayout>
      </c:layout>
    </c:title>
    <c:plotArea>
      <c:layout>
        <c:manualLayout>
          <c:layoutTarget val="inner"/>
          <c:xMode val="edge"/>
          <c:yMode val="edge"/>
          <c:x val="0.14761204068241507"/>
          <c:y val="0.11554699803149612"/>
          <c:w val="0.55630200131233465"/>
          <c:h val="0.834453001968503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640471457767609"/>
                  <c:y val="4.51330424383981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2875,1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0-4411-B27F-CC667BC09C56}"/>
                </c:ext>
              </c:extLst>
            </c:dLbl>
            <c:dLbl>
              <c:idx val="1"/>
              <c:layout>
                <c:manualLayout>
                  <c:x val="-4.5549987401662946E-2"/>
                  <c:y val="-8.57626793263289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50-4411-B27F-CC667BC09C5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945,5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50-4411-B27F-CC667BC09C5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473,3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50-4411-B27F-CC667BC09C56}"/>
                </c:ext>
              </c:extLst>
            </c:dLbl>
            <c:dLbl>
              <c:idx val="4"/>
              <c:layout>
                <c:manualLayout>
                  <c:x val="7.7451417438539227E-2"/>
                  <c:y val="-1.50724104418216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373,8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50-4411-B27F-CC667BC09C5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952,0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50-4411-B27F-CC667BC09C56}"/>
                </c:ext>
              </c:extLst>
            </c:dLbl>
            <c:dLbl>
              <c:idx val="6"/>
              <c:layout>
                <c:manualLayout>
                  <c:x val="2.023247461249645E-2"/>
                  <c:y val="0.116782784672423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232,4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50-4411-B27F-CC667BC09C56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 безопасность и правохранительная  деятельность</c:v>
                </c:pt>
                <c:pt idx="3">
                  <c:v>Национальная  экономика</c:v>
                </c:pt>
                <c:pt idx="4">
                  <c:v>Жилищно-коммунальное  хозяйство</c:v>
                </c:pt>
                <c:pt idx="5">
                  <c:v>Культура</c:v>
                </c:pt>
                <c:pt idx="6">
                  <c:v>Социальная  политика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2577.1</c:v>
                </c:pt>
                <c:pt idx="1">
                  <c:v>72.7</c:v>
                </c:pt>
                <c:pt idx="2">
                  <c:v>900.7</c:v>
                </c:pt>
                <c:pt idx="3">
                  <c:v>515.1</c:v>
                </c:pt>
                <c:pt idx="4">
                  <c:v>711.4</c:v>
                </c:pt>
                <c:pt idx="5">
                  <c:v>1027</c:v>
                </c:pt>
                <c:pt idx="6">
                  <c:v>214.1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550-4411-B27F-CC667BC09C56}"/>
            </c:ext>
          </c:extLst>
        </c:ser>
        <c:dLbls/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7238483536566662"/>
          <c:y val="7.9779880014742385E-2"/>
          <c:w val="0.3276151479628634"/>
          <c:h val="0.864861438290147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ADDA11-E3C9-4BB7-AD45-5FB696FC9EFA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D7BB19-51E8-435D-946B-74851A1082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7BB19-51E8-435D-946B-74851A1082E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106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1E8A-C090-4E51-A284-B6891DFDCA1B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42A-E894-4B23-BA7F-34D720C1A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E174-FB62-4E90-8F0F-30FC868F1EDC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EE7B-C857-4957-922D-3D3847E08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92AB-D137-464D-8DC2-DB1163EB40A6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AF8-2831-4CCC-A13B-6A37F3E97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D5E5-7641-4D21-A932-8FE1D96BC20E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F72A-2C05-42CA-BAB7-978B75F81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F625-7EC7-4098-B136-FBA39C9DF718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8E3D-DE66-4A7E-8E99-369CEF2D6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4DDE-CE07-49CE-849A-E1C61B8ED8D2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663E-1BAA-4120-A66F-B171BD75B2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B060-BA2F-49A4-A393-4DC9ECAA14AE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1B8D-12B0-45FB-BDBF-234CB2EC2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400C-B61D-4C14-8BF1-345F5EA9C973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3AA-1694-448A-A46D-A74E9F9E8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896A-5C8B-4333-95FA-03833C4BB3C4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A61C-518F-4DB2-BA2C-4B09176C0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9D16-C1D1-4699-89AE-FA95727661B3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2E1E-6BE9-4DAE-BC61-8165B681F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38AF-C02C-4866-B19F-5A42B30D9BF6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00D2-6E7E-4C5C-BE11-992DD8A61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D2C856-71A9-44C7-94E3-38335BF548DD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37E11C-8258-46C4-89E7-6E2403CF3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9" r:id="rId2"/>
    <p:sldLayoutId id="2147484048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9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00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/>
              <a:t/>
            </a:r>
            <a:br>
              <a:rPr lang="ru-RU" sz="4800" i="1" dirty="0"/>
            </a:br>
            <a:r>
              <a:rPr lang="ru-RU" sz="4800" i="1" dirty="0"/>
              <a:t>     </a:t>
            </a:r>
            <a:br>
              <a:rPr lang="ru-RU" sz="4800" i="1" dirty="0"/>
            </a:br>
            <a:r>
              <a:rPr lang="ru-RU" sz="4800" i="1" dirty="0"/>
              <a:t/>
            </a:r>
            <a:br>
              <a:rPr lang="ru-RU" sz="4800" i="1" dirty="0"/>
            </a:b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БЮДЖЕТ    ДЛЯ     ГРАЖДАН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endParaRPr lang="ru-RU" sz="54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365104"/>
            <a:ext cx="8606730" cy="24928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Бюджет Русско-Сарсинского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 сельского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</a:rPr>
              <a:t>2019 </a:t>
            </a:r>
            <a:r>
              <a:rPr lang="ru-RU" sz="3600" b="1" dirty="0">
                <a:solidFill>
                  <a:srgbClr val="002060"/>
                </a:solidFill>
              </a:rPr>
              <a:t>год и плановый период   </a:t>
            </a:r>
            <a:r>
              <a:rPr lang="ru-RU" sz="3600" b="1" dirty="0" smtClean="0">
                <a:solidFill>
                  <a:srgbClr val="002060"/>
                </a:solidFill>
              </a:rPr>
              <a:t>2020-2021 </a:t>
            </a:r>
            <a:r>
              <a:rPr lang="ru-RU" sz="3600" b="1" dirty="0">
                <a:solidFill>
                  <a:srgbClr val="002060"/>
                </a:solidFill>
              </a:rPr>
              <a:t>годов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146E22B-F4FD-4F8F-AD2B-63F112667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52736"/>
            <a:ext cx="7200799" cy="331236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Основные  характеристики  бюджета</a:t>
            </a:r>
          </a:p>
          <a:p>
            <a:pPr algn="ctr"/>
            <a:r>
              <a:rPr lang="ru-RU" sz="3200" b="1" dirty="0"/>
              <a:t> Русско-Сарсинского  сельского  поселения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151216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916832"/>
            <a:ext cx="1800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916832"/>
            <a:ext cx="1872208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Расходы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1916832"/>
            <a:ext cx="216024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Дефицит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996952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2018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221088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373216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2020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1556792"/>
            <a:ext cx="183569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Тыс.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2996952"/>
            <a:ext cx="158417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5940,4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4214818"/>
            <a:ext cx="16561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5963,4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5373216"/>
            <a:ext cx="16561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5755,5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11960" y="2996952"/>
            <a:ext cx="17281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5940,4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5445224"/>
            <a:ext cx="172819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5755,5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14810" y="4214818"/>
            <a:ext cx="17281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5963,4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996952"/>
            <a:ext cx="201622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0,0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4221088"/>
            <a:ext cx="201622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0,0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5445224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0,0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0"/>
            <a:ext cx="7572428" cy="8572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Структура доходов бюджета </a:t>
            </a:r>
          </a:p>
          <a:p>
            <a:pPr algn="ctr"/>
            <a:r>
              <a:rPr lang="ru-RU" b="1" dirty="0"/>
              <a:t>Русско-Сарсинского сельского поселения  в </a:t>
            </a:r>
            <a:r>
              <a:rPr lang="ru-RU" b="1" dirty="0" smtClean="0"/>
              <a:t>2019-2021 </a:t>
            </a:r>
            <a:r>
              <a:rPr lang="ru-RU" b="1" dirty="0"/>
              <a:t>годах                                           </a:t>
            </a:r>
          </a:p>
          <a:p>
            <a:pPr algn="ctr"/>
            <a:r>
              <a:rPr lang="ru-RU" b="1" dirty="0"/>
              <a:t>                                                                                                                  (тыс. </a:t>
            </a:r>
            <a:r>
              <a:rPr lang="ru-RU" b="1" dirty="0" err="1"/>
              <a:t>руб</a:t>
            </a:r>
            <a:r>
              <a:rPr lang="ru-RU" b="1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000108"/>
            <a:ext cx="235745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</a:t>
            </a:r>
          </a:p>
          <a:p>
            <a:pPr algn="ctr"/>
            <a:r>
              <a:rPr lang="ru-RU" dirty="0"/>
              <a:t>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000108"/>
            <a:ext cx="2357454" cy="5715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</a:t>
            </a:r>
          </a:p>
          <a:p>
            <a:pPr algn="ctr"/>
            <a:r>
              <a:rPr lang="ru-RU" dirty="0"/>
              <a:t>поступления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857364"/>
            <a:ext cx="2714644" cy="3000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- </a:t>
            </a:r>
            <a:r>
              <a:rPr lang="ru-RU" sz="1400" b="1" dirty="0"/>
              <a:t>Налог на доходы физических лиц</a:t>
            </a:r>
          </a:p>
          <a:p>
            <a:r>
              <a:rPr lang="ru-RU" sz="1400" b="1" dirty="0"/>
              <a:t>-Акцизы  на дизтопливо, бензин, моторные масла</a:t>
            </a:r>
          </a:p>
          <a:p>
            <a:r>
              <a:rPr lang="ru-RU" sz="1400" b="1" dirty="0" smtClean="0"/>
              <a:t>---</a:t>
            </a:r>
            <a:r>
              <a:rPr lang="ru-RU" sz="1400" b="1" dirty="0"/>
              <a:t>Налог на имущество физических лиц</a:t>
            </a:r>
          </a:p>
          <a:p>
            <a:r>
              <a:rPr lang="ru-RU" sz="1400" b="1" dirty="0"/>
              <a:t>-Земельный налог</a:t>
            </a:r>
          </a:p>
          <a:p>
            <a:r>
              <a:rPr lang="ru-RU" sz="1400" b="1" dirty="0"/>
              <a:t>-Государственная пошлина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928802"/>
            <a:ext cx="2857520" cy="2214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-</a:t>
            </a:r>
            <a:r>
              <a:rPr lang="ru-RU" sz="1400" b="1" dirty="0"/>
              <a:t>Доходы, получаемые в виде арендной платы за  земельные  участки</a:t>
            </a:r>
          </a:p>
          <a:p>
            <a:r>
              <a:rPr lang="ru-RU" sz="1400" b="1" dirty="0"/>
              <a:t>-Доходы от сдачи в аренду имущества</a:t>
            </a:r>
          </a:p>
          <a:p>
            <a:r>
              <a:rPr lang="ru-RU" sz="1400" b="1" dirty="0"/>
              <a:t>- Доходы, поступающие в порядке возмещения  расходов, понесенных  в связи с эксплуатацией имущества сельских поселений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1714488"/>
            <a:ext cx="2714644" cy="1785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Дотации, субсидии, субвенции,</a:t>
            </a:r>
          </a:p>
          <a:p>
            <a:r>
              <a:rPr lang="ru-RU" sz="1400" b="1" dirty="0"/>
              <a:t>межбюджетные </a:t>
            </a:r>
            <a:r>
              <a:rPr lang="ru-RU" sz="1400" b="1" dirty="0" err="1"/>
              <a:t>трансфер</a:t>
            </a:r>
            <a:endParaRPr lang="ru-RU" sz="1400" b="1" dirty="0"/>
          </a:p>
          <a:p>
            <a:r>
              <a:rPr lang="ru-RU" sz="1400" b="1" dirty="0"/>
              <a:t>ты из других уровней бюджета,</a:t>
            </a:r>
          </a:p>
          <a:p>
            <a:r>
              <a:rPr lang="ru-RU" sz="1400" b="1" dirty="0"/>
              <a:t>безвозмездные поступления от  физических и юридических лиц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929198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</a:t>
            </a:r>
            <a:r>
              <a:rPr lang="ru-RU" dirty="0"/>
              <a:t>г – </a:t>
            </a:r>
            <a:r>
              <a:rPr lang="ru-RU" dirty="0" smtClean="0"/>
              <a:t>1115,3 </a:t>
            </a:r>
            <a:r>
              <a:rPr lang="ru-RU" dirty="0"/>
              <a:t>(</a:t>
            </a:r>
            <a:r>
              <a:rPr lang="ru-RU" dirty="0" smtClean="0"/>
              <a:t>18,8%)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500702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2020г </a:t>
            </a:r>
            <a:r>
              <a:rPr lang="ru-RU" dirty="0"/>
              <a:t>– </a:t>
            </a:r>
            <a:r>
              <a:rPr lang="ru-RU" dirty="0" smtClean="0"/>
              <a:t>1156,2 </a:t>
            </a:r>
            <a:r>
              <a:rPr lang="ru-RU" dirty="0"/>
              <a:t>(</a:t>
            </a:r>
            <a:r>
              <a:rPr lang="ru-RU" dirty="0" smtClean="0"/>
              <a:t>19,4%)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6072206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</a:t>
            </a:r>
            <a:r>
              <a:rPr lang="ru-RU" dirty="0"/>
              <a:t>г – </a:t>
            </a:r>
            <a:r>
              <a:rPr lang="ru-RU" dirty="0" smtClean="0"/>
              <a:t>1187 (20,6%)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14818"/>
            <a:ext cx="278608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</a:t>
            </a:r>
            <a:r>
              <a:rPr lang="ru-RU" dirty="0"/>
              <a:t>г </a:t>
            </a:r>
            <a:r>
              <a:rPr lang="ru-RU" dirty="0" smtClean="0"/>
              <a:t>–473,0 (8%)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429264"/>
            <a:ext cx="278608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</a:t>
            </a:r>
            <a:r>
              <a:rPr lang="ru-RU" dirty="0"/>
              <a:t>г – </a:t>
            </a:r>
            <a:r>
              <a:rPr lang="ru-RU" dirty="0" smtClean="0"/>
              <a:t>173,0 </a:t>
            </a:r>
            <a:r>
              <a:rPr lang="ru-RU" dirty="0"/>
              <a:t>(</a:t>
            </a:r>
            <a:r>
              <a:rPr lang="ru-RU" dirty="0" smtClean="0"/>
              <a:t>3,0%)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857760"/>
            <a:ext cx="2786082" cy="50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2020г -473,0 (8,0%)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3643314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</a:t>
            </a:r>
            <a:r>
              <a:rPr lang="ru-RU" dirty="0"/>
              <a:t>г – </a:t>
            </a:r>
            <a:r>
              <a:rPr lang="ru-RU" dirty="0" smtClean="0"/>
              <a:t>4352,1(73,3%)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4286256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</a:t>
            </a:r>
            <a:r>
              <a:rPr lang="ru-RU" dirty="0"/>
              <a:t>г </a:t>
            </a:r>
            <a:r>
              <a:rPr lang="ru-RU" dirty="0" smtClean="0"/>
              <a:t>-4334,2(72,3%)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4857760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</a:t>
            </a:r>
            <a:r>
              <a:rPr lang="ru-RU" dirty="0"/>
              <a:t>г – </a:t>
            </a:r>
            <a:r>
              <a:rPr lang="ru-RU" dirty="0" smtClean="0"/>
              <a:t>4395,5(76,4%)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8358246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Структура    расходов   бюджета </a:t>
            </a:r>
          </a:p>
          <a:p>
            <a:pPr algn="ctr"/>
            <a:r>
              <a:rPr lang="ru-RU" b="1" dirty="0"/>
              <a:t>Русско-Сарсинского    сельского   поселения</a:t>
            </a:r>
          </a:p>
          <a:p>
            <a:pPr algn="ctr"/>
            <a:r>
              <a:rPr lang="ru-RU" b="1" dirty="0"/>
              <a:t>по   программному   принципу   на   2018  год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142844" y="1214422"/>
            <a:ext cx="642942" cy="55007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dirty="0"/>
              <a:t>БЮДЖЕТ</a:t>
            </a:r>
          </a:p>
        </p:txBody>
      </p:sp>
      <p:sp>
        <p:nvSpPr>
          <p:cNvPr id="6" name="Цилиндр 5"/>
          <p:cNvSpPr/>
          <p:nvPr/>
        </p:nvSpPr>
        <p:spPr>
          <a:xfrm>
            <a:off x="1000100" y="1285860"/>
            <a:ext cx="914400" cy="54292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/>
              <a:t>Программные   и</a:t>
            </a:r>
          </a:p>
          <a:p>
            <a:pPr algn="ctr"/>
            <a:r>
              <a:rPr lang="ru-RU" sz="2800" b="1" dirty="0" err="1"/>
              <a:t>непрограммные</a:t>
            </a:r>
            <a:r>
              <a:rPr lang="ru-RU" sz="2800" b="1" dirty="0"/>
              <a:t>    расходы</a:t>
            </a:r>
            <a:endParaRPr lang="ru-RU" sz="2800" dirty="0"/>
          </a:p>
        </p:txBody>
      </p:sp>
      <p:sp>
        <p:nvSpPr>
          <p:cNvPr id="7" name="Восьмиугольник 6"/>
          <p:cNvSpPr/>
          <p:nvPr/>
        </p:nvSpPr>
        <p:spPr>
          <a:xfrm>
            <a:off x="2643174" y="1428736"/>
            <a:ext cx="2143140" cy="18573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Муниципальные</a:t>
            </a:r>
          </a:p>
          <a:p>
            <a:pPr algn="ctr"/>
            <a:r>
              <a:rPr lang="ru-RU" b="1" dirty="0"/>
              <a:t>программы</a:t>
            </a:r>
          </a:p>
          <a:p>
            <a:pPr algn="ctr"/>
            <a:r>
              <a:rPr lang="ru-RU" b="1" dirty="0"/>
              <a:t>(4528,9 тыс.</a:t>
            </a:r>
          </a:p>
          <a:p>
            <a:pPr algn="ctr"/>
            <a:r>
              <a:rPr lang="ru-RU" b="1" dirty="0"/>
              <a:t>рублей</a:t>
            </a:r>
            <a:endParaRPr lang="ru-RU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2571736" y="4000504"/>
            <a:ext cx="2357454" cy="184309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Непрограммные</a:t>
            </a:r>
            <a:endParaRPr lang="ru-RU" b="1" dirty="0"/>
          </a:p>
          <a:p>
            <a:pPr algn="ctr"/>
            <a:r>
              <a:rPr lang="ru-RU" b="1" dirty="0"/>
              <a:t>расходы</a:t>
            </a:r>
          </a:p>
          <a:p>
            <a:pPr algn="ctr"/>
            <a:r>
              <a:rPr lang="ru-RU" b="1" dirty="0"/>
              <a:t>(1067,5 тыс. рублей)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28794" y="3714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00232" y="3000372"/>
            <a:ext cx="78581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3143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 муниципального управления  (3133,5 т. руб.)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4714884"/>
            <a:ext cx="307183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 сферы культуры (840,3  тыс. 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3571876"/>
            <a:ext cx="307183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Комплексное развитие систем  </a:t>
            </a:r>
            <a:r>
              <a:rPr lang="ru-RU" dirty="0" err="1"/>
              <a:t>жизнеобес</a:t>
            </a:r>
            <a:endParaRPr lang="ru-RU" dirty="0"/>
          </a:p>
          <a:p>
            <a:pPr algn="ctr"/>
            <a:r>
              <a:rPr lang="ru-RU" dirty="0"/>
              <a:t>печения(483,8 тыс. 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6380" y="2496448"/>
            <a:ext cx="314327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 поддержка граждан (71,3 тыс. 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43438" y="171448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2000" y="171448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48" y="428604"/>
            <a:ext cx="8072494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Структура   расходов   бюджета  по отраслям на </a:t>
            </a:r>
            <a:r>
              <a:rPr lang="ru-RU" sz="2400" dirty="0" smtClean="0"/>
              <a:t>2019 </a:t>
            </a:r>
            <a:r>
              <a:rPr lang="ru-RU" sz="2400" dirty="0"/>
              <a:t>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218884379"/>
              </p:ext>
            </p:extLst>
          </p:nvPr>
        </p:nvGraphicFramePr>
        <p:xfrm>
          <a:off x="142844" y="1500174"/>
          <a:ext cx="835824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57166"/>
            <a:ext cx="7500990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Жилищно-коммунальное  хозяйство</a:t>
            </a:r>
          </a:p>
        </p:txBody>
      </p:sp>
      <p:pic>
        <p:nvPicPr>
          <p:cNvPr id="43019" name="Picture 11" descr="C:\Users\пкс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107668"/>
            <a:ext cx="2044064" cy="15312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000496" y="135729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 проведение мероприятий в области </a:t>
            </a:r>
            <a:r>
              <a:rPr lang="ru-RU" b="1" dirty="0" err="1"/>
              <a:t>жилищно</a:t>
            </a:r>
            <a:r>
              <a:rPr lang="ru-RU" b="1" dirty="0"/>
              <a:t>- коммунального хозяйства предусмотрены средства в</a:t>
            </a:r>
          </a:p>
          <a:p>
            <a:pPr algn="ctr"/>
            <a:r>
              <a:rPr lang="ru-RU" b="1" dirty="0"/>
              <a:t>следующих объемах  (тыс. руб.) 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353829"/>
              </p:ext>
            </p:extLst>
          </p:nvPr>
        </p:nvGraphicFramePr>
        <p:xfrm>
          <a:off x="3857618" y="2643182"/>
          <a:ext cx="4572034" cy="23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err="1"/>
                        <a:t>Наименова</a:t>
                      </a:r>
                      <a:endParaRPr lang="ru-RU" dirty="0"/>
                    </a:p>
                    <a:p>
                      <a:r>
                        <a:rPr lang="ru-RU" dirty="0" err="1"/>
                        <a:t>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346">
                <a:tc>
                  <a:txBody>
                    <a:bodyPr/>
                    <a:lstStyle/>
                    <a:p>
                      <a:r>
                        <a:rPr lang="ru-RU" sz="1600" dirty="0"/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888">
                <a:tc>
                  <a:txBody>
                    <a:bodyPr/>
                    <a:lstStyle/>
                    <a:p>
                      <a:r>
                        <a:rPr lang="ru-RU" sz="1600" dirty="0"/>
                        <a:t>Коммунальное 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10,7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346">
                <a:tc>
                  <a:txBody>
                    <a:bodyPr/>
                    <a:lstStyle/>
                    <a:p>
                      <a:r>
                        <a:rPr lang="ru-RU" sz="1600" dirty="0"/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223,8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102,0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462,8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ED28FB-0924-46C0-88F0-DC533960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39" y="1323591"/>
            <a:ext cx="3714776" cy="45497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000924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Расходы  на  общегосударственные вопросы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" y="1142984"/>
            <a:ext cx="246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39752" y="1333014"/>
            <a:ext cx="4020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На оплату расходов по всем общегосударственным вопросам</a:t>
            </a:r>
          </a:p>
          <a:p>
            <a:pPr algn="ctr"/>
            <a:r>
              <a:rPr lang="ru-RU" b="1" i="1" dirty="0"/>
              <a:t>Русско-Сарсинского сельского поселения (тыс. руб.):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7993785"/>
              </p:ext>
            </p:extLst>
          </p:nvPr>
        </p:nvGraphicFramePr>
        <p:xfrm>
          <a:off x="500034" y="3500438"/>
          <a:ext cx="8143932" cy="271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4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35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Функционирование главы Администрации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589,2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Функционирование Администрации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1552,2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1386,3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1386,3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0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Расходы по </a:t>
                      </a:r>
                      <a:r>
                        <a:rPr lang="ru-RU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формированию и исполнению, контролю за бюджетом поселения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9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9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686,2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672,5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EAA582-ABAD-4FC8-9287-89E283D4E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819" y="1046304"/>
            <a:ext cx="2297832" cy="21374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215238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Расходы на дорожное  хозяйство (дорожные фонды)</a:t>
            </a:r>
          </a:p>
        </p:txBody>
      </p:sp>
      <p:pic>
        <p:nvPicPr>
          <p:cNvPr id="11266" name="Picture 2" descr="C:\Users\пкс\Downloads\dscf179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000396" cy="22502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00430" y="1571612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Расходы на содержание и ремонт автомобильных дорог общего пользования местного значения предусмотрены в следующих объемах (тыс. руб.):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5944661"/>
              </p:ext>
            </p:extLst>
          </p:nvPr>
        </p:nvGraphicFramePr>
        <p:xfrm>
          <a:off x="142843" y="4071942"/>
          <a:ext cx="4786347" cy="240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4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7719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254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Содержание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автомобильных  дорог и искусственных сооружений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на них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63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Ремонт дорог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223,3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235,2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238,0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41A4E8-A645-4647-AC96-6217A47FB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3048940"/>
            <a:ext cx="3714776" cy="32504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85728"/>
            <a:ext cx="6215106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Расходы  на культуру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66843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счет средств бюджета Русско-Сарсинского сельского поселения 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Выполнение функций осуществляется бюджетными учреждениями :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МБУ «Русско-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Сарсинский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СДК»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0043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Общий объем расходов по разделу «Культура и кинематография» составил (тыс. руб.):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0841288"/>
              </p:ext>
            </p:extLst>
          </p:nvPr>
        </p:nvGraphicFramePr>
        <p:xfrm>
          <a:off x="2928926" y="3929066"/>
          <a:ext cx="576264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  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952,0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 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1111,1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– 756,7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1AACF8-D38C-4A51-B44D-481A78DD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261" y="4325306"/>
            <a:ext cx="3251200" cy="2438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9550BA-5CB0-43B7-8E3B-A6A69549F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516740"/>
            <a:ext cx="2787774" cy="22469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499F9D-1DBB-4F71-B7F3-38C2841EB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1403" y="4516740"/>
            <a:ext cx="2350614" cy="22469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286676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Расходы на национальную оборону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 на территориях, где отсутствуют военные комиссариаты: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3000396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68" y="3286124"/>
          <a:ext cx="514353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7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</a:t>
                      </a:r>
                      <a:r>
                        <a:rPr lang="ru-RU" sz="2800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 </a:t>
                      </a:r>
                      <a:r>
                        <a:rPr lang="ru-RU" sz="2800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2021 </a:t>
                      </a:r>
                      <a:r>
                        <a:rPr lang="ru-RU" sz="2800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88,3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88,3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90,6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357166"/>
            <a:ext cx="6143668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Расходы на социальную политику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       Расходы на выплату муниципальной пенсии   и коммунальные работникам  культуры (тыс. руб.):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687088"/>
              </p:ext>
            </p:extLst>
          </p:nvPr>
        </p:nvGraphicFramePr>
        <p:xfrm>
          <a:off x="928663" y="2285992"/>
          <a:ext cx="7072361" cy="263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37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 </a:t>
                      </a:r>
                      <a:r>
                        <a:rPr lang="ru-RU" sz="2400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 </a:t>
                      </a:r>
                      <a:r>
                        <a:rPr lang="ru-RU" sz="2400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2021г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822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Муниципальные   пенсии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189,4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189,4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822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Коммунальные </a:t>
                      </a:r>
                      <a:r>
                        <a:rPr lang="ru-RU" sz="2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работникам культуры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43,0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Рисунок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14884"/>
            <a:ext cx="3500462" cy="21431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sz="5400" dirty="0"/>
              <a:t>Бюджет для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ctr"/>
            <a:r>
              <a:rPr lang="ru-RU" sz="3600" dirty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с\Downloads\2165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71942" cy="2416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928662" y="3000372"/>
            <a:ext cx="757242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Бюджет  Русско-Сарсинского сельского поселения на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2019-2021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годы направлен на решение следующих ключевых задач:</a:t>
            </a:r>
          </a:p>
          <a:p>
            <a:pPr algn="ctr">
              <a:buFontTx/>
              <a:buChar char="-"/>
            </a:pPr>
            <a:r>
              <a:rPr lang="ru-RU" sz="2000" dirty="0">
                <a:solidFill>
                  <a:srgbClr val="7030A0"/>
                </a:solidFill>
              </a:rPr>
              <a:t>Обеспечение устойчивости и сбалансированности бюджетной системы   в целях гарантированного исполнения действующих и принимаемых расходных  обязательств;</a:t>
            </a:r>
          </a:p>
          <a:p>
            <a:pPr algn="ctr">
              <a:buFontTx/>
              <a:buChar char="-"/>
            </a:pPr>
            <a:r>
              <a:rPr lang="ru-RU" sz="2000" dirty="0">
                <a:solidFill>
                  <a:srgbClr val="7030A0"/>
                </a:solidFill>
              </a:rPr>
              <a:t>  соответствие финансовых возможностей бюджета ключевым направлениям  развития  поселения;</a:t>
            </a:r>
          </a:p>
          <a:p>
            <a:pPr algn="ctr">
              <a:buFontTx/>
              <a:buChar char="-"/>
            </a:pPr>
            <a:r>
              <a:rPr lang="ru-RU" sz="2000" dirty="0">
                <a:solidFill>
                  <a:srgbClr val="7030A0"/>
                </a:solidFill>
              </a:rPr>
              <a:t>  повышение  прозрачности и открытости бюджетного процесса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7" y="704850"/>
            <a:ext cx="8245544" cy="59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99992" y="4077072"/>
            <a:ext cx="4392488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Основа формирования</a:t>
            </a:r>
          </a:p>
          <a:p>
            <a:pPr algn="ctr"/>
            <a:r>
              <a:rPr lang="ru-RU" sz="2000" b="1" i="1" dirty="0"/>
              <a:t>бюджета Русско-Сарсинского сельского поселения на </a:t>
            </a:r>
            <a:r>
              <a:rPr lang="ru-RU" sz="2000" b="1" i="1" dirty="0" smtClean="0"/>
              <a:t>2019 </a:t>
            </a:r>
            <a:r>
              <a:rPr lang="ru-RU" sz="2000" b="1" i="1" dirty="0"/>
              <a:t>год и плановый период </a:t>
            </a:r>
            <a:r>
              <a:rPr lang="ru-RU" sz="2000" b="1" i="1" dirty="0" smtClean="0"/>
              <a:t>2020-2021 </a:t>
            </a:r>
            <a:r>
              <a:rPr lang="ru-RU" sz="2000" b="1" i="1" dirty="0"/>
              <a:t>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500570"/>
            <a:ext cx="3240360" cy="21687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Прогноз социально-экономического развития Русско-Сарсинского  сельского поселения </a:t>
            </a:r>
            <a:r>
              <a:rPr lang="ru-RU" sz="2000" dirty="0" smtClean="0"/>
              <a:t>на2019-2021 </a:t>
            </a:r>
            <a:r>
              <a:rPr lang="ru-RU" sz="2000" dirty="0"/>
              <a:t>годы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714488"/>
            <a:ext cx="3205020" cy="2506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Основные направления бюджетной и налоговой политики Пермского края и Октябрьского муниципального района  </a:t>
            </a:r>
            <a:r>
              <a:rPr lang="ru-RU" sz="2000" dirty="0" smtClean="0"/>
              <a:t>на2019-2021годы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4896544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Основные направления бюджетной и налоговой политики Русско-Сарсинского сельского поселения на </a:t>
            </a:r>
            <a:r>
              <a:rPr lang="ru-RU" sz="2000" dirty="0" smtClean="0"/>
              <a:t>2019-2021 </a:t>
            </a:r>
            <a:r>
              <a:rPr lang="ru-RU" sz="2000" dirty="0"/>
              <a:t>годы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1592" y="764704"/>
            <a:ext cx="3529564" cy="25922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Муниципальные программы Русско-Сарсинского сельского поселения</a:t>
            </a:r>
          </a:p>
        </p:txBody>
      </p:sp>
      <p:sp>
        <p:nvSpPr>
          <p:cNvPr id="9" name="Стрелка вправо 8"/>
          <p:cNvSpPr/>
          <p:nvPr/>
        </p:nvSpPr>
        <p:spPr>
          <a:xfrm rot="6937906">
            <a:off x="7240863" y="3577170"/>
            <a:ext cx="112242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518324">
            <a:off x="3412884" y="5473187"/>
            <a:ext cx="1263047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986744">
            <a:off x="3390575" y="2697681"/>
            <a:ext cx="2858400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868">
            <a:off x="3196373" y="4278023"/>
            <a:ext cx="1586247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392488"/>
          </a:xfrm>
        </p:spPr>
        <p:txBody>
          <a:bodyPr/>
          <a:lstStyle/>
          <a:p>
            <a:pPr algn="ctr"/>
            <a:r>
              <a:rPr lang="ru-RU" sz="5400" b="1" dirty="0"/>
              <a:t>Бюджет</a:t>
            </a:r>
            <a:br>
              <a:rPr lang="ru-RU" sz="5400" b="1" dirty="0"/>
            </a:br>
            <a:r>
              <a:rPr lang="ru-RU" sz="5400" dirty="0"/>
              <a:t> – план доходов и расходов для обеспечения обязательств государства, закрепленных в Конституции Российской Федерации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37532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0"/>
            <a:ext cx="684076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Бюджетная система Российской Федерации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0" y="1196752"/>
            <a:ext cx="1907704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федерал </a:t>
            </a:r>
            <a:r>
              <a:rPr lang="ru-RU" sz="2000" dirty="0" err="1"/>
              <a:t>ьный</a:t>
            </a:r>
            <a:r>
              <a:rPr lang="ru-RU" sz="2000" dirty="0"/>
              <a:t> бюджет</a:t>
            </a:r>
          </a:p>
        </p:txBody>
      </p:sp>
      <p:sp>
        <p:nvSpPr>
          <p:cNvPr id="6" name="Овал 5"/>
          <p:cNvSpPr/>
          <p:nvPr/>
        </p:nvSpPr>
        <p:spPr>
          <a:xfrm>
            <a:off x="1691680" y="1340768"/>
            <a:ext cx="1800200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бюджеты государственных внебюджетных фондов Российской Федерации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3563888" y="1340768"/>
            <a:ext cx="180020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бюджеты </a:t>
            </a:r>
            <a:r>
              <a:rPr lang="ru-RU" sz="1600"/>
              <a:t>территориальных государственных </a:t>
            </a:r>
            <a:r>
              <a:rPr lang="ru-RU" sz="1600" dirty="0"/>
              <a:t>внебюджетных фондов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5364088" y="1772816"/>
            <a:ext cx="2232248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субъектов Российской Федерации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7308304" y="836712"/>
            <a:ext cx="1835696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местные бюджеты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77072"/>
            <a:ext cx="278660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бюджеты городских округов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077072"/>
            <a:ext cx="235456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бюджеты муниципальных районов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077072"/>
            <a:ext cx="237626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бюджеты городских и сельских поселений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771800" y="2420888"/>
            <a:ext cx="53285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4"/>
          </p:cNvCxnSpPr>
          <p:nvPr/>
        </p:nvCxnSpPr>
        <p:spPr>
          <a:xfrm flipH="1">
            <a:off x="5292080" y="2471192"/>
            <a:ext cx="2934072" cy="1605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172400" y="2492896"/>
            <a:ext cx="572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</a:t>
            </a:r>
            <a:r>
              <a:rPr lang="ru-RU" sz="6000" b="1" i="1" u="sng" dirty="0"/>
              <a:t>Основные  понятия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908720"/>
            <a:ext cx="3024336" cy="194421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Поступающие в бюджет денежные средства являются ДОХОДАМИ БЮДЖЕТА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95936" y="980728"/>
            <a:ext cx="4824536" cy="237626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НАЛОГИ</a:t>
            </a:r>
            <a:r>
              <a:rPr lang="ru-RU" sz="2000" dirty="0"/>
              <a:t>– часть доходов граждан и организаций, которые они обязаны заплатить государству (например, налог на доходы физических лиц,  налог на имущество физических лиц, земельный налог и др.)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3140968"/>
            <a:ext cx="3707904" cy="32403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НЕНАЛОГОВЫЕ ДОХОДЫ</a:t>
            </a:r>
            <a:r>
              <a:rPr lang="ru-RU" sz="2000" dirty="0"/>
              <a:t>– платежи в виде штрафов, санкций за нарушение </a:t>
            </a:r>
            <a:r>
              <a:rPr lang="ru-RU" sz="2000" dirty="0" err="1"/>
              <a:t>законодательс</a:t>
            </a:r>
            <a:r>
              <a:rPr lang="ru-RU" sz="2000" dirty="0"/>
              <a:t> </a:t>
            </a:r>
            <a:r>
              <a:rPr lang="ru-RU" sz="2000" dirty="0" err="1"/>
              <a:t>тва</a:t>
            </a:r>
            <a:r>
              <a:rPr lang="ru-RU" sz="2000" dirty="0"/>
              <a:t>, платежи за пользование имуществом государства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3928" y="3573016"/>
            <a:ext cx="4968552" cy="309634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БЕЗВОЗМЕЗДНЫЕ ПОСТУПЛЕНИЯ– </a:t>
            </a:r>
            <a:r>
              <a:rPr lang="ru-RU" sz="2000" dirty="0"/>
              <a:t>средства, которые поступают в бюджет безвозмездно (денежные средства, поступающие из вышестоящего бюджета (например, дотация из  районного бюджета), а также безвозмездные перечисления от физических и юридических лиц)</a:t>
            </a:r>
          </a:p>
        </p:txBody>
      </p:sp>
      <p:cxnSp>
        <p:nvCxnSpPr>
          <p:cNvPr id="9" name="Прямая со стрелкой 8"/>
          <p:cNvCxnSpPr>
            <a:stCxn id="4" idx="3"/>
          </p:cNvCxnSpPr>
          <p:nvPr/>
        </p:nvCxnSpPr>
        <p:spPr>
          <a:xfrm>
            <a:off x="3347864" y="1880828"/>
            <a:ext cx="216024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19872" y="1916832"/>
            <a:ext cx="72008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3347864" y="19168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928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Выплачиваемые из бюджета денежные средства называются  РАСХОДАМИ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19442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</a:t>
            </a:r>
            <a:r>
              <a:rPr lang="ru-RU" dirty="0" err="1"/>
              <a:t>общегосуда</a:t>
            </a:r>
            <a:r>
              <a:rPr lang="ru-RU" dirty="0"/>
              <a:t> </a:t>
            </a:r>
            <a:r>
              <a:rPr lang="ru-RU" dirty="0" err="1"/>
              <a:t>рственные</a:t>
            </a:r>
            <a:r>
              <a:rPr lang="ru-RU" dirty="0"/>
              <a:t> вопросы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556792"/>
            <a:ext cx="149046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жилищно-коммунальное  хозяйство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1340768"/>
            <a:ext cx="237626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культуру</a:t>
            </a:r>
          </a:p>
        </p:txBody>
      </p:sp>
      <p:sp>
        <p:nvSpPr>
          <p:cNvPr id="8" name="Овал 7"/>
          <p:cNvSpPr/>
          <p:nvPr/>
        </p:nvSpPr>
        <p:spPr>
          <a:xfrm>
            <a:off x="6660232" y="1772816"/>
            <a:ext cx="223224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национальную экономику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3933056"/>
            <a:ext cx="2195736" cy="78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социальную политику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355976" y="3212976"/>
            <a:ext cx="2088232" cy="19442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национальную оборону</a:t>
            </a:r>
          </a:p>
        </p:txBody>
      </p:sp>
      <p:sp>
        <p:nvSpPr>
          <p:cNvPr id="11" name="Овал 10"/>
          <p:cNvSpPr/>
          <p:nvPr/>
        </p:nvSpPr>
        <p:spPr>
          <a:xfrm>
            <a:off x="179512" y="3714752"/>
            <a:ext cx="3106604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 национальную безопасность и </a:t>
            </a:r>
            <a:r>
              <a:rPr lang="ru-RU" sz="2000" dirty="0" err="1"/>
              <a:t>правохранительную</a:t>
            </a:r>
            <a:r>
              <a:rPr lang="ru-RU" sz="2000" dirty="0"/>
              <a:t>  деятельность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3816424" cy="1800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НЕДОСТАЮЩИЕ СРЕДСТВА БЕРУТ В ДОЛГ ИЛИ ИЗ НАКОПЛЕНИЙ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396044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ДОХОДЫ &lt; РАСХОДЫ = ДЕФИЦИТ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32657"/>
            <a:ext cx="446449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ДОХОДЫ &gt; РАСХОДЫ = ПРОФИЦИТ БЮДЖЕТА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916833"/>
            <a:ext cx="403244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ИЗЛИШКИ СРЕДСТВ НАПРАВЛЯЮТ В НАКОПЛЕНИЯ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516216" y="1268760"/>
            <a:ext cx="484632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79712" y="1628800"/>
            <a:ext cx="4846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Бюджет составляется на три года </a:t>
            </a:r>
            <a:r>
              <a:rPr lang="ru-RU" sz="2000" dirty="0"/>
              <a:t>– очередной финансовый год и плановый  период  (на </a:t>
            </a:r>
            <a:r>
              <a:rPr lang="ru-RU" sz="2000" dirty="0" smtClean="0"/>
              <a:t>2019 </a:t>
            </a:r>
            <a:r>
              <a:rPr lang="ru-RU" sz="2000" dirty="0"/>
              <a:t>год  и  на  плановый  период   </a:t>
            </a:r>
            <a:r>
              <a:rPr lang="ru-RU" sz="2000" dirty="0" smtClean="0"/>
              <a:t>2020-2021 </a:t>
            </a:r>
            <a:r>
              <a:rPr lang="ru-RU" sz="2000" dirty="0"/>
              <a:t>годов)</a:t>
            </a:r>
          </a:p>
          <a:p>
            <a:endParaRPr lang="ru-RU" sz="2000" b="1" dirty="0"/>
          </a:p>
          <a:p>
            <a:r>
              <a:rPr lang="ru-RU" sz="2000" b="1" dirty="0"/>
              <a:t>Очередной финансовый год </a:t>
            </a:r>
            <a:r>
              <a:rPr lang="ru-RU" sz="2000" dirty="0"/>
              <a:t>–  </a:t>
            </a:r>
            <a:r>
              <a:rPr lang="ru-RU" sz="2000" dirty="0" err="1"/>
              <a:t>год</a:t>
            </a:r>
            <a:r>
              <a:rPr lang="ru-RU" sz="2000" dirty="0"/>
              <a:t>, на который составляется бюджет (</a:t>
            </a:r>
            <a:r>
              <a:rPr lang="ru-RU" sz="2000" dirty="0" smtClean="0"/>
              <a:t>2019год</a:t>
            </a:r>
            <a:r>
              <a:rPr lang="ru-RU" sz="2000" dirty="0"/>
              <a:t>)</a:t>
            </a:r>
          </a:p>
          <a:p>
            <a:r>
              <a:rPr lang="ru-RU" sz="2000" b="1" dirty="0"/>
              <a:t>Плановый период </a:t>
            </a:r>
            <a:r>
              <a:rPr lang="ru-RU" sz="2000" dirty="0"/>
              <a:t>– два года, следующих   за   очередным финансовым   годом  (</a:t>
            </a:r>
            <a:r>
              <a:rPr lang="ru-RU" sz="2000" dirty="0" smtClean="0"/>
              <a:t>2020  </a:t>
            </a:r>
            <a:r>
              <a:rPr lang="ru-RU" sz="2000" dirty="0"/>
              <a:t>и  </a:t>
            </a:r>
            <a:r>
              <a:rPr lang="ru-RU" sz="2000" dirty="0" smtClean="0"/>
              <a:t>2021  </a:t>
            </a:r>
            <a:r>
              <a:rPr lang="ru-RU" sz="2000" dirty="0"/>
              <a:t>годы)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4499992" cy="134076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Стадии бюджета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3491880" y="836712"/>
            <a:ext cx="4392488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1.Составление  проекта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539552" y="2132856"/>
            <a:ext cx="4896544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2.Рассмотрение и утверждение бюджета</a:t>
            </a:r>
          </a:p>
        </p:txBody>
      </p:sp>
      <p:sp>
        <p:nvSpPr>
          <p:cNvPr id="8" name="Овал 7"/>
          <p:cNvSpPr/>
          <p:nvPr/>
        </p:nvSpPr>
        <p:spPr>
          <a:xfrm>
            <a:off x="323528" y="4149080"/>
            <a:ext cx="540060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4.Составление, внешняя проверка, рассмотрение и утверждение бюджетной отчетности</a:t>
            </a:r>
          </a:p>
        </p:txBody>
      </p:sp>
      <p:sp>
        <p:nvSpPr>
          <p:cNvPr id="9" name="Овал 8"/>
          <p:cNvSpPr/>
          <p:nvPr/>
        </p:nvSpPr>
        <p:spPr>
          <a:xfrm>
            <a:off x="3779912" y="3212976"/>
            <a:ext cx="4536504" cy="12024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3.Исполнение  бюджета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4175448" y="5517232"/>
            <a:ext cx="4968552" cy="11304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5.Муниципальный финансовый контроль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958</TotalTime>
  <Words>989</Words>
  <Application>Microsoft Office PowerPoint</Application>
  <PresentationFormat>Экран (4:3)</PresentationFormat>
  <Paragraphs>220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    БЮДЖЕТ    ДЛЯ     ГРАЖДАН </vt:lpstr>
      <vt:lpstr>Бюджет для граждан</vt:lpstr>
      <vt:lpstr>Слайд 3</vt:lpstr>
      <vt:lpstr>Бюджет  – план доходов и расходов для обеспечения обязательств государства, закрепленных в Конституции Российской Федерации</vt:lpstr>
      <vt:lpstr>Слайд 5</vt:lpstr>
      <vt:lpstr>           Основные  понятия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Новации в расходах районного бюджета на 2013 год и на плановый период 2014 и 2015 годов</dc:title>
  <dc:creator>Ира</dc:creator>
  <cp:lastModifiedBy>lenovo</cp:lastModifiedBy>
  <cp:revision>410</cp:revision>
  <dcterms:created xsi:type="dcterms:W3CDTF">2012-11-13T07:23:35Z</dcterms:created>
  <dcterms:modified xsi:type="dcterms:W3CDTF">2019-03-18T10:48:10Z</dcterms:modified>
</cp:coreProperties>
</file>